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7" r:id="rId2"/>
    <p:sldId id="258" r:id="rId3"/>
    <p:sldId id="259" r:id="rId4"/>
    <p:sldId id="268" r:id="rId5"/>
    <p:sldId id="260" r:id="rId6"/>
    <p:sldId id="261" r:id="rId7"/>
    <p:sldId id="269" r:id="rId8"/>
    <p:sldId id="262" r:id="rId9"/>
    <p:sldId id="263" r:id="rId10"/>
    <p:sldId id="270" r:id="rId11"/>
    <p:sldId id="272" r:id="rId12"/>
    <p:sldId id="271" r:id="rId13"/>
    <p:sldId id="273" r:id="rId14"/>
    <p:sldId id="274" r:id="rId15"/>
    <p:sldId id="279" r:id="rId16"/>
    <p:sldId id="264" r:id="rId17"/>
    <p:sldId id="265" r:id="rId18"/>
    <p:sldId id="280" r:id="rId19"/>
    <p:sldId id="278" r:id="rId20"/>
    <p:sldId id="281" r:id="rId21"/>
    <p:sldId id="282" r:id="rId22"/>
    <p:sldId id="266" r:id="rId23"/>
    <p:sldId id="267" r:id="rId24"/>
    <p:sldId id="285"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2" d="100"/>
          <a:sy n="92" d="100"/>
        </p:scale>
        <p:origin x="-816"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45A989-535A-42F8-A293-DC65A4A4B9AD}" type="datetimeFigureOut">
              <a:rPr lang="en-US" smtClean="0"/>
              <a:pPr/>
              <a:t>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784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45A989-535A-42F8-A293-DC65A4A4B9AD}" type="datetimeFigureOut">
              <a:rPr lang="en-US" smtClean="0"/>
              <a:pPr/>
              <a:t>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9755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45A989-535A-42F8-A293-DC65A4A4B9AD}" type="datetimeFigureOut">
              <a:rPr lang="en-US" smtClean="0"/>
              <a:pPr/>
              <a:t>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309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45A989-535A-42F8-A293-DC65A4A4B9AD}" type="datetimeFigureOut">
              <a:rPr lang="en-US" smtClean="0"/>
              <a:pPr/>
              <a:t>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24894010"/>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45A989-535A-42F8-A293-DC65A4A4B9AD}" type="datetimeFigureOut">
              <a:rPr lang="en-US" smtClean="0"/>
              <a:pPr/>
              <a:t>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6704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45A989-535A-42F8-A293-DC65A4A4B9AD}" type="datetimeFigureOut">
              <a:rPr lang="en-US" smtClean="0"/>
              <a:pPr/>
              <a:t>10/6/13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3927479"/>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45A989-535A-42F8-A293-DC65A4A4B9AD}" type="datetimeFigureOut">
              <a:rPr lang="en-US" smtClean="0"/>
              <a:pPr/>
              <a:t>10/6/13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444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45A989-535A-42F8-A293-DC65A4A4B9AD}" type="datetimeFigureOut">
              <a:rPr lang="en-US" smtClean="0"/>
              <a:pPr/>
              <a:t>10/6/13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7339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5A989-535A-42F8-A293-DC65A4A4B9AD}" type="datetimeFigureOut">
              <a:rPr lang="en-US" smtClean="0"/>
              <a:pPr/>
              <a:t>10/6/13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1376472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5A989-535A-42F8-A293-DC65A4A4B9AD}" type="datetimeFigureOut">
              <a:rPr lang="en-US" smtClean="0"/>
              <a:pPr/>
              <a:t>10/6/13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8428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5A989-535A-42F8-A293-DC65A4A4B9AD}" type="datetimeFigureOut">
              <a:rPr lang="en-US" smtClean="0"/>
              <a:pPr/>
              <a:t>10/6/13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172193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5A989-535A-42F8-A293-DC65A4A4B9AD}" type="datetimeFigureOut">
              <a:rPr lang="en-US" smtClean="0"/>
              <a:pPr/>
              <a:t>10/6/13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94E37-9D4E-453D-B406-354AFF73E76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3024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HwSKkKrUzUk" TargetMode="External"/><Relationship Id="rId3" Type="http://schemas.openxmlformats.org/officeDocument/2006/relationships/hyperlink" Target="http://www.youtube.com/watch?v=NPQVrjnC1j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chneider@peoriaud.k12.az.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chneider@peoriaud.k12.az.u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9: 10/7-10/11</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67362792"/>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Compare/Contrast Game</a:t>
            </a:r>
            <a:endParaRPr lang="en-US" dirty="0"/>
          </a:p>
        </p:txBody>
      </p:sp>
      <p:sp>
        <p:nvSpPr>
          <p:cNvPr id="3" name="Content Placeholder 2"/>
          <p:cNvSpPr>
            <a:spLocks noGrp="1"/>
          </p:cNvSpPr>
          <p:nvPr>
            <p:ph idx="1"/>
          </p:nvPr>
        </p:nvSpPr>
        <p:spPr/>
        <p:txBody>
          <a:bodyPr>
            <a:normAutofit lnSpcReduction="10000"/>
          </a:bodyPr>
          <a:lstStyle/>
          <a:p>
            <a:r>
              <a:rPr lang="en-US" dirty="0" smtClean="0"/>
              <a:t>When you and your partner have received a random object.  Create a VENN diagram on a separate piece of paper.  </a:t>
            </a:r>
          </a:p>
          <a:p>
            <a:r>
              <a:rPr lang="en-US" dirty="0" smtClean="0"/>
              <a:t>Complete the VENN diagram for things that are similar and different between both of your items.  </a:t>
            </a:r>
          </a:p>
          <a:p>
            <a:r>
              <a:rPr lang="en-US" dirty="0" smtClean="0"/>
              <a:t>Think outside of the box if you need to.   </a:t>
            </a:r>
          </a:p>
          <a:p>
            <a:r>
              <a:rPr lang="en-US" dirty="0" smtClean="0"/>
              <a:t>Try to fill in your VENN diagram as much as possible until I say stop.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use compare/contrast?</a:t>
            </a:r>
            <a:br>
              <a:rPr lang="en-US" dirty="0" smtClean="0"/>
            </a:br>
            <a:r>
              <a:rPr lang="en-US" dirty="0" smtClean="0"/>
              <a:t>I.N. </a:t>
            </a:r>
            <a:r>
              <a:rPr lang="en-US" dirty="0" smtClean="0"/>
              <a:t>25</a:t>
            </a:r>
            <a:endParaRPr lang="en-US" dirty="0"/>
          </a:p>
        </p:txBody>
      </p:sp>
      <p:sp>
        <p:nvSpPr>
          <p:cNvPr id="3" name="Content Placeholder 2"/>
          <p:cNvSpPr>
            <a:spLocks noGrp="1"/>
          </p:cNvSpPr>
          <p:nvPr>
            <p:ph idx="1"/>
          </p:nvPr>
        </p:nvSpPr>
        <p:spPr/>
        <p:txBody>
          <a:bodyPr/>
          <a:lstStyle/>
          <a:p>
            <a:r>
              <a:rPr lang="en-US" dirty="0" smtClean="0"/>
              <a:t>Writers use it </a:t>
            </a:r>
          </a:p>
          <a:p>
            <a:pPr lvl="1"/>
            <a:r>
              <a:rPr lang="en-US" dirty="0" smtClean="0"/>
              <a:t>to make a point about something</a:t>
            </a:r>
          </a:p>
          <a:p>
            <a:pPr lvl="1"/>
            <a:r>
              <a:rPr lang="en-US" dirty="0" smtClean="0"/>
              <a:t>To show their readers a better picture</a:t>
            </a:r>
          </a:p>
          <a:p>
            <a:r>
              <a:rPr lang="en-US" dirty="0" smtClean="0"/>
              <a:t>Readers use it </a:t>
            </a:r>
          </a:p>
          <a:p>
            <a:pPr lvl="1"/>
            <a:r>
              <a:rPr lang="en-US" dirty="0" smtClean="0"/>
              <a:t>to make thoughtful connections</a:t>
            </a:r>
          </a:p>
          <a:p>
            <a:pPr lvl="1"/>
            <a:r>
              <a:rPr lang="en-US" dirty="0" smtClean="0"/>
              <a:t>To understand</a:t>
            </a:r>
          </a:p>
          <a:p>
            <a:pPr lvl="1"/>
            <a:r>
              <a:rPr lang="en-US" dirty="0" smtClean="0"/>
              <a:t>To understand a text’s deeper meaning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4000" dirty="0" smtClean="0"/>
              <a:t>I.N. </a:t>
            </a:r>
            <a:r>
              <a:rPr lang="en-US" sz="4000" dirty="0" smtClean="0"/>
              <a:t>25</a:t>
            </a:r>
            <a:br>
              <a:rPr lang="en-US" sz="4000" dirty="0" smtClean="0"/>
            </a:br>
            <a:r>
              <a:rPr lang="en-US" sz="4000" u="sng" dirty="0" smtClean="0"/>
              <a:t>WORDS TO USE when I’m comparing/contrasting</a:t>
            </a:r>
            <a:r>
              <a:rPr lang="en-US" u="sng" dirty="0" smtClean="0"/>
              <a:t/>
            </a:r>
            <a:br>
              <a:rPr lang="en-US" u="sng" dirty="0" smtClean="0"/>
            </a:br>
            <a:endParaRPr lang="en-US" dirty="0"/>
          </a:p>
        </p:txBody>
      </p:sp>
      <p:sp>
        <p:nvSpPr>
          <p:cNvPr id="3" name="Content Placeholder 2"/>
          <p:cNvSpPr>
            <a:spLocks noGrp="1"/>
          </p:cNvSpPr>
          <p:nvPr>
            <p:ph idx="1"/>
          </p:nvPr>
        </p:nvSpPr>
        <p:spPr>
          <a:xfrm>
            <a:off x="457200" y="1828800"/>
            <a:ext cx="8229600" cy="5334000"/>
          </a:xfrm>
        </p:spPr>
        <p:txBody>
          <a:bodyPr numCol="2">
            <a:normAutofit fontScale="47500" lnSpcReduction="20000"/>
          </a:bodyPr>
          <a:lstStyle/>
          <a:p>
            <a:pPr>
              <a:lnSpc>
                <a:spcPct val="120000"/>
              </a:lnSpc>
              <a:buNone/>
            </a:pPr>
            <a:r>
              <a:rPr lang="en-US" sz="7385" dirty="0" smtClean="0"/>
              <a:t>• while </a:t>
            </a:r>
          </a:p>
          <a:p>
            <a:pPr>
              <a:lnSpc>
                <a:spcPct val="120000"/>
              </a:lnSpc>
              <a:buNone/>
            </a:pPr>
            <a:r>
              <a:rPr lang="en-US" sz="7385" dirty="0" smtClean="0"/>
              <a:t>• yet </a:t>
            </a:r>
          </a:p>
          <a:p>
            <a:pPr>
              <a:lnSpc>
                <a:spcPct val="120000"/>
              </a:lnSpc>
              <a:buNone/>
            </a:pPr>
            <a:r>
              <a:rPr lang="en-US" sz="7385" dirty="0" smtClean="0"/>
              <a:t>• but </a:t>
            </a:r>
          </a:p>
          <a:p>
            <a:pPr>
              <a:lnSpc>
                <a:spcPct val="120000"/>
              </a:lnSpc>
              <a:buNone/>
            </a:pPr>
            <a:r>
              <a:rPr lang="en-US" sz="7385" dirty="0" smtClean="0"/>
              <a:t>• rather </a:t>
            </a:r>
          </a:p>
          <a:p>
            <a:pPr>
              <a:lnSpc>
                <a:spcPct val="120000"/>
              </a:lnSpc>
              <a:buNone/>
            </a:pPr>
            <a:r>
              <a:rPr lang="en-US" sz="7385" dirty="0" smtClean="0"/>
              <a:t>• either </a:t>
            </a:r>
          </a:p>
          <a:p>
            <a:pPr>
              <a:lnSpc>
                <a:spcPct val="120000"/>
              </a:lnSpc>
              <a:buNone/>
            </a:pPr>
            <a:r>
              <a:rPr lang="en-US" sz="7385" dirty="0" smtClean="0"/>
              <a:t>• like and unlike </a:t>
            </a:r>
          </a:p>
          <a:p>
            <a:pPr>
              <a:lnSpc>
                <a:spcPct val="120000"/>
              </a:lnSpc>
              <a:buNone/>
            </a:pPr>
            <a:r>
              <a:rPr lang="en-US" sz="7385" dirty="0" smtClean="0"/>
              <a:t>• some </a:t>
            </a:r>
          </a:p>
          <a:p>
            <a:pPr>
              <a:lnSpc>
                <a:spcPct val="120000"/>
              </a:lnSpc>
              <a:buNone/>
            </a:pPr>
            <a:endParaRPr lang="en-US" sz="7385" dirty="0" smtClean="0"/>
          </a:p>
          <a:p>
            <a:pPr>
              <a:lnSpc>
                <a:spcPct val="120000"/>
              </a:lnSpc>
              <a:buNone/>
            </a:pPr>
            <a:r>
              <a:rPr lang="en-US" sz="7385" dirty="0" smtClean="0"/>
              <a:t>• as opposed to </a:t>
            </a:r>
          </a:p>
          <a:p>
            <a:pPr>
              <a:lnSpc>
                <a:spcPct val="120000"/>
              </a:lnSpc>
              <a:buNone/>
            </a:pPr>
            <a:r>
              <a:rPr lang="en-US" sz="7385" dirty="0" smtClean="0"/>
              <a:t>• as well as </a:t>
            </a:r>
          </a:p>
          <a:p>
            <a:pPr>
              <a:lnSpc>
                <a:spcPct val="120000"/>
              </a:lnSpc>
              <a:buNone/>
            </a:pPr>
            <a:r>
              <a:rPr lang="en-US" sz="7385" dirty="0" smtClean="0"/>
              <a:t>• on the other hand </a:t>
            </a:r>
          </a:p>
          <a:p>
            <a:pPr>
              <a:lnSpc>
                <a:spcPct val="120000"/>
              </a:lnSpc>
              <a:buNone/>
            </a:pPr>
            <a:r>
              <a:rPr lang="en-US" sz="7385" dirty="0" smtClean="0"/>
              <a:t>• although </a:t>
            </a:r>
          </a:p>
          <a:p>
            <a:pPr>
              <a:lnSpc>
                <a:spcPct val="120000"/>
              </a:lnSpc>
              <a:buNone/>
            </a:pPr>
            <a:r>
              <a:rPr lang="en-US" sz="7385" dirty="0" smtClean="0"/>
              <a:t>• the same </a:t>
            </a:r>
          </a:p>
          <a:p>
            <a:pPr>
              <a:lnSpc>
                <a:spcPct val="120000"/>
              </a:lnSpc>
              <a:buNone/>
            </a:pPr>
            <a:r>
              <a:rPr lang="en-US" sz="7385" dirty="0" smtClean="0"/>
              <a:t>• similarly</a:t>
            </a:r>
            <a:endParaRPr lang="en-US" sz="7385"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COMPARE (find similar) </a:t>
            </a:r>
            <a:endParaRPr lang="en-US" dirty="0"/>
          </a:p>
        </p:txBody>
      </p:sp>
      <p:sp>
        <p:nvSpPr>
          <p:cNvPr id="3" name="Content Placeholder 2"/>
          <p:cNvSpPr>
            <a:spLocks noGrp="1"/>
          </p:cNvSpPr>
          <p:nvPr>
            <p:ph idx="1"/>
          </p:nvPr>
        </p:nvSpPr>
        <p:spPr>
          <a:xfrm>
            <a:off x="228600" y="1600200"/>
            <a:ext cx="8915400" cy="4525963"/>
          </a:xfrm>
        </p:spPr>
        <p:txBody>
          <a:bodyPr numCol="2">
            <a:normAutofit fontScale="92500" lnSpcReduction="20000"/>
          </a:bodyPr>
          <a:lstStyle/>
          <a:p>
            <a:pPr>
              <a:buNone/>
            </a:pPr>
            <a:r>
              <a:rPr lang="en-US" sz="3765" b="1" u="sng" dirty="0" smtClean="0"/>
              <a:t>Compare Signal Words:</a:t>
            </a:r>
            <a:endParaRPr lang="en-US" sz="3765" dirty="0" smtClean="0"/>
          </a:p>
          <a:p>
            <a:pPr>
              <a:buNone/>
            </a:pPr>
            <a:r>
              <a:rPr lang="en-US" sz="3765" dirty="0" smtClean="0"/>
              <a:t>• All </a:t>
            </a:r>
          </a:p>
          <a:p>
            <a:pPr>
              <a:buNone/>
            </a:pPr>
            <a:r>
              <a:rPr lang="en-US" sz="3765" dirty="0" smtClean="0"/>
              <a:t>• As well as </a:t>
            </a:r>
          </a:p>
          <a:p>
            <a:pPr>
              <a:buNone/>
            </a:pPr>
            <a:r>
              <a:rPr lang="en-US" sz="3765" dirty="0" smtClean="0"/>
              <a:t>• At the same time </a:t>
            </a:r>
          </a:p>
          <a:p>
            <a:pPr>
              <a:buNone/>
            </a:pPr>
            <a:r>
              <a:rPr lang="en-US" sz="3765" dirty="0" smtClean="0"/>
              <a:t>• Both </a:t>
            </a:r>
          </a:p>
          <a:p>
            <a:pPr>
              <a:buNone/>
            </a:pPr>
            <a:r>
              <a:rPr lang="en-US" sz="3765" dirty="0" smtClean="0"/>
              <a:t>• Like </a:t>
            </a:r>
          </a:p>
          <a:p>
            <a:pPr>
              <a:buNone/>
            </a:pPr>
            <a:r>
              <a:rPr lang="en-US" sz="3765" dirty="0" smtClean="0"/>
              <a:t>• Same as </a:t>
            </a:r>
          </a:p>
          <a:p>
            <a:pPr>
              <a:buNone/>
            </a:pPr>
            <a:r>
              <a:rPr lang="en-US" sz="3765" dirty="0" smtClean="0"/>
              <a:t>• Similarly, similar to </a:t>
            </a:r>
          </a:p>
          <a:p>
            <a:pPr>
              <a:buNone/>
            </a:pPr>
            <a:r>
              <a:rPr lang="en-US" sz="3765" b="1" u="sng" dirty="0" smtClean="0"/>
              <a:t>Compare Questions: </a:t>
            </a:r>
            <a:endParaRPr lang="en-US" sz="3765" dirty="0" smtClean="0"/>
          </a:p>
          <a:p>
            <a:pPr>
              <a:buNone/>
            </a:pPr>
            <a:r>
              <a:rPr lang="en-US" sz="3765" dirty="0" smtClean="0"/>
              <a:t>• How are ___ and ___ alike? </a:t>
            </a:r>
          </a:p>
          <a:p>
            <a:pPr>
              <a:buNone/>
            </a:pPr>
            <a:r>
              <a:rPr lang="en-US" sz="3765" dirty="0" smtClean="0"/>
              <a:t>• What is the same about ___ and ___ ? </a:t>
            </a:r>
          </a:p>
          <a:p>
            <a:pPr>
              <a:buNone/>
            </a:pPr>
            <a:r>
              <a:rPr lang="en-US" sz="3765" dirty="0" smtClean="0"/>
              <a:t>• Compare ___ and ___. </a:t>
            </a:r>
          </a:p>
          <a:p>
            <a:pPr>
              <a:buNone/>
            </a:pPr>
            <a:r>
              <a:rPr lang="en-US" sz="3765" dirty="0" smtClean="0"/>
              <a:t>• How was ___ like ___? </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 (different) </a:t>
            </a:r>
            <a:endParaRPr lang="en-US" dirty="0"/>
          </a:p>
        </p:txBody>
      </p:sp>
      <p:sp>
        <p:nvSpPr>
          <p:cNvPr id="3" name="Content Placeholder 2"/>
          <p:cNvSpPr>
            <a:spLocks noGrp="1"/>
          </p:cNvSpPr>
          <p:nvPr>
            <p:ph idx="1"/>
          </p:nvPr>
        </p:nvSpPr>
        <p:spPr>
          <a:xfrm>
            <a:off x="457200" y="1219200"/>
            <a:ext cx="8229600" cy="5334000"/>
          </a:xfrm>
        </p:spPr>
        <p:txBody>
          <a:bodyPr numCol="2">
            <a:normAutofit/>
          </a:bodyPr>
          <a:lstStyle/>
          <a:p>
            <a:pPr>
              <a:buNone/>
            </a:pPr>
            <a:r>
              <a:rPr lang="en-US" sz="2500" b="1" u="sng" dirty="0" smtClean="0"/>
              <a:t>Contrast Signal Words: </a:t>
            </a:r>
          </a:p>
          <a:p>
            <a:pPr>
              <a:buNone/>
            </a:pPr>
            <a:r>
              <a:rPr lang="en-US" sz="2500" dirty="0" smtClean="0"/>
              <a:t>• Although </a:t>
            </a:r>
          </a:p>
          <a:p>
            <a:pPr>
              <a:buNone/>
            </a:pPr>
            <a:r>
              <a:rPr lang="en-US" sz="2500" dirty="0" smtClean="0"/>
              <a:t>• As opposed to </a:t>
            </a:r>
          </a:p>
          <a:p>
            <a:pPr>
              <a:buNone/>
            </a:pPr>
            <a:r>
              <a:rPr lang="en-US" sz="2500" dirty="0" smtClean="0"/>
              <a:t>• Compared with </a:t>
            </a:r>
          </a:p>
          <a:p>
            <a:pPr>
              <a:buNone/>
            </a:pPr>
            <a:r>
              <a:rPr lang="en-US" sz="2500" dirty="0" smtClean="0"/>
              <a:t>• Different from </a:t>
            </a:r>
          </a:p>
          <a:p>
            <a:pPr>
              <a:buNone/>
            </a:pPr>
            <a:r>
              <a:rPr lang="en-US" sz="2500" dirty="0" smtClean="0"/>
              <a:t>• Either . . . Or </a:t>
            </a:r>
          </a:p>
          <a:p>
            <a:pPr>
              <a:buNone/>
            </a:pPr>
            <a:r>
              <a:rPr lang="en-US" sz="2500" dirty="0" smtClean="0"/>
              <a:t>• However </a:t>
            </a:r>
          </a:p>
          <a:p>
            <a:pPr>
              <a:buNone/>
            </a:pPr>
            <a:r>
              <a:rPr lang="en-US" sz="2500" dirty="0" smtClean="0"/>
              <a:t>• Nevertheless </a:t>
            </a:r>
          </a:p>
          <a:p>
            <a:pPr>
              <a:buNone/>
            </a:pPr>
            <a:r>
              <a:rPr lang="en-US" sz="2500" dirty="0" smtClean="0"/>
              <a:t>• Not only . . . But </a:t>
            </a:r>
          </a:p>
          <a:p>
            <a:pPr>
              <a:buNone/>
            </a:pPr>
            <a:r>
              <a:rPr lang="en-US" sz="2500" dirty="0" smtClean="0"/>
              <a:t>• Though </a:t>
            </a:r>
          </a:p>
          <a:p>
            <a:pPr>
              <a:buNone/>
            </a:pPr>
            <a:r>
              <a:rPr lang="en-US" sz="2500" dirty="0" smtClean="0"/>
              <a:t>• Unlike </a:t>
            </a:r>
          </a:p>
          <a:p>
            <a:pPr>
              <a:buNone/>
            </a:pPr>
            <a:r>
              <a:rPr lang="en-US" sz="2500" b="1" u="sng" dirty="0" smtClean="0"/>
              <a:t>Contrast Questions: </a:t>
            </a:r>
          </a:p>
          <a:p>
            <a:pPr>
              <a:buNone/>
            </a:pPr>
            <a:r>
              <a:rPr lang="en-US" sz="2500" dirty="0" smtClean="0"/>
              <a:t>• What are the differences between ___ and ___? </a:t>
            </a:r>
          </a:p>
          <a:p>
            <a:pPr>
              <a:buNone/>
            </a:pPr>
            <a:r>
              <a:rPr lang="en-US" sz="2500" dirty="0" smtClean="0"/>
              <a:t>• How is a ___ different from a ___?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idx="1"/>
          </p:nvPr>
        </p:nvSpPr>
        <p:spPr/>
        <p:txBody>
          <a:bodyPr/>
          <a:lstStyle/>
          <a:p>
            <a:r>
              <a:rPr lang="en-US" dirty="0" smtClean="0"/>
              <a:t>Read </a:t>
            </a:r>
            <a:r>
              <a:rPr lang="en-US" dirty="0"/>
              <a:t>chapter 1 </a:t>
            </a:r>
            <a:r>
              <a:rPr lang="en-US" dirty="0" smtClean="0"/>
              <a:t>with the table around you.  Take turns reading pages and read so everyone can hear and understand.  </a:t>
            </a:r>
          </a:p>
          <a:p>
            <a:r>
              <a:rPr lang="en-US" dirty="0" smtClean="0"/>
              <a:t>Be thinking about the </a:t>
            </a:r>
            <a:r>
              <a:rPr lang="en-US" b="1" dirty="0" smtClean="0"/>
              <a:t>setting</a:t>
            </a:r>
            <a:r>
              <a:rPr lang="en-US" dirty="0" smtClean="0"/>
              <a:t> of Ember as you read.  </a:t>
            </a:r>
          </a:p>
          <a:p>
            <a:r>
              <a:rPr lang="en-US" dirty="0" smtClean="0"/>
              <a:t>When you get to Chapter 2, read silently to yourself.  </a:t>
            </a:r>
          </a:p>
          <a:p>
            <a:r>
              <a:rPr lang="en-US" dirty="0" smtClean="0"/>
              <a:t>What you don’t finish will be homework.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58245201"/>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Thursday: 10/10</a:t>
            </a:r>
            <a:r>
              <a:rPr lang="en-US" dirty="0" smtClean="0"/>
              <a:t/>
            </a:r>
            <a:br>
              <a:rPr lang="en-US" dirty="0" smtClean="0"/>
            </a:br>
            <a:r>
              <a:rPr lang="en-US" dirty="0" smtClean="0"/>
              <a:t>I.N.26 </a:t>
            </a:r>
            <a:r>
              <a:rPr lang="en-US" u="sng" dirty="0" smtClean="0"/>
              <a:t>: </a:t>
            </a:r>
            <a:r>
              <a:rPr lang="en-US" u="sng" dirty="0" smtClean="0"/>
              <a:t>CITY OF EMBER &amp; Setting</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334000"/>
          </a:xfrm>
        </p:spPr>
        <p:txBody>
          <a:bodyPr>
            <a:normAutofit lnSpcReduction="10000"/>
          </a:bodyPr>
          <a:lstStyle/>
          <a:p>
            <a:pPr marL="514350" indent="-514350">
              <a:buFont typeface="+mj-lt"/>
              <a:buAutoNum type="arabicPeriod"/>
            </a:pPr>
            <a:r>
              <a:rPr lang="en-US" dirty="0" smtClean="0"/>
              <a:t>Describe what you know about The City of Ember so far.  </a:t>
            </a:r>
          </a:p>
          <a:p>
            <a:pPr marL="514350" indent="-514350">
              <a:buFont typeface="+mj-lt"/>
              <a:buAutoNum type="arabicPeriod"/>
            </a:pPr>
            <a:r>
              <a:rPr lang="en-US" dirty="0" smtClean="0"/>
              <a:t>What does the city look like?  </a:t>
            </a:r>
          </a:p>
          <a:p>
            <a:pPr marL="514350" indent="-514350">
              <a:buFont typeface="+mj-lt"/>
              <a:buAutoNum type="arabicPeriod"/>
            </a:pPr>
            <a:r>
              <a:rPr lang="en-US" dirty="0" smtClean="0"/>
              <a:t>Who are the characters and what do we know about them?  </a:t>
            </a:r>
          </a:p>
          <a:p>
            <a:pPr marL="514350" indent="-514350">
              <a:buFont typeface="+mj-lt"/>
              <a:buAutoNum type="arabicPeriod"/>
            </a:pPr>
            <a:r>
              <a:rPr lang="en-US" dirty="0" smtClean="0"/>
              <a:t>What predictions or inferences can you make?  (use your thinking stems in the front of your I.N.) </a:t>
            </a:r>
          </a:p>
          <a:p>
            <a:pPr marL="514350" indent="-514350">
              <a:buNone/>
            </a:pPr>
            <a:r>
              <a:rPr lang="en-US" dirty="0" smtClean="0"/>
              <a:t>*when you finish, continue working on your DPE, due tomorrow.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67506958"/>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describe elements of a setting and how they contribute to the overall plot.  </a:t>
            </a:r>
            <a:endParaRPr lang="en-US" dirty="0"/>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724401" y="2470825"/>
            <a:ext cx="4387174" cy="43871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7444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Setting</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marL="0" indent="0">
              <a:buNone/>
            </a:pPr>
            <a:r>
              <a:rPr lang="en-US" b="1" u="sng" dirty="0" smtClean="0"/>
              <a:t>Elements of Setting: </a:t>
            </a:r>
          </a:p>
          <a:p>
            <a:pPr marL="0" indent="0">
              <a:buNone/>
            </a:pPr>
            <a:r>
              <a:rPr lang="en-US" b="1" dirty="0" smtClean="0"/>
              <a:t>Where: </a:t>
            </a:r>
          </a:p>
          <a:p>
            <a:r>
              <a:rPr lang="en-US" dirty="0" smtClean="0"/>
              <a:t>describe using the five senses if possible</a:t>
            </a:r>
          </a:p>
          <a:p>
            <a:r>
              <a:rPr lang="en-US" dirty="0" smtClean="0"/>
              <a:t>picture yourself in the place </a:t>
            </a:r>
          </a:p>
          <a:p>
            <a:r>
              <a:rPr lang="en-US" dirty="0" smtClean="0"/>
              <a:t>use specific details (not just green grass, but was the grass freshly cut or overgrown?) </a:t>
            </a:r>
          </a:p>
          <a:p>
            <a:pPr marL="0" indent="0">
              <a:buNone/>
            </a:pPr>
            <a:r>
              <a:rPr lang="en-US" b="1" dirty="0" smtClean="0"/>
              <a:t>When: </a:t>
            </a:r>
          </a:p>
          <a:p>
            <a:r>
              <a:rPr lang="en-US" dirty="0" smtClean="0"/>
              <a:t>Doesn’t </a:t>
            </a:r>
            <a:r>
              <a:rPr lang="en-US" i="1" dirty="0" smtClean="0"/>
              <a:t>have</a:t>
            </a:r>
            <a:r>
              <a:rPr lang="en-US" dirty="0" smtClean="0"/>
              <a:t> to be a specific date and time (April 30</a:t>
            </a:r>
            <a:r>
              <a:rPr lang="en-US" baseline="30000" dirty="0" smtClean="0"/>
              <a:t>th</a:t>
            </a:r>
            <a:r>
              <a:rPr lang="en-US" dirty="0" smtClean="0"/>
              <a:t>, 9:45 am) </a:t>
            </a:r>
          </a:p>
          <a:p>
            <a:r>
              <a:rPr lang="en-US" dirty="0" smtClean="0"/>
              <a:t>day, season, time in history, general time of day, month, or year. (fall, morning, early 1800s, future, past)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18516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Take notes in your Notebook… </a:t>
            </a:r>
            <a:r>
              <a:rPr lang="en-US" dirty="0" smtClean="0"/>
              <a:t/>
            </a:r>
            <a:br>
              <a:rPr lang="en-US" dirty="0" smtClean="0"/>
            </a:br>
            <a:r>
              <a:rPr lang="en-US" dirty="0" smtClean="0"/>
              <a:t>I.N.26 </a:t>
            </a:r>
            <a:endParaRPr lang="en-US" dirty="0"/>
          </a:p>
        </p:txBody>
      </p:sp>
      <p:sp>
        <p:nvSpPr>
          <p:cNvPr id="3" name="Content Placeholder 2"/>
          <p:cNvSpPr>
            <a:spLocks noGrp="1"/>
          </p:cNvSpPr>
          <p:nvPr>
            <p:ph idx="1"/>
          </p:nvPr>
        </p:nvSpPr>
        <p:spPr/>
        <p:txBody>
          <a:bodyPr/>
          <a:lstStyle/>
          <a:p>
            <a:r>
              <a:rPr lang="en-US" dirty="0" smtClean="0"/>
              <a:t>Create a small T-Chart </a:t>
            </a:r>
          </a:p>
          <a:p>
            <a:r>
              <a:rPr lang="en-US" dirty="0" smtClean="0"/>
              <a:t>Take notes about the setting of each of these.</a:t>
            </a:r>
          </a:p>
          <a:p>
            <a:pPr marL="0" indent="0">
              <a:buNone/>
            </a:pPr>
            <a:r>
              <a:rPr lang="en-US" dirty="0">
                <a:hlinkClick r:id="rId2"/>
              </a:rPr>
              <a:t>http://</a:t>
            </a:r>
            <a:r>
              <a:rPr lang="en-US" dirty="0" smtClean="0">
                <a:hlinkClick r:id="rId2"/>
              </a:rPr>
              <a:t>www.youtube.com/watch?v=HwSKkKrUzUk</a:t>
            </a:r>
            <a:endParaRPr lang="en-US" dirty="0" smtClean="0"/>
          </a:p>
          <a:p>
            <a:pPr marL="0" indent="0">
              <a:buNone/>
            </a:pPr>
            <a:r>
              <a:rPr lang="en-US" dirty="0" smtClean="0">
                <a:hlinkClick r:id="rId3"/>
              </a:rPr>
              <a:t>http://www.youtube.com/watch?v=NPQVrjnC1jo</a:t>
            </a:r>
            <a:r>
              <a:rPr lang="en-US" dirty="0" smtClean="0"/>
              <a:t> </a:t>
            </a:r>
          </a:p>
          <a:p>
            <a:pPr marL="0" indent="0">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47549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10/7</a:t>
            </a:r>
            <a:endParaRPr lang="en-US" dirty="0"/>
          </a:p>
        </p:txBody>
      </p:sp>
      <p:sp>
        <p:nvSpPr>
          <p:cNvPr id="3" name="Content Placeholder 2"/>
          <p:cNvSpPr>
            <a:spLocks noGrp="1"/>
          </p:cNvSpPr>
          <p:nvPr>
            <p:ph idx="1"/>
          </p:nvPr>
        </p:nvSpPr>
        <p:spPr/>
        <p:txBody>
          <a:bodyPr/>
          <a:lstStyle/>
          <a:p>
            <a:r>
              <a:rPr lang="en-US" dirty="0" smtClean="0"/>
              <a:t>Work on Paragraph 1 of your DPE Week 7</a:t>
            </a:r>
          </a:p>
          <a:p>
            <a:r>
              <a:rPr lang="en-US" dirty="0" smtClean="0"/>
              <a:t>Make an I.N. </a:t>
            </a:r>
            <a:r>
              <a:rPr lang="en-US" dirty="0" smtClean="0"/>
              <a:t>24 </a:t>
            </a:r>
            <a:r>
              <a:rPr lang="en-US" dirty="0" smtClean="0"/>
              <a:t>called “Sonnets”</a:t>
            </a:r>
          </a:p>
          <a:p>
            <a:r>
              <a:rPr lang="en-US" dirty="0" smtClean="0"/>
              <a:t>Be sure your table of contents is caught up.  </a:t>
            </a:r>
          </a:p>
          <a:p>
            <a:r>
              <a:rPr lang="en-US" dirty="0" smtClean="0"/>
              <a:t>When you finish, you can read silently or work on your poetry project that is due tomorrow</a:t>
            </a:r>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2533816"/>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on I.N.</a:t>
            </a:r>
            <a:r>
              <a:rPr lang="en-US" dirty="0" smtClean="0"/>
              <a:t>26 </a:t>
            </a:r>
            <a:endParaRPr lang="en-US" dirty="0"/>
          </a:p>
        </p:txBody>
      </p:sp>
      <p:sp>
        <p:nvSpPr>
          <p:cNvPr id="3" name="Content Placeholder 2"/>
          <p:cNvSpPr>
            <a:spLocks noGrp="1"/>
          </p:cNvSpPr>
          <p:nvPr>
            <p:ph idx="1"/>
          </p:nvPr>
        </p:nvSpPr>
        <p:spPr/>
        <p:txBody>
          <a:bodyPr/>
          <a:lstStyle/>
          <a:p>
            <a:r>
              <a:rPr lang="en-US" dirty="0" smtClean="0"/>
              <a:t>Use your Compare/ Contrast SIGNAL words from yesterday’s notes to write a conclusion that compares both “The Circle of Life” and “Under the Sea”.  </a:t>
            </a:r>
          </a:p>
          <a:p>
            <a:r>
              <a:rPr lang="en-US" dirty="0" smtClean="0"/>
              <a:t>2 sentences that COMPARE.</a:t>
            </a:r>
          </a:p>
          <a:p>
            <a:r>
              <a:rPr lang="en-US" dirty="0" smtClean="0"/>
              <a:t>2 sentences that CONTRAST.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Ember Setting</a:t>
            </a:r>
            <a:br>
              <a:rPr lang="en-US" dirty="0" smtClean="0"/>
            </a:br>
            <a:r>
              <a:rPr lang="en-US" dirty="0" smtClean="0"/>
              <a:t>Response Questions</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pPr marL="514350" indent="-514350">
              <a:buFont typeface="+mj-lt"/>
              <a:buAutoNum type="arabicPeriod"/>
            </a:pPr>
            <a:r>
              <a:rPr lang="en-US" dirty="0" smtClean="0"/>
              <a:t>What is the setting of the City of Ember? (use at least 3 sentences of evidence from the text in quotes.)   </a:t>
            </a:r>
          </a:p>
          <a:p>
            <a:pPr marL="514350" indent="-514350">
              <a:buFont typeface="+mj-lt"/>
              <a:buAutoNum type="arabicPeriod"/>
            </a:pPr>
            <a:r>
              <a:rPr lang="en-US" dirty="0" smtClean="0"/>
              <a:t>How is the setting similar to other stories you’ve read? </a:t>
            </a:r>
          </a:p>
          <a:p>
            <a:pPr marL="514350" indent="-514350">
              <a:buFont typeface="+mj-lt"/>
              <a:buAutoNum type="arabicPeriod"/>
            </a:pPr>
            <a:r>
              <a:rPr lang="en-US" dirty="0" smtClean="0"/>
              <a:t>What places or areas can you think of in our world that are similar </a:t>
            </a:r>
            <a:r>
              <a:rPr lang="en-US" smtClean="0"/>
              <a:t>in setting? </a:t>
            </a:r>
            <a:endParaRPr lang="en-US" dirty="0" smtClean="0"/>
          </a:p>
          <a:p>
            <a:pPr>
              <a:buNone/>
            </a:pPr>
            <a:r>
              <a:rPr lang="en-US" dirty="0" smtClean="0"/>
              <a:t>(use your notes on elements of a setting, evidence from the book, and signal words for comparing) </a:t>
            </a:r>
          </a:p>
          <a:p>
            <a:pPr>
              <a:buNone/>
            </a:pPr>
            <a:endParaRPr lang="en-US" dirty="0" smtClean="0"/>
          </a:p>
          <a:p>
            <a:pPr>
              <a:buNone/>
            </a:pPr>
            <a:r>
              <a:rPr lang="en-US" dirty="0" smtClean="0"/>
              <a:t>When you finish, turn it in and read silently.  </a:t>
            </a:r>
          </a:p>
          <a:p>
            <a:pPr>
              <a:buNone/>
            </a:pPr>
            <a:r>
              <a:rPr lang="en-US" dirty="0" smtClean="0"/>
              <a:t>HOMEWORK: Chapter 3-4</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r>
              <a:rPr lang="en-US" smtClean="0"/>
              <a:t>: 10/11</a:t>
            </a:r>
            <a:endParaRPr lang="en-US" dirty="0"/>
          </a:p>
        </p:txBody>
      </p:sp>
      <p:sp>
        <p:nvSpPr>
          <p:cNvPr id="3" name="Content Placeholder 2"/>
          <p:cNvSpPr>
            <a:spLocks noGrp="1"/>
          </p:cNvSpPr>
          <p:nvPr>
            <p:ph idx="1"/>
          </p:nvPr>
        </p:nvSpPr>
        <p:spPr/>
        <p:txBody>
          <a:bodyPr/>
          <a:lstStyle/>
          <a:p>
            <a:r>
              <a:rPr lang="en-US" dirty="0" smtClean="0"/>
              <a:t>Have your City of Ember book out.  If you are not finished through Chapter 4, read that.  </a:t>
            </a:r>
          </a:p>
          <a:p>
            <a:r>
              <a:rPr lang="en-US" dirty="0" smtClean="0"/>
              <a:t>Turn in your DPE 7 when you are finished.  </a:t>
            </a:r>
          </a:p>
          <a:p>
            <a:r>
              <a:rPr lang="en-US" dirty="0" smtClean="0"/>
              <a:t>Read silently.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30878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create a model to show the setting of a book</a:t>
            </a:r>
          </a:p>
          <a:p>
            <a:pPr>
              <a:buNone/>
            </a:pPr>
            <a:endParaRPr lang="en-US" dirty="0" smtClean="0"/>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724401" y="2470825"/>
            <a:ext cx="4387174" cy="43871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888850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2" name="Picture 2" descr="C:\Users\Kris\AppData\Local\Microsoft\Windows\Temporary Internet Files\Content.IE5\WM1FIR0C\MC910216345[1].png"/>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057400" y="76200"/>
            <a:ext cx="4884539" cy="5099682"/>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4" name="Rectangle 3"/>
          <p:cNvSpPr/>
          <p:nvPr/>
        </p:nvSpPr>
        <p:spPr>
          <a:xfrm>
            <a:off x="3212121" y="2164376"/>
            <a:ext cx="277536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QUIZ!!!</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TextBox 4"/>
          <p:cNvSpPr txBox="1"/>
          <p:nvPr/>
        </p:nvSpPr>
        <p:spPr>
          <a:xfrm>
            <a:off x="283492" y="4795897"/>
            <a:ext cx="8632620" cy="2062103"/>
          </a:xfrm>
          <a:prstGeom prst="rect">
            <a:avLst/>
          </a:prstGeom>
          <a:noFill/>
        </p:spPr>
        <p:txBody>
          <a:bodyPr wrap="square" rtlCol="0">
            <a:spAutoFit/>
          </a:bodyPr>
          <a:lstStyle/>
          <a:p>
            <a:r>
              <a:rPr lang="en-US" sz="3200" dirty="0" smtClean="0"/>
              <a:t>Please clear your desk of everything except a pen or pencil.  When you are done with your quiz, turn it in and please read silently.  Your homework is to read chapter 5.</a:t>
            </a:r>
            <a:endParaRPr lang="en-US" sz="3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8785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C00000"/>
                </a:solidFill>
              </a:rPr>
              <a:t>Setting Popup</a:t>
            </a:r>
            <a:endParaRPr lang="en-US" dirty="0">
              <a:solidFill>
                <a:srgbClr val="C00000"/>
              </a:solidFill>
            </a:endParaRPr>
          </a:p>
        </p:txBody>
      </p:sp>
      <p:sp>
        <p:nvSpPr>
          <p:cNvPr id="3" name="Content Placeholder 2"/>
          <p:cNvSpPr>
            <a:spLocks noGrp="1"/>
          </p:cNvSpPr>
          <p:nvPr>
            <p:ph idx="1"/>
          </p:nvPr>
        </p:nvSpPr>
        <p:spPr>
          <a:xfrm>
            <a:off x="457200" y="1066800"/>
            <a:ext cx="8229600" cy="5638800"/>
          </a:xfrm>
        </p:spPr>
        <p:txBody>
          <a:bodyPr>
            <a:normAutofit lnSpcReduction="10000"/>
          </a:bodyPr>
          <a:lstStyle/>
          <a:p>
            <a:r>
              <a:rPr lang="en-US" dirty="0" smtClean="0">
                <a:solidFill>
                  <a:srgbClr val="C00000"/>
                </a:solidFill>
              </a:rPr>
              <a:t>Find three statements in the book that describe the setting.  On a half sheet of paper, write these in quotes.  Give a page number for each quote.  This paper will be glued to the back of your popup. (Must be initialed by me in order to start your pop-up) </a:t>
            </a:r>
          </a:p>
          <a:p>
            <a:pPr marL="0" indent="0">
              <a:buNone/>
            </a:pPr>
            <a:endParaRPr lang="en-US" sz="1800" dirty="0" smtClean="0">
              <a:solidFill>
                <a:srgbClr val="C00000"/>
              </a:solidFill>
            </a:endParaRPr>
          </a:p>
          <a:p>
            <a:r>
              <a:rPr lang="en-US" dirty="0" smtClean="0">
                <a:solidFill>
                  <a:srgbClr val="C00000"/>
                </a:solidFill>
              </a:rPr>
              <a:t>Using this information and other information from the book, create a popup which creatively and accurately portrays the setting of the book.  Listen for instructions for creating your popup.</a:t>
            </a:r>
            <a:endParaRPr lang="en-US" dirty="0">
              <a:solidFill>
                <a:srgbClr val="C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688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read, annotate, and take notes about sonnets and different styles of sonnets.  </a:t>
            </a:r>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724401" y="2470825"/>
            <a:ext cx="4387174" cy="43871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9294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u="sng" dirty="0" smtClean="0"/>
              <a:t>I.N. </a:t>
            </a:r>
            <a:r>
              <a:rPr lang="en-US" u="sng" dirty="0" smtClean="0"/>
              <a:t>24: </a:t>
            </a:r>
            <a:r>
              <a:rPr lang="en-US" u="sng" dirty="0" smtClean="0"/>
              <a:t>Sonnets</a:t>
            </a:r>
            <a:endParaRPr lang="en-US" u="sng" dirty="0"/>
          </a:p>
        </p:txBody>
      </p:sp>
      <p:sp>
        <p:nvSpPr>
          <p:cNvPr id="3" name="Content Placeholder 2"/>
          <p:cNvSpPr>
            <a:spLocks noGrp="1"/>
          </p:cNvSpPr>
          <p:nvPr>
            <p:ph idx="1"/>
          </p:nvPr>
        </p:nvSpPr>
        <p:spPr>
          <a:xfrm>
            <a:off x="457200" y="762000"/>
            <a:ext cx="8229600" cy="5867400"/>
          </a:xfrm>
        </p:spPr>
        <p:txBody>
          <a:bodyPr>
            <a:normAutofit fontScale="85000" lnSpcReduction="10000"/>
          </a:bodyPr>
          <a:lstStyle/>
          <a:p>
            <a:r>
              <a:rPr lang="en-US" dirty="0" smtClean="0"/>
              <a:t>While you read the information about sonnets.... ANNOTATE (actively read) </a:t>
            </a:r>
          </a:p>
          <a:p>
            <a:r>
              <a:rPr lang="en-US" b="1" u="sng" dirty="0" smtClean="0"/>
              <a:t>Underline</a:t>
            </a:r>
            <a:r>
              <a:rPr lang="en-US" dirty="0" smtClean="0"/>
              <a:t> important facts</a:t>
            </a:r>
          </a:p>
          <a:p>
            <a:r>
              <a:rPr lang="en-US" b="1" dirty="0" smtClean="0"/>
              <a:t>Circle</a:t>
            </a:r>
            <a:r>
              <a:rPr lang="en-US" dirty="0" smtClean="0"/>
              <a:t> words you do not understand</a:t>
            </a:r>
          </a:p>
          <a:p>
            <a:r>
              <a:rPr lang="en-US" dirty="0" smtClean="0"/>
              <a:t>Write </a:t>
            </a:r>
            <a:r>
              <a:rPr lang="en-US" b="1" i="1" dirty="0" smtClean="0"/>
              <a:t>questions</a:t>
            </a:r>
            <a:r>
              <a:rPr lang="en-US" dirty="0" smtClean="0"/>
              <a:t> on the side that you have about the text</a:t>
            </a:r>
          </a:p>
          <a:p>
            <a:r>
              <a:rPr lang="en-US" dirty="0" smtClean="0"/>
              <a:t>Summarize your knowledge by taking notes in your I.N. </a:t>
            </a:r>
            <a:r>
              <a:rPr lang="en-US" dirty="0" smtClean="0"/>
              <a:t>25.  </a:t>
            </a:r>
            <a:r>
              <a:rPr lang="en-US" dirty="0" smtClean="0"/>
              <a:t>You must have details from each page of the handout included in your notes.  Remember to write ONLY what is most important by summarizing the content.  </a:t>
            </a:r>
          </a:p>
          <a:p>
            <a:r>
              <a:rPr lang="en-US" dirty="0" smtClean="0"/>
              <a:t>Keep the sonnet handout in your important papers folder.  When you finish, work on anything you need to get done (poetry project, DPE, reading, etc...)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Tuesday: 10/8</a:t>
            </a:r>
            <a:endParaRPr lang="en-US" u="sng"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Your Poetry Project should be out on your desk, for me to come by and collect.  </a:t>
            </a:r>
          </a:p>
          <a:p>
            <a:r>
              <a:rPr lang="en-US" dirty="0" smtClean="0"/>
              <a:t>If you were unable to print your project, email me by the end of today... </a:t>
            </a:r>
          </a:p>
          <a:p>
            <a:pPr lvl="1"/>
            <a:r>
              <a:rPr lang="en-US" dirty="0" smtClean="0">
                <a:hlinkClick r:id="rId2"/>
              </a:rPr>
              <a:t>caschneider@peoriaud.k12.az.us</a:t>
            </a:r>
            <a:endParaRPr lang="en-US" dirty="0" smtClean="0"/>
          </a:p>
          <a:p>
            <a:r>
              <a:rPr lang="en-US" dirty="0" smtClean="0"/>
              <a:t>Begin Paragraph 2 of your DPE 7</a:t>
            </a:r>
          </a:p>
          <a:p>
            <a:r>
              <a:rPr lang="en-US" dirty="0" smtClean="0"/>
              <a:t>When you finish, read silently an independent reading book.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87495708"/>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focus what I know about a particular sonnet onto a visual poster with my group in order to teach the class a way to remember that sonnet’s details.  </a:t>
            </a:r>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724401" y="2470825"/>
            <a:ext cx="4387174" cy="43871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3529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Sonnet Poster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Once you’ve been assigned a particular style of sonnet, find your area in the room.  </a:t>
            </a:r>
          </a:p>
          <a:p>
            <a:r>
              <a:rPr lang="en-US" dirty="0" smtClean="0"/>
              <a:t>Everyone in the circle must share the notes on that particular sonnet they took yesterday.  </a:t>
            </a:r>
          </a:p>
          <a:p>
            <a:r>
              <a:rPr lang="en-US" dirty="0" smtClean="0"/>
              <a:t>When you finish, begin putting all of your ideas together into some sort of visual map, web, chart, or picture to help the class remember what that kind of sonnet is.  </a:t>
            </a:r>
          </a:p>
          <a:p>
            <a:r>
              <a:rPr lang="en-US" dirty="0" smtClean="0"/>
              <a:t>EVERYONE must write on the poster.  </a:t>
            </a:r>
          </a:p>
          <a:p>
            <a:r>
              <a:rPr lang="en-US" dirty="0" smtClean="0"/>
              <a:t>Be sure all of your names are written on the back.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Wednesday: 10/9</a:t>
            </a:r>
            <a:br>
              <a:rPr lang="en-US" dirty="0" smtClean="0"/>
            </a:br>
            <a:r>
              <a:rPr lang="en-US" dirty="0" smtClean="0"/>
              <a:t>I.N. </a:t>
            </a:r>
            <a:r>
              <a:rPr lang="en-US" dirty="0" smtClean="0"/>
              <a:t>25: </a:t>
            </a:r>
            <a:r>
              <a:rPr lang="en-US" dirty="0" smtClean="0"/>
              <a:t>Compare/Contrast Intro.</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dirty="0" smtClean="0"/>
              <a:t>Answer this question on I.N. </a:t>
            </a:r>
            <a:r>
              <a:rPr lang="en-US" dirty="0" smtClean="0"/>
              <a:t>26: </a:t>
            </a:r>
            <a:endParaRPr lang="en-US" dirty="0" smtClean="0"/>
          </a:p>
          <a:p>
            <a:pPr>
              <a:buNone/>
            </a:pPr>
            <a:r>
              <a:rPr lang="en-US" dirty="0" smtClean="0"/>
              <a:t>	</a:t>
            </a:r>
            <a:r>
              <a:rPr lang="en-US" u="sng" dirty="0" smtClean="0"/>
              <a:t>What is comparing/contrasting?  And how does it help you learn?  (at least 2 sentences)</a:t>
            </a:r>
          </a:p>
          <a:p>
            <a:r>
              <a:rPr lang="en-US" dirty="0" smtClean="0"/>
              <a:t>Begin working on your DPE paragraph 3</a:t>
            </a:r>
          </a:p>
          <a:p>
            <a:r>
              <a:rPr lang="en-US" dirty="0" smtClean="0"/>
              <a:t>When you finish, read silently</a:t>
            </a:r>
          </a:p>
          <a:p>
            <a:r>
              <a:rPr lang="en-US" dirty="0" smtClean="0"/>
              <a:t>Be sure you’ve turned in your poetry project if you didn’t yesterday.  (email me if you can’t print: </a:t>
            </a:r>
            <a:r>
              <a:rPr lang="en-US" dirty="0" smtClean="0">
                <a:hlinkClick r:id="rId2"/>
              </a:rPr>
              <a:t>caschneider@peoriaud.k12.az.us</a:t>
            </a:r>
            <a:r>
              <a:rPr lang="en-US" dirty="0" smtClean="0"/>
              <a:t>)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573897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understand elements of comparing and contrasting that help me as a reader and writer by taking notes and discussing with the class.  </a:t>
            </a:r>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724401" y="2470825"/>
            <a:ext cx="4387174" cy="43871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4648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1403</Words>
  <Application>Microsoft Macintosh PowerPoint</Application>
  <PresentationFormat>On-screen Show (4:3)</PresentationFormat>
  <Paragraphs>145</Paragraphs>
  <Slides>25</Slides>
  <Notes>0</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Week 9: 10/7-10/11</vt:lpstr>
      <vt:lpstr>Monday: 10/7</vt:lpstr>
      <vt:lpstr>Learning Target</vt:lpstr>
      <vt:lpstr>I.N. 24: Sonnets</vt:lpstr>
      <vt:lpstr>Tuesday: 10/8</vt:lpstr>
      <vt:lpstr>Learning Target</vt:lpstr>
      <vt:lpstr>Group Sonnet Poster</vt:lpstr>
      <vt:lpstr>Wednesday: 10/9 I.N. 25: Compare/Contrast Intro.</vt:lpstr>
      <vt:lpstr>Learning Target</vt:lpstr>
      <vt:lpstr>Compare/Contrast Game</vt:lpstr>
      <vt:lpstr>Why use compare/contrast? I.N. 25</vt:lpstr>
      <vt:lpstr>I.N. 25 WORDS TO USE when I’m comparing/contrasting </vt:lpstr>
      <vt:lpstr>COMPARE (find similar) </vt:lpstr>
      <vt:lpstr>CONTRAST (different) </vt:lpstr>
      <vt:lpstr>Chapter 1-2</vt:lpstr>
      <vt:lpstr>Thursday: 10/10 I.N.26 : CITY OF EMBER &amp; Setting </vt:lpstr>
      <vt:lpstr>Learning Target</vt:lpstr>
      <vt:lpstr>Setting</vt:lpstr>
      <vt:lpstr>Take notes in your Notebook…  I.N.26 </vt:lpstr>
      <vt:lpstr>Practice on I.N.26 </vt:lpstr>
      <vt:lpstr>Ember Setting Response Questions</vt:lpstr>
      <vt:lpstr>Friday: 10/11</vt:lpstr>
      <vt:lpstr>Learning Target</vt:lpstr>
      <vt:lpstr>Slide 24</vt:lpstr>
      <vt:lpstr>Setting Popup</vt:lpstr>
    </vt:vector>
  </TitlesOfParts>
  <Company>PUSD11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9: 10/7-10/11</dc:title>
  <dc:creator>Windows User</dc:creator>
  <cp:lastModifiedBy>Candice Lewis</cp:lastModifiedBy>
  <cp:revision>35</cp:revision>
  <dcterms:created xsi:type="dcterms:W3CDTF">2013-10-06T23:02:00Z</dcterms:created>
  <dcterms:modified xsi:type="dcterms:W3CDTF">2013-10-06T23:11:01Z</dcterms:modified>
</cp:coreProperties>
</file>