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74" r:id="rId3"/>
    <p:sldId id="281" r:id="rId4"/>
    <p:sldId id="285" r:id="rId5"/>
    <p:sldId id="277" r:id="rId6"/>
    <p:sldId id="279" r:id="rId7"/>
    <p:sldId id="280" r:id="rId8"/>
    <p:sldId id="275" r:id="rId9"/>
    <p:sldId id="293" r:id="rId10"/>
    <p:sldId id="282" r:id="rId11"/>
    <p:sldId id="283" r:id="rId12"/>
    <p:sldId id="284" r:id="rId13"/>
    <p:sldId id="286" r:id="rId14"/>
    <p:sldId id="287" r:id="rId15"/>
    <p:sldId id="288" r:id="rId16"/>
    <p:sldId id="291" r:id="rId17"/>
    <p:sldId id="272" r:id="rId18"/>
    <p:sldId id="29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B5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5B41-187F-CC44-B625-8D1D6AEA1B5D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9BA0-57E5-D846-9ABF-AC21B7F73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5B41-187F-CC44-B625-8D1D6AEA1B5D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9BA0-57E5-D846-9ABF-AC21B7F73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5B41-187F-CC44-B625-8D1D6AEA1B5D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9BA0-57E5-D846-9ABF-AC21B7F73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5B41-187F-CC44-B625-8D1D6AEA1B5D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9BA0-57E5-D846-9ABF-AC21B7F73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5B41-187F-CC44-B625-8D1D6AEA1B5D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9BA0-57E5-D846-9ABF-AC21B7F73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5B41-187F-CC44-B625-8D1D6AEA1B5D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9BA0-57E5-D846-9ABF-AC21B7F73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5B41-187F-CC44-B625-8D1D6AEA1B5D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9BA0-57E5-D846-9ABF-AC21B7F73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5B41-187F-CC44-B625-8D1D6AEA1B5D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9BA0-57E5-D846-9ABF-AC21B7F73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5B41-187F-CC44-B625-8D1D6AEA1B5D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9BA0-57E5-D846-9ABF-AC21B7F73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5B41-187F-CC44-B625-8D1D6AEA1B5D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9BA0-57E5-D846-9ABF-AC21B7F73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5B41-187F-CC44-B625-8D1D6AEA1B5D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9BA0-57E5-D846-9ABF-AC21B7F73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B5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5B41-187F-CC44-B625-8D1D6AEA1B5D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99BA0-57E5-D846-9ABF-AC21B7F73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MCeyHKcSLT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dTAAsCNK7RA" TargetMode="Externa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8: 9/29-10/3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3823"/>
            <a:ext cx="7772400" cy="2857787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Monday: Study Guide (due THURSDAY),</a:t>
            </a:r>
            <a:r>
              <a:rPr lang="en-US" dirty="0" smtClean="0">
                <a:solidFill>
                  <a:schemeClr val="tx1"/>
                </a:solidFill>
              </a:rPr>
              <a:t> pass back all graded papers, Grade 	AGENDA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assign words for tomorrow’s assignment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Tuesday: Prepare Vocabulary Vignettes (Due tomorrow)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	Pass out Assignment Reports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Wednesday: Perform Vocabulary Vignettes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***Vignette Script </a:t>
            </a:r>
            <a:r>
              <a:rPr lang="en-US" dirty="0" smtClean="0">
                <a:solidFill>
                  <a:schemeClr val="tx1"/>
                </a:solidFill>
              </a:rPr>
              <a:t>DUE, Grading while students present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Thursday: Test over Words of the Day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***Appetizers and Study Guide DUE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Friday: Free Write/Read FRIDAY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Vocabulary Vignette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Everyone will be assigned a word </a:t>
            </a:r>
          </a:p>
          <a:p>
            <a:r>
              <a:rPr lang="en-US" dirty="0" smtClean="0"/>
              <a:t>You are responsible for including all those words in your group’s vignette</a:t>
            </a:r>
          </a:p>
          <a:p>
            <a:r>
              <a:rPr lang="en-US" dirty="0" smtClean="0"/>
              <a:t>Be sure that EVERYONE writes down their own script to use tomorrow</a:t>
            </a:r>
          </a:p>
          <a:p>
            <a:endParaRPr lang="en-US" dirty="0" smtClean="0"/>
          </a:p>
          <a:p>
            <a:r>
              <a:rPr lang="en-US" dirty="0" smtClean="0"/>
              <a:t>VIGNETTES will be performed TOMORROW, so your script is due tomorrow.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Tuesday: </a:t>
            </a:r>
          </a:p>
          <a:p>
            <a:pPr algn="ctr">
              <a:buNone/>
            </a:pPr>
            <a:r>
              <a:rPr lang="en-US" sz="4400" dirty="0" smtClean="0"/>
              <a:t>I can comprehend vocabulary by creating a vignette using multiple words. 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965" y="75280"/>
            <a:ext cx="1450169" cy="1524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Wednesday: 10/1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3014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TO-DO: </a:t>
            </a:r>
          </a:p>
          <a:p>
            <a:pPr>
              <a:buNone/>
            </a:pPr>
            <a:r>
              <a:rPr lang="en-US" b="1" dirty="0" smtClean="0"/>
              <a:t>-  AGENDA</a:t>
            </a:r>
          </a:p>
          <a:p>
            <a:pPr>
              <a:buFontTx/>
              <a:buChar char="-"/>
            </a:pPr>
            <a:r>
              <a:rPr lang="en-US" b="1" dirty="0" smtClean="0"/>
              <a:t>Appetizers</a:t>
            </a:r>
          </a:p>
          <a:p>
            <a:pPr>
              <a:buFontTx/>
              <a:buChar char="-"/>
            </a:pPr>
            <a:r>
              <a:rPr lang="en-US" b="1" dirty="0" smtClean="0"/>
              <a:t>Have your Vignette out and ready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u="sng" dirty="0" smtClean="0"/>
              <a:t>BELLRINGER Question</a:t>
            </a:r>
            <a:r>
              <a:rPr lang="en-US" sz="4000" dirty="0" smtClean="0"/>
              <a:t>: What does it mean if something is juxtaposed?  </a:t>
            </a:r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Vocabulary Vignettes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7348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 sure your script has </a:t>
            </a:r>
            <a:r>
              <a:rPr lang="en-US" b="1" dirty="0" smtClean="0"/>
              <a:t>your name </a:t>
            </a:r>
            <a:r>
              <a:rPr lang="en-US" dirty="0" smtClean="0"/>
              <a:t>and </a:t>
            </a:r>
            <a:r>
              <a:rPr lang="en-US" b="1" dirty="0" smtClean="0"/>
              <a:t>vocabulary word </a:t>
            </a:r>
            <a:r>
              <a:rPr lang="en-US" dirty="0" smtClean="0"/>
              <a:t>on it</a:t>
            </a:r>
          </a:p>
          <a:p>
            <a:r>
              <a:rPr lang="en-US" dirty="0" smtClean="0"/>
              <a:t>Be sure to complete the rubric for each group that performs.  (Do not have to include your own.) </a:t>
            </a:r>
          </a:p>
          <a:p>
            <a:r>
              <a:rPr lang="en-US" dirty="0" smtClean="0"/>
              <a:t>Use the skits to have fun, but remember to study while everyone is presenting</a:t>
            </a:r>
          </a:p>
          <a:p>
            <a:pPr>
              <a:buNone/>
            </a:pPr>
            <a:r>
              <a:rPr lang="en-US" u="sng" dirty="0" smtClean="0"/>
              <a:t>REMEMBER: </a:t>
            </a:r>
            <a:r>
              <a:rPr lang="en-US" dirty="0" smtClean="0"/>
              <a:t>Your study guide and appetizers are DUE TOMORROW before the test.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Wednesday: </a:t>
            </a:r>
          </a:p>
          <a:p>
            <a:pPr algn="ctr">
              <a:buNone/>
            </a:pPr>
            <a:r>
              <a:rPr lang="en-US" sz="4400" dirty="0" smtClean="0"/>
              <a:t>I can display my knowledge of vocabulary by performing in a vignette. 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965" y="75280"/>
            <a:ext cx="1450169" cy="1524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Thursday: 10/2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3014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TO-DO: </a:t>
            </a:r>
          </a:p>
          <a:p>
            <a:pPr>
              <a:buNone/>
            </a:pPr>
            <a:r>
              <a:rPr lang="en-US" b="1" dirty="0" smtClean="0"/>
              <a:t>-  AGENDA</a:t>
            </a:r>
          </a:p>
          <a:p>
            <a:pPr>
              <a:buFontTx/>
              <a:buChar char="-"/>
            </a:pPr>
            <a:r>
              <a:rPr lang="en-US" b="1" dirty="0" smtClean="0"/>
              <a:t>Appetizers </a:t>
            </a:r>
          </a:p>
          <a:p>
            <a:pPr>
              <a:buFontTx/>
              <a:buChar char="-"/>
            </a:pPr>
            <a:r>
              <a:rPr lang="en-US" b="1" dirty="0" smtClean="0"/>
              <a:t>Have your Study Guide out ready to turn in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u="sng" dirty="0" smtClean="0"/>
              <a:t>BELLRINGER Question</a:t>
            </a:r>
            <a:r>
              <a:rPr lang="en-US" sz="4000" dirty="0" smtClean="0"/>
              <a:t>: What does the word </a:t>
            </a:r>
            <a:r>
              <a:rPr lang="en-US" sz="4000" i="1" u="sng" dirty="0" smtClean="0"/>
              <a:t>tempo</a:t>
            </a:r>
            <a:r>
              <a:rPr lang="en-US" sz="4000" dirty="0" smtClean="0"/>
              <a:t> mean? </a:t>
            </a:r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4400" dirty="0" smtClean="0"/>
              <a:t>Thursday: </a:t>
            </a:r>
          </a:p>
          <a:p>
            <a:pPr algn="ctr">
              <a:buNone/>
            </a:pPr>
            <a:r>
              <a:rPr lang="en-US" sz="4400" dirty="0" smtClean="0"/>
              <a:t>I can demonstrate my knowledge of vocabulary by taking a test. </a:t>
            </a:r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dirty="0" smtClean="0"/>
              <a:t>*When you finish, turn your test over, and read silently.*</a:t>
            </a:r>
          </a:p>
          <a:p>
            <a:pPr algn="ctr">
              <a:buNone/>
            </a:pPr>
            <a:r>
              <a:rPr lang="en-US" sz="4400" dirty="0" smtClean="0"/>
              <a:t>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965" y="75280"/>
            <a:ext cx="1450169" cy="1524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u="sng" dirty="0" smtClean="0"/>
              <a:t>Friday: 10/3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6000"/>
            <a:ext cx="8229600" cy="529322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Everything off of your desk EXCEPT: </a:t>
            </a:r>
          </a:p>
          <a:p>
            <a:pPr>
              <a:buFontTx/>
              <a:buChar char="-"/>
            </a:pPr>
            <a:r>
              <a:rPr lang="en-US" dirty="0" smtClean="0"/>
              <a:t>Pencil</a:t>
            </a:r>
          </a:p>
          <a:p>
            <a:pPr>
              <a:buFontTx/>
              <a:buChar char="-"/>
            </a:pPr>
            <a:r>
              <a:rPr lang="en-US" dirty="0" smtClean="0"/>
              <a:t>Paper</a:t>
            </a:r>
          </a:p>
          <a:p>
            <a:pPr>
              <a:buFontTx/>
              <a:buChar char="-"/>
            </a:pPr>
            <a:r>
              <a:rPr lang="en-US" dirty="0" smtClean="0"/>
              <a:t>Book </a:t>
            </a:r>
            <a:endParaRPr lang="en-US" sz="4800" dirty="0" smtClean="0"/>
          </a:p>
          <a:p>
            <a:pPr>
              <a:buNone/>
            </a:pPr>
            <a:r>
              <a:rPr lang="en-US" sz="4800" u="sng" dirty="0" smtClean="0"/>
              <a:t>Rules of #FREEWRITEREADFRIDAY</a:t>
            </a:r>
          </a:p>
          <a:p>
            <a:pPr>
              <a:buNone/>
            </a:pPr>
            <a:r>
              <a:rPr lang="en-US" sz="4800" dirty="0" smtClean="0"/>
              <a:t>#silent</a:t>
            </a:r>
          </a:p>
          <a:p>
            <a:pPr>
              <a:buNone/>
            </a:pPr>
            <a:r>
              <a:rPr lang="en-US" sz="4800" dirty="0" smtClean="0"/>
              <a:t>#</a:t>
            </a:r>
            <a:r>
              <a:rPr lang="en-US" sz="4800" dirty="0" err="1" smtClean="0"/>
              <a:t>readingorwriting</a:t>
            </a:r>
            <a:endParaRPr lang="en-US" sz="4800" dirty="0" smtClean="0"/>
          </a:p>
          <a:p>
            <a:pPr>
              <a:buNone/>
            </a:pPr>
            <a:r>
              <a:rPr lang="en-US" sz="4800" dirty="0" smtClean="0"/>
              <a:t>#</a:t>
            </a:r>
            <a:r>
              <a:rPr lang="en-US" sz="4800" dirty="0" err="1" smtClean="0"/>
              <a:t>havefun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01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804" y="0"/>
            <a:ext cx="966196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995" y="0"/>
            <a:ext cx="5883005" cy="5883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6488"/>
            <a:ext cx="4214618" cy="24877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Monday: 9/29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3014"/>
            <a:ext cx="91440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You need: - AGENDA (to be graded) </a:t>
            </a:r>
          </a:p>
          <a:p>
            <a:pPr>
              <a:buNone/>
            </a:pPr>
            <a:r>
              <a:rPr lang="en-US" b="1" dirty="0" smtClean="0"/>
              <a:t>-  Appetizers</a:t>
            </a:r>
          </a:p>
          <a:p>
            <a:pPr>
              <a:buFontTx/>
              <a:buChar char="-"/>
            </a:pPr>
            <a:r>
              <a:rPr lang="en-US" b="1" dirty="0" smtClean="0"/>
              <a:t>Study Guide</a:t>
            </a:r>
          </a:p>
          <a:p>
            <a:pPr>
              <a:buFontTx/>
              <a:buChar char="-"/>
            </a:pPr>
            <a:r>
              <a:rPr lang="en-US" b="1" dirty="0" smtClean="0"/>
              <a:t>Any quizzes or appetizers from this term that you have in your folders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u="sng" dirty="0" smtClean="0"/>
              <a:t>BELLRINGER Question</a:t>
            </a:r>
            <a:r>
              <a:rPr lang="en-US" sz="4000" dirty="0" smtClean="0"/>
              <a:t>: What is your favorite word of the day we’ve had so far</a:t>
            </a:r>
            <a:r>
              <a:rPr lang="en-US" sz="4000" dirty="0" smtClean="0"/>
              <a:t>? WHY?   </a:t>
            </a:r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127781"/>
            <a:ext cx="8229600" cy="1287463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Word of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Day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b="1" dirty="0" smtClean="0"/>
              <a:t>ominous </a:t>
            </a:r>
            <a:endParaRPr lang="en-US" b="1" u="sng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9682"/>
            <a:ext cx="8229600" cy="496648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SYNONYMS: threatening, menacing, fateful, dark, gloomy</a:t>
            </a:r>
            <a:endParaRPr lang="en-US" sz="2600" b="1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631" y="2338631"/>
            <a:ext cx="4519369" cy="4519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064" y="3338927"/>
            <a:ext cx="5232822" cy="3519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127781"/>
            <a:ext cx="8229600" cy="1287463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Word of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Day: </a:t>
            </a:r>
            <a:r>
              <a:rPr lang="en-US" b="1" dirty="0" smtClean="0"/>
              <a:t>omniscient</a:t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u="sng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761"/>
            <a:ext cx="8229600" cy="496648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SYNONYMS: all-knowing, all-</a:t>
            </a: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seeing</a:t>
            </a:r>
          </a:p>
          <a:p>
            <a:pPr>
              <a:lnSpc>
                <a:spcPct val="80000"/>
              </a:lnSpc>
              <a:buNone/>
            </a:pPr>
            <a:r>
              <a:rPr lang="en-US" sz="2600" b="1" dirty="0" smtClean="0">
                <a:ea typeface="ＭＳ Ｐゴシック" charset="-128"/>
                <a:cs typeface="ＭＳ Ｐゴシック" charset="-128"/>
                <a:hlinkClick r:id="rId2"/>
              </a:rPr>
              <a:t>https://www.youtube.com/watch?v=</a:t>
            </a:r>
            <a:r>
              <a:rPr lang="en-US" sz="2600" b="1" dirty="0" smtClean="0">
                <a:ea typeface="ＭＳ Ｐゴシック" charset="-128"/>
                <a:cs typeface="ＭＳ Ｐゴシック" charset="-128"/>
                <a:hlinkClick r:id="rId2"/>
              </a:rPr>
              <a:t>MCeyHKcSLTg</a:t>
            </a:r>
            <a:r>
              <a:rPr lang="en-US" sz="2600" b="1" dirty="0" smtClean="0">
                <a:ea typeface="ＭＳ Ｐゴシック" charset="-128"/>
                <a:cs typeface="ＭＳ Ｐゴシック" charset="-128"/>
              </a:rPr>
              <a:t> 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6151"/>
            <a:ext cx="4028386" cy="28198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29350"/>
            <a:ext cx="3892973" cy="2628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2093" y="1936151"/>
            <a:ext cx="5331907" cy="5331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STUDY GUIDE: Complete in groups</a:t>
            </a:r>
            <a:br>
              <a:rPr lang="en-US" b="1" u="sng" dirty="0" smtClean="0"/>
            </a:br>
            <a:r>
              <a:rPr lang="en-US" b="1" u="sng" dirty="0" smtClean="0"/>
              <a:t>Due before your test on Thursday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together with your table to complete the study guide on our Words of the Day.  </a:t>
            </a:r>
          </a:p>
          <a:p>
            <a:r>
              <a:rPr lang="en-US" dirty="0" smtClean="0"/>
              <a:t>Be sure you understand the answers you are writing, in order to help yourself study for the test on Thursday</a:t>
            </a:r>
          </a:p>
          <a:p>
            <a:r>
              <a:rPr lang="en-US" dirty="0" smtClean="0"/>
              <a:t>When you finish, read silently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Monday: </a:t>
            </a:r>
          </a:p>
          <a:p>
            <a:pPr algn="ctr">
              <a:buNone/>
            </a:pPr>
            <a:r>
              <a:rPr lang="en-US" sz="4400" dirty="0" smtClean="0"/>
              <a:t>I can review my knowledge of vocabulary by completing a study guide. 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965" y="75280"/>
            <a:ext cx="1450169" cy="1524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Tuesday: 9/30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3014"/>
            <a:ext cx="91440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TO-DO: </a:t>
            </a:r>
          </a:p>
          <a:p>
            <a:pPr>
              <a:buNone/>
            </a:pPr>
            <a:r>
              <a:rPr lang="en-US" b="1" dirty="0" smtClean="0"/>
              <a:t>-  AGENDA</a:t>
            </a:r>
          </a:p>
          <a:p>
            <a:pPr>
              <a:buFontTx/>
              <a:buChar char="-"/>
            </a:pPr>
            <a:r>
              <a:rPr lang="en-US" b="1" dirty="0" smtClean="0"/>
              <a:t>Appetizers</a:t>
            </a:r>
          </a:p>
          <a:p>
            <a:pPr>
              <a:buFontTx/>
              <a:buChar char="-"/>
            </a:pPr>
            <a:r>
              <a:rPr lang="en-US" dirty="0" smtClean="0"/>
              <a:t>	</a:t>
            </a:r>
            <a:r>
              <a:rPr lang="en-US" sz="4000" u="sng" dirty="0" smtClean="0"/>
              <a:t>BELLRINGER Question</a:t>
            </a:r>
            <a:r>
              <a:rPr lang="en-US" sz="4000" dirty="0" smtClean="0"/>
              <a:t>: It is </a:t>
            </a:r>
            <a:r>
              <a:rPr lang="en-US" sz="4000" i="1" u="sng" dirty="0" smtClean="0"/>
              <a:t>imperative</a:t>
            </a:r>
            <a:r>
              <a:rPr lang="en-US" sz="4000" dirty="0" smtClean="0"/>
              <a:t> to study for your Test on Thursday. What does </a:t>
            </a:r>
            <a:r>
              <a:rPr lang="en-US" sz="4000" i="1" u="sng" dirty="0" smtClean="0"/>
              <a:t>imperative </a:t>
            </a:r>
            <a:r>
              <a:rPr lang="en-US" sz="4000" dirty="0" smtClean="0"/>
              <a:t>mean in this sentence? </a:t>
            </a:r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127781"/>
            <a:ext cx="8229600" cy="1287463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Word of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Day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Marathon</a:t>
            </a:r>
            <a:endParaRPr lang="en-US" b="1" u="sng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9682"/>
            <a:ext cx="8229600" cy="542565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SYNONYMS</a:t>
            </a: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: foot race, endurance run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4000" b="1" dirty="0" smtClean="0">
              <a:effectLst>
                <a:glow rad="101600">
                  <a:srgbClr val="FFFF00">
                    <a:alpha val="75000"/>
                  </a:srgbClr>
                </a:glow>
                <a:outerShdw blurRad="50800" dist="38100" dir="2700000">
                  <a:srgbClr val="FFFF00">
                    <a:alpha val="43000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26.2 miles  </a:t>
            </a:r>
            <a:endParaRPr lang="en-US" sz="2600" b="1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80000"/>
              </a:lnSpc>
            </a:pPr>
            <a:endParaRPr lang="en-US" sz="1000" dirty="0" smtClean="0">
              <a:ea typeface="ＭＳ Ｐゴシック" charset="-128"/>
              <a:cs typeface="ＭＳ Ｐゴシック" charset="-128"/>
              <a:hlinkClick r:id="rId2"/>
            </a:endParaRPr>
          </a:p>
          <a:p>
            <a:pPr>
              <a:lnSpc>
                <a:spcPct val="80000"/>
              </a:lnSpc>
            </a:pPr>
            <a:endParaRPr lang="en-US" sz="1000" dirty="0" smtClean="0">
              <a:ea typeface="ＭＳ Ｐゴシック" charset="-128"/>
              <a:cs typeface="ＭＳ Ｐゴシック" charset="-128"/>
              <a:hlinkClick r:id="rId2"/>
            </a:endParaRPr>
          </a:p>
          <a:p>
            <a:pPr>
              <a:lnSpc>
                <a:spcPct val="80000"/>
              </a:lnSpc>
            </a:pPr>
            <a:endParaRPr lang="en-US" sz="1000" dirty="0" smtClean="0">
              <a:ea typeface="ＭＳ Ｐゴシック" charset="-128"/>
              <a:cs typeface="ＭＳ Ｐゴシック" charset="-128"/>
              <a:hlinkClick r:id="rId2"/>
            </a:endParaRPr>
          </a:p>
          <a:p>
            <a:pPr>
              <a:lnSpc>
                <a:spcPct val="80000"/>
              </a:lnSpc>
            </a:pPr>
            <a:endParaRPr lang="en-US" sz="1000" dirty="0" smtClean="0">
              <a:ea typeface="ＭＳ Ｐゴシック" charset="-128"/>
              <a:cs typeface="ＭＳ Ｐゴシック" charset="-128"/>
              <a:hlinkClick r:id="rId2"/>
            </a:endParaRPr>
          </a:p>
          <a:p>
            <a:pPr>
              <a:lnSpc>
                <a:spcPct val="80000"/>
              </a:lnSpc>
            </a:pPr>
            <a:endParaRPr lang="en-US" sz="1000" dirty="0" smtClean="0">
              <a:ea typeface="ＭＳ Ｐゴシック" charset="-128"/>
              <a:cs typeface="ＭＳ Ｐゴシック" charset="-128"/>
              <a:hlinkClick r:id="rId2"/>
            </a:endParaRPr>
          </a:p>
          <a:p>
            <a:pPr>
              <a:lnSpc>
                <a:spcPct val="80000"/>
              </a:lnSpc>
            </a:pPr>
            <a:endParaRPr lang="en-US" sz="1000" dirty="0" smtClean="0">
              <a:ea typeface="ＭＳ Ｐゴシック" charset="-128"/>
              <a:cs typeface="ＭＳ Ｐゴシック" charset="-128"/>
              <a:hlinkClick r:id="rId2"/>
            </a:endParaRPr>
          </a:p>
          <a:p>
            <a:pPr>
              <a:lnSpc>
                <a:spcPct val="80000"/>
              </a:lnSpc>
            </a:pPr>
            <a:endParaRPr lang="en-US" sz="1000" dirty="0" smtClean="0">
              <a:ea typeface="ＭＳ Ｐゴシック" charset="-128"/>
              <a:cs typeface="ＭＳ Ｐゴシック" charset="-128"/>
              <a:hlinkClick r:id="rId2"/>
            </a:endParaRPr>
          </a:p>
          <a:p>
            <a:pPr>
              <a:lnSpc>
                <a:spcPct val="80000"/>
              </a:lnSpc>
            </a:pPr>
            <a:endParaRPr lang="en-US" sz="1000" dirty="0" smtClean="0">
              <a:ea typeface="ＭＳ Ｐゴシック" charset="-128"/>
              <a:cs typeface="ＭＳ Ｐゴシック" charset="-128"/>
              <a:hlinkClick r:id="rId2"/>
            </a:endParaRPr>
          </a:p>
          <a:p>
            <a:pPr>
              <a:lnSpc>
                <a:spcPct val="80000"/>
              </a:lnSpc>
            </a:pPr>
            <a:endParaRPr lang="en-US" sz="1000" dirty="0" smtClean="0">
              <a:ea typeface="ＭＳ Ｐゴシック" charset="-128"/>
              <a:cs typeface="ＭＳ Ｐゴシック" charset="-128"/>
              <a:hlinkClick r:id="rId2"/>
            </a:endParaRPr>
          </a:p>
          <a:p>
            <a:pPr>
              <a:lnSpc>
                <a:spcPct val="80000"/>
              </a:lnSpc>
            </a:pPr>
            <a:endParaRPr lang="en-US" sz="1000" dirty="0" smtClean="0">
              <a:ea typeface="ＭＳ Ｐゴシック" charset="-128"/>
              <a:cs typeface="ＭＳ Ｐゴシック" charset="-128"/>
              <a:hlinkClick r:id="rId2"/>
            </a:endParaRPr>
          </a:p>
          <a:p>
            <a:pPr>
              <a:lnSpc>
                <a:spcPct val="80000"/>
              </a:lnSpc>
            </a:pPr>
            <a:endParaRPr lang="en-US" sz="1000" dirty="0" smtClean="0">
              <a:ea typeface="ＭＳ Ｐゴシック" charset="-128"/>
              <a:cs typeface="ＭＳ Ｐゴシック" charset="-128"/>
              <a:hlinkClick r:id="rId2"/>
            </a:endParaRPr>
          </a:p>
          <a:p>
            <a:pPr>
              <a:lnSpc>
                <a:spcPct val="80000"/>
              </a:lnSpc>
            </a:pPr>
            <a:endParaRPr lang="en-US" sz="1000" dirty="0" smtClean="0">
              <a:ea typeface="ＭＳ Ｐゴシック" charset="-128"/>
              <a:cs typeface="ＭＳ Ｐゴシック" charset="-128"/>
              <a:hlinkClick r:id="rId2"/>
            </a:endParaRPr>
          </a:p>
          <a:p>
            <a:pPr>
              <a:lnSpc>
                <a:spcPct val="80000"/>
              </a:lnSpc>
            </a:pPr>
            <a:endParaRPr lang="en-US" sz="1000" dirty="0" smtClean="0">
              <a:ea typeface="ＭＳ Ｐゴシック" charset="-128"/>
              <a:cs typeface="ＭＳ Ｐゴシック" charset="-128"/>
              <a:hlinkClick r:id="rId2"/>
            </a:endParaRPr>
          </a:p>
          <a:p>
            <a:pPr>
              <a:lnSpc>
                <a:spcPct val="80000"/>
              </a:lnSpc>
            </a:pPr>
            <a:endParaRPr lang="en-US" sz="1000" dirty="0" smtClean="0">
              <a:ea typeface="ＭＳ Ｐゴシック" charset="-128"/>
              <a:cs typeface="ＭＳ Ｐゴシック" charset="-128"/>
              <a:hlinkClick r:id="rId2"/>
            </a:endParaRPr>
          </a:p>
          <a:p>
            <a:pPr>
              <a:lnSpc>
                <a:spcPct val="80000"/>
              </a:lnSpc>
            </a:pPr>
            <a:endParaRPr lang="en-US" sz="1000" dirty="0" smtClean="0">
              <a:ea typeface="ＭＳ Ｐゴシック" charset="-128"/>
              <a:cs typeface="ＭＳ Ｐゴシック" charset="-128"/>
              <a:hlinkClick r:id="rId2"/>
            </a:endParaRPr>
          </a:p>
          <a:p>
            <a:pPr>
              <a:lnSpc>
                <a:spcPct val="80000"/>
              </a:lnSpc>
            </a:pPr>
            <a:endParaRPr lang="en-US" sz="1000" dirty="0" smtClean="0">
              <a:ea typeface="ＭＳ Ｐゴシック" charset="-128"/>
              <a:cs typeface="ＭＳ Ｐゴシック" charset="-128"/>
              <a:hlinkClick r:id="rId2"/>
            </a:endParaRPr>
          </a:p>
          <a:p>
            <a:pPr>
              <a:lnSpc>
                <a:spcPct val="80000"/>
              </a:lnSpc>
            </a:pPr>
            <a:endParaRPr lang="en-US" sz="1000" dirty="0" smtClean="0">
              <a:ea typeface="ＭＳ Ｐゴシック" charset="-128"/>
              <a:cs typeface="ＭＳ Ｐゴシック" charset="-128"/>
              <a:hlinkClick r:id="rId2"/>
            </a:endParaRPr>
          </a:p>
          <a:p>
            <a:pPr>
              <a:lnSpc>
                <a:spcPct val="80000"/>
              </a:lnSpc>
            </a:pPr>
            <a:endParaRPr lang="en-US" sz="1000" dirty="0" smtClean="0">
              <a:ea typeface="ＭＳ Ｐゴシック" charset="-128"/>
              <a:cs typeface="ＭＳ Ｐゴシック" charset="-128"/>
              <a:hlinkClick r:id="rId2"/>
            </a:endParaRPr>
          </a:p>
          <a:p>
            <a:pPr>
              <a:lnSpc>
                <a:spcPct val="80000"/>
              </a:lnSpc>
            </a:pPr>
            <a:endParaRPr lang="en-US" sz="1000" dirty="0" smtClean="0">
              <a:ea typeface="ＭＳ Ｐゴシック" charset="-128"/>
              <a:cs typeface="ＭＳ Ｐゴシック" charset="-128"/>
              <a:hlinkClick r:id="rId2"/>
            </a:endParaRPr>
          </a:p>
          <a:p>
            <a:pPr>
              <a:lnSpc>
                <a:spcPct val="80000"/>
              </a:lnSpc>
            </a:pPr>
            <a:r>
              <a:rPr lang="en-US" sz="1000" dirty="0" smtClean="0">
                <a:ea typeface="ＭＳ Ｐゴシック" charset="-128"/>
                <a:cs typeface="ＭＳ Ｐゴシック" charset="-128"/>
                <a:hlinkClick r:id="rId2"/>
              </a:rPr>
              <a:t>https</a:t>
            </a:r>
            <a:r>
              <a:rPr lang="en-US" sz="1000" dirty="0" smtClean="0">
                <a:ea typeface="ＭＳ Ｐゴシック" charset="-128"/>
                <a:cs typeface="ＭＳ Ｐゴシック" charset="-128"/>
                <a:hlinkClick r:id="rId2"/>
              </a:rPr>
              <a:t>://www.youtube.com/watch?v=</a:t>
            </a:r>
            <a:r>
              <a:rPr lang="en-US" sz="1000" dirty="0" smtClean="0">
                <a:ea typeface="ＭＳ Ｐゴシック" charset="-128"/>
                <a:cs typeface="ＭＳ Ｐゴシック" charset="-128"/>
                <a:hlinkClick r:id="rId2"/>
              </a:rPr>
              <a:t>dTAAsCNK7RA</a:t>
            </a:r>
            <a:r>
              <a:rPr lang="en-US" sz="1000" dirty="0" smtClean="0">
                <a:ea typeface="ＭＳ Ｐゴシック" charset="-128"/>
                <a:cs typeface="ＭＳ Ｐゴシック" charset="-128"/>
              </a:rPr>
              <a:t> </a:t>
            </a:r>
          </a:p>
          <a:p>
            <a:pPr>
              <a:lnSpc>
                <a:spcPct val="80000"/>
              </a:lnSpc>
            </a:pPr>
            <a:endParaRPr lang="en-US" sz="1000" dirty="0" smtClean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80000"/>
              </a:lnSpc>
            </a:pPr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998" y="1921104"/>
            <a:ext cx="6118002" cy="3997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127781"/>
            <a:ext cx="8229600" cy="1287463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Word of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Day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Alacrity</a:t>
            </a:r>
            <a:endParaRPr lang="en-US" b="1" u="sng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9682"/>
            <a:ext cx="8229600" cy="496648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SYNONYMS</a:t>
            </a: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: quickness, efficiently, with speed, eagerness</a:t>
            </a:r>
            <a:endParaRPr lang="en-US" sz="2600" b="1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2489200"/>
            <a:ext cx="6985000" cy="436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620</Words>
  <Application>Microsoft Macintosh PowerPoint</Application>
  <PresentationFormat>On-screen Show (4:3)</PresentationFormat>
  <Paragraphs>108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Week 8: 9/29-10/3</vt:lpstr>
      <vt:lpstr>Monday: 9/29</vt:lpstr>
      <vt:lpstr>Word of the Day ominous </vt:lpstr>
      <vt:lpstr>Word of the Day: omniscient  </vt:lpstr>
      <vt:lpstr>STUDY GUIDE: Complete in groups Due before your test on Thursday</vt:lpstr>
      <vt:lpstr>Slide 6</vt:lpstr>
      <vt:lpstr>Tuesday: 9/30</vt:lpstr>
      <vt:lpstr>Word of the Day Marathon</vt:lpstr>
      <vt:lpstr>Word of the Day Alacrity</vt:lpstr>
      <vt:lpstr>Vocabulary Vignette</vt:lpstr>
      <vt:lpstr>Slide 11</vt:lpstr>
      <vt:lpstr>Wednesday: 10/1</vt:lpstr>
      <vt:lpstr>Vocabulary Vignettes</vt:lpstr>
      <vt:lpstr>Slide 14</vt:lpstr>
      <vt:lpstr>Thursday: 10/2</vt:lpstr>
      <vt:lpstr>Slide 16</vt:lpstr>
      <vt:lpstr>Friday: 10/3</vt:lpstr>
      <vt:lpstr>Slide 18</vt:lpstr>
    </vt:vector>
  </TitlesOfParts>
  <Company>Kansas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6: 9/15-9/19</dc:title>
  <dc:creator>Candice Lewis</dc:creator>
  <cp:lastModifiedBy>Candice Lewis</cp:lastModifiedBy>
  <cp:revision>17</cp:revision>
  <dcterms:created xsi:type="dcterms:W3CDTF">2014-09-28T19:13:51Z</dcterms:created>
  <dcterms:modified xsi:type="dcterms:W3CDTF">2014-09-28T20:40:50Z</dcterms:modified>
</cp:coreProperties>
</file>