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74" r:id="rId3"/>
    <p:sldId id="275" r:id="rId4"/>
    <p:sldId id="292" r:id="rId5"/>
    <p:sldId id="294" r:id="rId6"/>
    <p:sldId id="293" r:id="rId7"/>
    <p:sldId id="296" r:id="rId8"/>
    <p:sldId id="297" r:id="rId9"/>
    <p:sldId id="280" r:id="rId10"/>
    <p:sldId id="281" r:id="rId11"/>
    <p:sldId id="295" r:id="rId12"/>
    <p:sldId id="282" r:id="rId13"/>
    <p:sldId id="283" r:id="rId14"/>
    <p:sldId id="284" r:id="rId15"/>
    <p:sldId id="285" r:id="rId16"/>
    <p:sldId id="286" r:id="rId17"/>
    <p:sldId id="287" r:id="rId18"/>
    <p:sldId id="288" r:id="rId19"/>
    <p:sldId id="289" r:id="rId20"/>
    <p:sldId id="298" r:id="rId21"/>
    <p:sldId id="290" r:id="rId22"/>
    <p:sldId id="291" r:id="rId23"/>
    <p:sldId id="272" r:id="rId24"/>
    <p:sldId id="27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A8DA6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1" d="100"/>
          <a:sy n="91" d="100"/>
        </p:scale>
        <p:origin x="-74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205B41-187F-CC44-B625-8D1D6AEA1B5D}" type="datetimeFigureOut">
              <a:rPr lang="en-US" smtClean="0"/>
              <a:pPr/>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05B41-187F-CC44-B625-8D1D6AEA1B5D}" type="datetimeFigureOut">
              <a:rPr lang="en-US" smtClean="0"/>
              <a:pPr/>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05B41-187F-CC44-B625-8D1D6AEA1B5D}" type="datetimeFigureOut">
              <a:rPr lang="en-US" smtClean="0"/>
              <a:pPr/>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205B41-187F-CC44-B625-8D1D6AEA1B5D}" type="datetimeFigureOut">
              <a:rPr lang="en-US" smtClean="0"/>
              <a:pPr/>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05B41-187F-CC44-B625-8D1D6AEA1B5D}" type="datetimeFigureOut">
              <a:rPr lang="en-US" smtClean="0"/>
              <a:pPr/>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205B41-187F-CC44-B625-8D1D6AEA1B5D}" type="datetimeFigureOut">
              <a:rPr lang="en-US" smtClean="0"/>
              <a:pPr/>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205B41-187F-CC44-B625-8D1D6AEA1B5D}" type="datetimeFigureOut">
              <a:rPr lang="en-US" smtClean="0"/>
              <a:pPr/>
              <a:t>9/15/14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205B41-187F-CC44-B625-8D1D6AEA1B5D}" type="datetimeFigureOut">
              <a:rPr lang="en-US" smtClean="0"/>
              <a:pPr/>
              <a:t>9/15/14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05B41-187F-CC44-B625-8D1D6AEA1B5D}" type="datetimeFigureOut">
              <a:rPr lang="en-US" smtClean="0"/>
              <a:pPr/>
              <a:t>9/15/14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05B41-187F-CC44-B625-8D1D6AEA1B5D}" type="datetimeFigureOut">
              <a:rPr lang="en-US" smtClean="0"/>
              <a:pPr/>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05B41-187F-CC44-B625-8D1D6AEA1B5D}" type="datetimeFigureOut">
              <a:rPr lang="en-US" smtClean="0"/>
              <a:pPr/>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99BA0-57E5-D846-9ABF-AC21B7F733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0000">
            <a:alpha val="6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05B41-187F-CC44-B625-8D1D6AEA1B5D}" type="datetimeFigureOut">
              <a:rPr lang="en-US" smtClean="0"/>
              <a:pPr/>
              <a:t>9/15/14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99BA0-57E5-D846-9ABF-AC21B7F733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nfWlot6h_J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xcdx045xQD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6: 9/15-9/19</a:t>
            </a:r>
            <a:endParaRPr lang="en-US" dirty="0"/>
          </a:p>
        </p:txBody>
      </p:sp>
      <p:sp>
        <p:nvSpPr>
          <p:cNvPr id="3" name="Subtitle 2"/>
          <p:cNvSpPr>
            <a:spLocks noGrp="1"/>
          </p:cNvSpPr>
          <p:nvPr>
            <p:ph type="subTitle" idx="1"/>
          </p:nvPr>
        </p:nvSpPr>
        <p:spPr>
          <a:xfrm>
            <a:off x="317512" y="3299571"/>
            <a:ext cx="8140688" cy="2339229"/>
          </a:xfrm>
        </p:spPr>
        <p:txBody>
          <a:bodyPr>
            <a:normAutofit fontScale="77500" lnSpcReduction="20000"/>
          </a:bodyPr>
          <a:lstStyle/>
          <a:p>
            <a:pPr algn="l"/>
            <a:r>
              <a:rPr lang="en-US" dirty="0" smtClean="0">
                <a:solidFill>
                  <a:schemeClr val="tx1"/>
                </a:solidFill>
              </a:rPr>
              <a:t>Mon: Finish 3.8 on “The Greatest Show on Earth”</a:t>
            </a:r>
          </a:p>
          <a:p>
            <a:pPr algn="l"/>
            <a:r>
              <a:rPr lang="en-US" dirty="0" smtClean="0">
                <a:solidFill>
                  <a:schemeClr val="tx1"/>
                </a:solidFill>
              </a:rPr>
              <a:t>Tues: Reading and</a:t>
            </a:r>
            <a:r>
              <a:rPr lang="en-US" dirty="0" smtClean="0">
                <a:solidFill>
                  <a:schemeClr val="tx1"/>
                </a:solidFill>
              </a:rPr>
              <a:t> Annotating</a:t>
            </a:r>
          </a:p>
          <a:p>
            <a:pPr algn="l"/>
            <a:r>
              <a:rPr lang="en-US" dirty="0" smtClean="0">
                <a:solidFill>
                  <a:schemeClr val="tx1"/>
                </a:solidFill>
              </a:rPr>
              <a:t>		“School’s Lesson Plan: No More Homework” </a:t>
            </a:r>
          </a:p>
          <a:p>
            <a:pPr algn="l"/>
            <a:r>
              <a:rPr lang="en-US" dirty="0" smtClean="0">
                <a:solidFill>
                  <a:schemeClr val="tx1"/>
                </a:solidFill>
              </a:rPr>
              <a:t>Wed: Trade Narrative Paragraphs from last week’s quiz</a:t>
            </a:r>
          </a:p>
          <a:p>
            <a:pPr algn="l"/>
            <a:r>
              <a:rPr lang="en-US" dirty="0" smtClean="0">
                <a:solidFill>
                  <a:schemeClr val="tx1"/>
                </a:solidFill>
              </a:rPr>
              <a:t>Thurs: Grade Flashbacks, Prepare your 3.8 for quiz</a:t>
            </a:r>
          </a:p>
          <a:p>
            <a:pPr algn="l"/>
            <a:r>
              <a:rPr lang="en-US" dirty="0" smtClean="0">
                <a:solidFill>
                  <a:schemeClr val="tx1"/>
                </a:solidFill>
              </a:rPr>
              <a:t>Fri: WOTD QUIZ, 3.8 Summary paragraph</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03557"/>
            <a:ext cx="8229600" cy="1287463"/>
          </a:xfrm>
        </p:spPr>
        <p:txBody>
          <a:bodyPr>
            <a:normAutofit fontScale="90000"/>
          </a:bodyPr>
          <a:lstStyle/>
          <a:p>
            <a:pPr eaLnBrk="1" hangingPunct="1"/>
            <a:r>
              <a:rPr lang="en-US" dirty="0">
                <a:ea typeface="ＭＳ Ｐゴシック" charset="-128"/>
                <a:cs typeface="ＭＳ Ｐゴシック" charset="-128"/>
              </a:rPr>
              <a:t>Word of the </a:t>
            </a:r>
            <a:r>
              <a:rPr lang="en-US" dirty="0" smtClean="0">
                <a:ea typeface="ＭＳ Ｐゴシック" charset="-128"/>
                <a:cs typeface="ＭＳ Ｐゴシック" charset="-128"/>
              </a:rPr>
              <a:t>Day</a:t>
            </a:r>
            <a:br>
              <a:rPr lang="en-US" dirty="0" smtClean="0">
                <a:ea typeface="ＭＳ Ｐゴシック" charset="-128"/>
                <a:cs typeface="ＭＳ Ｐゴシック" charset="-128"/>
              </a:rPr>
            </a:br>
            <a:r>
              <a:rPr lang="en-US" dirty="0" smtClean="0">
                <a:ea typeface="ＭＳ Ｐゴシック" charset="-128"/>
                <a:cs typeface="ＭＳ Ｐゴシック" charset="-128"/>
              </a:rPr>
              <a:t>AEROBIC</a:t>
            </a:r>
            <a:br>
              <a:rPr lang="en-US" dirty="0" smtClean="0">
                <a:ea typeface="ＭＳ Ｐゴシック" charset="-128"/>
                <a:cs typeface="ＭＳ Ｐゴシック" charset="-128"/>
              </a:rPr>
            </a:br>
            <a:endParaRPr lang="en-US" b="1" u="sng" dirty="0">
              <a:ea typeface="ＭＳ Ｐゴシック" charset="-128"/>
              <a:cs typeface="ＭＳ Ｐゴシック" charset="-128"/>
            </a:endParaRPr>
          </a:p>
        </p:txBody>
      </p:sp>
      <p:sp>
        <p:nvSpPr>
          <p:cNvPr id="3" name="Content Placeholder 2"/>
          <p:cNvSpPr>
            <a:spLocks noGrp="1"/>
          </p:cNvSpPr>
          <p:nvPr>
            <p:ph idx="1"/>
          </p:nvPr>
        </p:nvSpPr>
        <p:spPr>
          <a:xfrm>
            <a:off x="457200" y="1159682"/>
            <a:ext cx="8229600" cy="4966481"/>
          </a:xfrm>
        </p:spPr>
        <p:txBody>
          <a:bodyPr>
            <a:normAutofit/>
          </a:bodyPr>
          <a:lstStyle/>
          <a:p>
            <a:pPr eaLnBrk="1" hangingPunct="1">
              <a:lnSpc>
                <a:spcPct val="80000"/>
              </a:lnSpc>
              <a:buFont typeface="Wingdings" charset="2"/>
              <a:buNone/>
            </a:pP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SYNONYMS</a:t>
            </a: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 low impact exercise, work out, warm up</a:t>
            </a:r>
          </a:p>
          <a:p>
            <a:pPr eaLnBrk="1" hangingPunct="1">
              <a:lnSpc>
                <a:spcPct val="80000"/>
              </a:lnSpc>
              <a:buFont typeface="Wingdings" charset="2"/>
              <a:buNone/>
            </a:pPr>
            <a:endPar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endParaRPr>
          </a:p>
          <a:p>
            <a:pPr eaLnBrk="1" hangingPunct="1">
              <a:lnSpc>
                <a:spcPct val="80000"/>
              </a:lnSpc>
              <a:buFont typeface="Wingdings" charset="2"/>
              <a:buNone/>
            </a:pP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What AEROBICS </a:t>
            </a: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do you see here? </a:t>
            </a:r>
          </a:p>
          <a:p>
            <a:pPr>
              <a:lnSpc>
                <a:spcPct val="80000"/>
              </a:lnSpc>
              <a:buNone/>
            </a:pPr>
            <a:r>
              <a:rPr lang="en-US" sz="2600" b="1" dirty="0" smtClean="0">
                <a:ea typeface="ＭＳ Ｐゴシック" charset="-128"/>
                <a:cs typeface="ＭＳ Ｐゴシック" charset="-128"/>
                <a:hlinkClick r:id="rId2"/>
              </a:rPr>
              <a:t>https://www.youtube.com/watch?v=</a:t>
            </a:r>
            <a:r>
              <a:rPr lang="en-US" sz="2600" b="1" dirty="0" smtClean="0">
                <a:ea typeface="ＭＳ Ｐゴシック" charset="-128"/>
                <a:cs typeface="ＭＳ Ｐゴシック" charset="-128"/>
                <a:hlinkClick r:id="rId2"/>
              </a:rPr>
              <a:t>nfWlot6h_JM</a:t>
            </a:r>
            <a:r>
              <a:rPr lang="en-US" sz="2600" b="1" dirty="0" smtClean="0">
                <a:ea typeface="ＭＳ Ｐゴシック" charset="-128"/>
                <a:cs typeface="ＭＳ Ｐゴシック" charset="-128"/>
              </a:rPr>
              <a:t> </a:t>
            </a:r>
          </a:p>
          <a:p>
            <a:pPr eaLnBrk="1" hangingPunct="1">
              <a:lnSpc>
                <a:spcPct val="80000"/>
              </a:lnSpc>
              <a:buNone/>
            </a:pPr>
            <a:endParaRPr lang="en-US" sz="1600" dirty="0" smtClean="0">
              <a:ea typeface="ＭＳ Ｐゴシック" charset="-128"/>
              <a:cs typeface="ＭＳ Ｐゴシック" charset="-128"/>
            </a:endParaRPr>
          </a:p>
          <a:p>
            <a:pPr eaLnBrk="1" hangingPunct="1">
              <a:lnSpc>
                <a:spcPct val="80000"/>
              </a:lnSpc>
            </a:pPr>
            <a:endParaRPr lang="en-US" sz="1000" dirty="0">
              <a:ea typeface="ＭＳ Ｐゴシック" charset="-128"/>
              <a:cs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a:t>
            </a:r>
            <a:endParaRPr lang="en-US" dirty="0"/>
          </a:p>
        </p:txBody>
      </p:sp>
      <p:sp>
        <p:nvSpPr>
          <p:cNvPr id="3" name="Content Placeholder 2"/>
          <p:cNvSpPr>
            <a:spLocks noGrp="1"/>
          </p:cNvSpPr>
          <p:nvPr>
            <p:ph idx="1"/>
          </p:nvPr>
        </p:nvSpPr>
        <p:spPr/>
        <p:txBody>
          <a:bodyPr/>
          <a:lstStyle/>
          <a:p>
            <a:r>
              <a:rPr lang="en-US" dirty="0" smtClean="0"/>
              <a:t>To make notes while you read in order to better process the text</a:t>
            </a:r>
          </a:p>
          <a:p>
            <a:pPr lvl="1"/>
            <a:r>
              <a:rPr lang="en-US" dirty="0" smtClean="0"/>
              <a:t>Underline, highlight</a:t>
            </a:r>
          </a:p>
          <a:p>
            <a:pPr lvl="1"/>
            <a:r>
              <a:rPr lang="en-US" dirty="0" smtClean="0"/>
              <a:t>Circle unknown words and look them up</a:t>
            </a:r>
          </a:p>
          <a:p>
            <a:pPr lvl="1"/>
            <a:r>
              <a:rPr lang="en-US" dirty="0" smtClean="0"/>
              <a:t> Summarize paragraphs</a:t>
            </a:r>
          </a:p>
          <a:p>
            <a:pPr lvl="1"/>
            <a:r>
              <a:rPr lang="en-US" dirty="0" smtClean="0"/>
              <a:t> make comments or questions in the margins</a:t>
            </a:r>
          </a:p>
          <a:p>
            <a:pPr lvl="1"/>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814538"/>
            <a:ext cx="9144000" cy="469395"/>
          </a:xfrm>
        </p:spPr>
        <p:txBody>
          <a:bodyPr>
            <a:normAutofit fontScale="90000"/>
          </a:bodyPr>
          <a:lstStyle/>
          <a:p>
            <a:r>
              <a:rPr lang="en-US" b="1" u="sng" dirty="0" smtClean="0"/>
              <a:t>Process </a:t>
            </a:r>
            <a:r>
              <a:rPr lang="en-US" u="sng" dirty="0" smtClean="0"/>
              <a:t>the Text... </a:t>
            </a:r>
            <a:br>
              <a:rPr lang="en-US" u="sng" dirty="0" smtClean="0"/>
            </a:br>
            <a:r>
              <a:rPr lang="en-US" u="sng" dirty="0" smtClean="0"/>
              <a:t/>
            </a:r>
            <a:br>
              <a:rPr lang="en-US" u="sng" dirty="0" smtClean="0"/>
            </a:br>
            <a:r>
              <a:rPr lang="en-US" dirty="0" smtClean="0"/>
              <a:t/>
            </a:r>
            <a:br>
              <a:rPr lang="en-US" dirty="0" smtClean="0"/>
            </a:br>
            <a:endParaRPr lang="en-US" dirty="0"/>
          </a:p>
        </p:txBody>
      </p:sp>
      <p:sp>
        <p:nvSpPr>
          <p:cNvPr id="4" name="Content Placeholder 3"/>
          <p:cNvSpPr>
            <a:spLocks noGrp="1"/>
          </p:cNvSpPr>
          <p:nvPr>
            <p:ph idx="1"/>
          </p:nvPr>
        </p:nvSpPr>
        <p:spPr>
          <a:xfrm>
            <a:off x="0" y="510812"/>
            <a:ext cx="9144000" cy="5951165"/>
          </a:xfrm>
        </p:spPr>
        <p:txBody>
          <a:bodyPr>
            <a:normAutofit/>
          </a:bodyPr>
          <a:lstStyle/>
          <a:p>
            <a:pPr algn="ctr">
              <a:buNone/>
            </a:pPr>
            <a:r>
              <a:rPr lang="en-US" dirty="0" smtClean="0"/>
              <a:t>As we read “School’s Lesson Plan: No More Homework”:</a:t>
            </a:r>
            <a:r>
              <a:rPr lang="en-US" dirty="0" smtClean="0"/>
              <a:t> </a:t>
            </a:r>
          </a:p>
          <a:p>
            <a:pPr marL="514350" indent="-514350"/>
            <a:r>
              <a:rPr lang="en-US" dirty="0" smtClean="0"/>
              <a:t>Circle</a:t>
            </a:r>
            <a:r>
              <a:rPr lang="en-US" dirty="0" smtClean="0"/>
              <a:t>     words </a:t>
            </a:r>
            <a:r>
              <a:rPr lang="en-US" dirty="0" smtClean="0"/>
              <a:t>you do not understand. </a:t>
            </a:r>
            <a:r>
              <a:rPr lang="en-US" dirty="0" smtClean="0"/>
              <a:t>Find </a:t>
            </a:r>
          </a:p>
          <a:p>
            <a:pPr marL="514350" indent="-514350">
              <a:buNone/>
            </a:pPr>
            <a:r>
              <a:rPr lang="en-US" dirty="0" smtClean="0"/>
              <a:t>	</a:t>
            </a:r>
            <a:r>
              <a:rPr lang="en-US" dirty="0" smtClean="0"/>
              <a:t>their </a:t>
            </a:r>
            <a:r>
              <a:rPr lang="en-US" dirty="0" smtClean="0"/>
              <a:t>meaning and write it out to the side.  </a:t>
            </a:r>
          </a:p>
          <a:p>
            <a:pPr marL="514350" indent="-514350"/>
            <a:r>
              <a:rPr lang="en-US" dirty="0" smtClean="0"/>
              <a:t>Highlight the </a:t>
            </a:r>
            <a:r>
              <a:rPr lang="en-US" dirty="0" smtClean="0"/>
              <a:t>ASSERTION (TOPIC SENTENCE) </a:t>
            </a:r>
            <a:r>
              <a:rPr lang="en-US" b="1" dirty="0" smtClean="0">
                <a:solidFill>
                  <a:srgbClr val="A8DA6B"/>
                </a:solidFill>
              </a:rPr>
              <a:t>GREEN</a:t>
            </a:r>
            <a:endParaRPr lang="en-US" b="1" dirty="0" smtClean="0">
              <a:solidFill>
                <a:srgbClr val="A8DA6B"/>
              </a:solidFill>
            </a:endParaRPr>
          </a:p>
          <a:p>
            <a:pPr marL="514350" indent="-514350"/>
            <a:r>
              <a:rPr lang="en-US" dirty="0" smtClean="0"/>
              <a:t>Highlight </a:t>
            </a:r>
            <a:r>
              <a:rPr lang="en-US" dirty="0" smtClean="0"/>
              <a:t>the PROOF</a:t>
            </a:r>
            <a:r>
              <a:rPr lang="en-US" dirty="0" smtClean="0"/>
              <a:t> </a:t>
            </a:r>
            <a:r>
              <a:rPr lang="en-US" dirty="0" smtClean="0"/>
              <a:t>(</a:t>
            </a:r>
            <a:r>
              <a:rPr lang="en-US" dirty="0" smtClean="0"/>
              <a:t>important details) </a:t>
            </a:r>
            <a:r>
              <a:rPr lang="en-US" dirty="0" smtClean="0">
                <a:solidFill>
                  <a:srgbClr val="FFFF00"/>
                </a:solidFill>
              </a:rPr>
              <a:t>YELLOW</a:t>
            </a:r>
            <a:endParaRPr lang="en-US" dirty="0" smtClean="0">
              <a:solidFill>
                <a:srgbClr val="FFFF00"/>
              </a:solidFill>
            </a:endParaRPr>
          </a:p>
          <a:p>
            <a:pPr marL="514350" indent="-514350"/>
            <a:r>
              <a:rPr lang="en-US" dirty="0" smtClean="0"/>
              <a:t>To the right, n</a:t>
            </a:r>
            <a:r>
              <a:rPr lang="en-US" dirty="0" smtClean="0"/>
              <a:t>umber </a:t>
            </a:r>
            <a:r>
              <a:rPr lang="en-US" b="1" dirty="0" smtClean="0"/>
              <a:t>1-6</a:t>
            </a:r>
            <a:r>
              <a:rPr lang="en-US" dirty="0" smtClean="0"/>
              <a:t>.  Write</a:t>
            </a:r>
            <a:r>
              <a:rPr lang="en-US" dirty="0" smtClean="0"/>
              <a:t> each </a:t>
            </a:r>
            <a:r>
              <a:rPr lang="en-US" dirty="0" smtClean="0"/>
              <a:t>paragraph’s main idea. </a:t>
            </a:r>
          </a:p>
          <a:p>
            <a:pPr marL="514350" indent="-514350"/>
            <a:r>
              <a:rPr lang="en-US" dirty="0" smtClean="0"/>
              <a:t>When you finish, read silently.  </a:t>
            </a:r>
            <a:endParaRPr lang="en-US" dirty="0"/>
          </a:p>
        </p:txBody>
      </p:sp>
      <p:sp>
        <p:nvSpPr>
          <p:cNvPr id="5" name="Donut 4"/>
          <p:cNvSpPr/>
          <p:nvPr/>
        </p:nvSpPr>
        <p:spPr>
          <a:xfrm>
            <a:off x="209325" y="1451414"/>
            <a:ext cx="1744372" cy="893320"/>
          </a:xfrm>
          <a:prstGeom prst="donut">
            <a:avLst/>
          </a:prstGeom>
          <a:solidFill>
            <a:schemeClr val="bg1"/>
          </a:solidFill>
          <a:ln>
            <a:solidFill>
              <a:schemeClr val="accent1">
                <a:shade val="95000"/>
                <a:satMod val="105000"/>
                <a:alpha val="15000"/>
              </a:schemeClr>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400" dirty="0" smtClean="0"/>
              <a:t>Tuesday: </a:t>
            </a:r>
          </a:p>
          <a:p>
            <a:pPr algn="ctr">
              <a:buNone/>
            </a:pPr>
            <a:r>
              <a:rPr lang="en-US" sz="2000" b="1" u="sng" dirty="0" smtClean="0"/>
              <a:t>(Don’t forget to rate your target)</a:t>
            </a:r>
            <a:endParaRPr lang="en-US" sz="4400" dirty="0" smtClean="0"/>
          </a:p>
          <a:p>
            <a:pPr algn="ctr">
              <a:buNone/>
            </a:pPr>
            <a:r>
              <a:rPr lang="en-US" sz="4400" dirty="0" smtClean="0"/>
              <a:t>I can process a text by annotating.  </a:t>
            </a:r>
            <a:endParaRPr lang="en-US" sz="4400" dirty="0"/>
          </a:p>
        </p:txBody>
      </p:sp>
      <p:pic>
        <p:nvPicPr>
          <p:cNvPr id="4" name="Picture 3"/>
          <p:cNvPicPr>
            <a:picLocks noChangeAspect="1"/>
          </p:cNvPicPr>
          <p:nvPr/>
        </p:nvPicPr>
        <p:blipFill>
          <a:blip r:embed="rId2"/>
          <a:stretch>
            <a:fillRect/>
          </a:stretch>
        </p:blipFill>
        <p:spPr>
          <a:xfrm>
            <a:off x="3849965" y="75280"/>
            <a:ext cx="1450169" cy="152492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Wednesday: 9/17</a:t>
            </a:r>
            <a:endParaRPr lang="en-US" u="sng" dirty="0"/>
          </a:p>
        </p:txBody>
      </p:sp>
      <p:sp>
        <p:nvSpPr>
          <p:cNvPr id="3" name="Content Placeholder 2"/>
          <p:cNvSpPr>
            <a:spLocks noGrp="1"/>
          </p:cNvSpPr>
          <p:nvPr>
            <p:ph idx="1"/>
          </p:nvPr>
        </p:nvSpPr>
        <p:spPr>
          <a:xfrm>
            <a:off x="0" y="1193014"/>
            <a:ext cx="9144000" cy="4525963"/>
          </a:xfrm>
        </p:spPr>
        <p:txBody>
          <a:bodyPr>
            <a:normAutofit fontScale="92500"/>
          </a:bodyPr>
          <a:lstStyle/>
          <a:p>
            <a:pPr>
              <a:buNone/>
            </a:pPr>
            <a:r>
              <a:rPr lang="en-US" b="1" dirty="0" smtClean="0"/>
              <a:t>Clear your desk except for </a:t>
            </a:r>
            <a:r>
              <a:rPr lang="en-US" dirty="0" smtClean="0"/>
              <a:t>your agenda, pencil, Appetizers, Reading Strategies Packet, and </a:t>
            </a:r>
            <a:r>
              <a:rPr lang="en-US" u="sng" dirty="0" smtClean="0"/>
              <a:t>a book</a:t>
            </a:r>
            <a:endParaRPr lang="en-US" dirty="0" smtClean="0"/>
          </a:p>
          <a:p>
            <a:r>
              <a:rPr lang="en-US" dirty="0" smtClean="0"/>
              <a:t>Complete your Appetizer TO-DO list</a:t>
            </a:r>
          </a:p>
          <a:p>
            <a:pPr>
              <a:buNone/>
            </a:pPr>
            <a:r>
              <a:rPr lang="en-US" dirty="0" smtClean="0"/>
              <a:t>	</a:t>
            </a:r>
            <a:r>
              <a:rPr lang="en-US" sz="4000" u="sng" dirty="0" smtClean="0"/>
              <a:t>BELLRINGER Question</a:t>
            </a:r>
            <a:r>
              <a:rPr lang="en-US" sz="4000" dirty="0" smtClean="0"/>
              <a:t>: When re-reading </a:t>
            </a:r>
            <a:r>
              <a:rPr lang="en-US" sz="4000" dirty="0" smtClean="0"/>
              <a:t>through something you’ve just written, what are 2 ways you can improve the writing?  </a:t>
            </a:r>
            <a:endParaRPr lang="en-US" dirty="0" smtClean="0"/>
          </a:p>
          <a:p>
            <a:pPr>
              <a:buNone/>
            </a:pPr>
            <a:endParaRPr lang="en-US" sz="1400" dirty="0" smtClean="0"/>
          </a:p>
          <a:p>
            <a:pPr algn="ctr">
              <a:buNone/>
            </a:pPr>
            <a:r>
              <a:rPr lang="en-US" u="sng" dirty="0" smtClean="0"/>
              <a:t>When you finish, READ SILENTLY.  </a:t>
            </a:r>
          </a:p>
        </p:txBody>
      </p:sp>
      <p:pic>
        <p:nvPicPr>
          <p:cNvPr id="6" name="Picture 3"/>
          <p:cNvPicPr>
            <a:picLocks noChangeAspect="1"/>
          </p:cNvPicPr>
          <p:nvPr/>
        </p:nvPicPr>
        <p:blipFill>
          <a:blip r:embed="rId2"/>
          <a:srcRect/>
          <a:stretch>
            <a:fillRect/>
          </a:stretch>
        </p:blipFill>
        <p:spPr bwMode="auto">
          <a:xfrm>
            <a:off x="1" y="0"/>
            <a:ext cx="1168400" cy="1168400"/>
          </a:xfrm>
          <a:prstGeom prst="rect">
            <a:avLst/>
          </a:prstGeom>
          <a:noFill/>
          <a:ln w="9525">
            <a:noFill/>
            <a:miter lim="800000"/>
            <a:headEnd/>
            <a:tailEnd/>
          </a:ln>
        </p:spPr>
      </p:pic>
      <p:pic>
        <p:nvPicPr>
          <p:cNvPr id="7" name="Picture 6"/>
          <p:cNvPicPr>
            <a:picLocks noChangeAspect="1"/>
          </p:cNvPicPr>
          <p:nvPr/>
        </p:nvPicPr>
        <p:blipFill>
          <a:blip r:embed="rId3"/>
          <a:stretch>
            <a:fillRect/>
          </a:stretch>
        </p:blipFill>
        <p:spPr>
          <a:xfrm>
            <a:off x="8009467" y="0"/>
            <a:ext cx="1134533" cy="119301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14003"/>
            <a:ext cx="8229600" cy="1287463"/>
          </a:xfrm>
        </p:spPr>
        <p:txBody>
          <a:bodyPr>
            <a:normAutofit fontScale="90000"/>
          </a:bodyPr>
          <a:lstStyle/>
          <a:p>
            <a:pPr eaLnBrk="1" hangingPunct="1"/>
            <a:r>
              <a:rPr lang="en-US" dirty="0">
                <a:ea typeface="ＭＳ Ｐゴシック" charset="-128"/>
                <a:cs typeface="ＭＳ Ｐゴシック" charset="-128"/>
              </a:rPr>
              <a:t>Word of the </a:t>
            </a:r>
            <a:r>
              <a:rPr lang="en-US" dirty="0" smtClean="0">
                <a:ea typeface="ＭＳ Ｐゴシック" charset="-128"/>
                <a:cs typeface="ＭＳ Ｐゴシック" charset="-128"/>
              </a:rPr>
              <a:t>Day</a:t>
            </a:r>
            <a:br>
              <a:rPr lang="en-US" dirty="0" smtClean="0">
                <a:ea typeface="ＭＳ Ｐゴシック" charset="-128"/>
                <a:cs typeface="ＭＳ Ｐゴシック" charset="-128"/>
              </a:rPr>
            </a:br>
            <a:r>
              <a:rPr lang="en-US" dirty="0" smtClean="0">
                <a:ea typeface="ＭＳ Ｐゴシック" charset="-128"/>
                <a:cs typeface="ＭＳ Ｐゴシック" charset="-128"/>
              </a:rPr>
              <a:t>ANAEROBIC</a:t>
            </a:r>
            <a:br>
              <a:rPr lang="en-US" dirty="0" smtClean="0">
                <a:ea typeface="ＭＳ Ｐゴシック" charset="-128"/>
                <a:cs typeface="ＭＳ Ｐゴシック" charset="-128"/>
              </a:rPr>
            </a:br>
            <a:endParaRPr lang="en-US" b="1" u="sng" dirty="0">
              <a:ea typeface="ＭＳ Ｐゴシック" charset="-128"/>
              <a:cs typeface="ＭＳ Ｐゴシック" charset="-128"/>
            </a:endParaRPr>
          </a:p>
        </p:txBody>
      </p:sp>
      <p:sp>
        <p:nvSpPr>
          <p:cNvPr id="3" name="Content Placeholder 2"/>
          <p:cNvSpPr>
            <a:spLocks noGrp="1"/>
          </p:cNvSpPr>
          <p:nvPr>
            <p:ph idx="1"/>
          </p:nvPr>
        </p:nvSpPr>
        <p:spPr>
          <a:xfrm>
            <a:off x="457200" y="1159682"/>
            <a:ext cx="8229600" cy="4966481"/>
          </a:xfrm>
        </p:spPr>
        <p:txBody>
          <a:bodyPr>
            <a:normAutofit/>
          </a:bodyPr>
          <a:lstStyle/>
          <a:p>
            <a:pPr eaLnBrk="1" hangingPunct="1">
              <a:lnSpc>
                <a:spcPct val="80000"/>
              </a:lnSpc>
              <a:buFont typeface="Wingdings" charset="2"/>
              <a:buNone/>
            </a:pP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SYNONYMS</a:t>
            </a: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 weight lifting, endurance, </a:t>
            </a: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physical conditioning</a:t>
            </a:r>
          </a:p>
          <a:p>
            <a:pPr eaLnBrk="1" hangingPunct="1">
              <a:lnSpc>
                <a:spcPct val="80000"/>
              </a:lnSpc>
              <a:buFont typeface="Wingdings" charset="2"/>
              <a:buNone/>
            </a:pPr>
            <a:endPar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endParaRPr>
          </a:p>
          <a:p>
            <a:pPr eaLnBrk="1" hangingPunct="1">
              <a:lnSpc>
                <a:spcPct val="80000"/>
              </a:lnSpc>
              <a:buFont typeface="Wingdings" charset="2"/>
              <a:buNone/>
            </a:pP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Anaerobic FAILS... </a:t>
            </a:r>
          </a:p>
          <a:p>
            <a:pPr>
              <a:lnSpc>
                <a:spcPct val="80000"/>
              </a:lnSpc>
              <a:buNone/>
            </a:pPr>
            <a:r>
              <a:rPr lang="en-US" sz="2600" b="1" dirty="0" smtClean="0">
                <a:ea typeface="ＭＳ Ｐゴシック" charset="-128"/>
                <a:cs typeface="ＭＳ Ｐゴシック" charset="-128"/>
                <a:hlinkClick r:id="rId2"/>
              </a:rPr>
              <a:t>https://www.youtube.com/watch?v=</a:t>
            </a:r>
            <a:r>
              <a:rPr lang="en-US" sz="2600" b="1" dirty="0" smtClean="0">
                <a:ea typeface="ＭＳ Ｐゴシック" charset="-128"/>
                <a:cs typeface="ＭＳ Ｐゴシック" charset="-128"/>
                <a:hlinkClick r:id="rId2"/>
              </a:rPr>
              <a:t>xcdx045xQDs</a:t>
            </a:r>
            <a:r>
              <a:rPr lang="en-US" sz="2600" b="1" dirty="0" smtClean="0">
                <a:ea typeface="ＭＳ Ｐゴシック" charset="-128"/>
                <a:cs typeface="ＭＳ Ｐゴシック" charset="-128"/>
              </a:rPr>
              <a:t> </a:t>
            </a:r>
          </a:p>
          <a:p>
            <a:pPr eaLnBrk="1" hangingPunct="1">
              <a:lnSpc>
                <a:spcPct val="80000"/>
              </a:lnSpc>
              <a:buNone/>
            </a:pPr>
            <a:endParaRPr lang="en-US" sz="1600" dirty="0" smtClean="0">
              <a:ea typeface="ＭＳ Ｐゴシック" charset="-128"/>
              <a:cs typeface="ＭＳ Ｐゴシック" charset="-128"/>
            </a:endParaRPr>
          </a:p>
          <a:p>
            <a:pPr eaLnBrk="1" hangingPunct="1">
              <a:lnSpc>
                <a:spcPct val="80000"/>
              </a:lnSpc>
            </a:pPr>
            <a:endParaRPr lang="en-US" sz="1000" dirty="0">
              <a:ea typeface="ＭＳ Ｐゴシック" charset="-128"/>
              <a:cs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u="sng" dirty="0" smtClean="0"/>
              <a:t>PEER EDITING</a:t>
            </a:r>
            <a:br>
              <a:rPr lang="en-US" b="1" u="sng" dirty="0" smtClean="0"/>
            </a:br>
            <a:r>
              <a:rPr lang="en-US" b="1" u="sng" dirty="0" smtClean="0"/>
              <a:t>USE THE GRADING CHECKLIST!  </a:t>
            </a:r>
            <a:endParaRPr lang="en-US" dirty="0"/>
          </a:p>
        </p:txBody>
      </p:sp>
      <p:sp>
        <p:nvSpPr>
          <p:cNvPr id="4" name="Content Placeholder 3"/>
          <p:cNvSpPr>
            <a:spLocks noGrp="1"/>
          </p:cNvSpPr>
          <p:nvPr>
            <p:ph idx="1"/>
          </p:nvPr>
        </p:nvSpPr>
        <p:spPr>
          <a:xfrm>
            <a:off x="0" y="1143000"/>
            <a:ext cx="9144000" cy="5715000"/>
          </a:xfrm>
        </p:spPr>
        <p:txBody>
          <a:bodyPr>
            <a:normAutofit/>
          </a:bodyPr>
          <a:lstStyle/>
          <a:p>
            <a:pPr marL="514350" indent="-514350">
              <a:buFont typeface="+mj-lt"/>
              <a:buAutoNum type="arabicPeriod"/>
            </a:pPr>
            <a:r>
              <a:rPr lang="en-US" dirty="0" smtClean="0"/>
              <a:t>Read </a:t>
            </a:r>
            <a:r>
              <a:rPr lang="en-US" i="1" dirty="0" smtClean="0"/>
              <a:t>your</a:t>
            </a:r>
            <a:r>
              <a:rPr lang="en-US" dirty="0" smtClean="0"/>
              <a:t> paragraph out loud.  </a:t>
            </a:r>
          </a:p>
          <a:p>
            <a:pPr marL="514350" indent="-514350">
              <a:buFont typeface="+mj-lt"/>
              <a:buAutoNum type="arabicPeriod"/>
            </a:pPr>
            <a:r>
              <a:rPr lang="en-US" dirty="0" smtClean="0"/>
              <a:t>Stop </a:t>
            </a:r>
            <a:r>
              <a:rPr lang="en-US" dirty="0" smtClean="0"/>
              <a:t>to </a:t>
            </a:r>
            <a:r>
              <a:rPr lang="en-US" b="1" dirty="0" smtClean="0"/>
              <a:t>make </a:t>
            </a:r>
            <a:r>
              <a:rPr lang="en-US" b="1" dirty="0" smtClean="0"/>
              <a:t>changes </a:t>
            </a:r>
            <a:r>
              <a:rPr lang="en-US" dirty="0" smtClean="0"/>
              <a:t>to mistakes as you go.  </a:t>
            </a:r>
          </a:p>
          <a:p>
            <a:pPr marL="514350" indent="-514350">
              <a:buFont typeface="+mj-lt"/>
              <a:buAutoNum type="arabicPeriod"/>
            </a:pPr>
            <a:r>
              <a:rPr lang="en-US" dirty="0" smtClean="0"/>
              <a:t>Have </a:t>
            </a:r>
            <a:r>
              <a:rPr lang="en-US" i="1" dirty="0" smtClean="0"/>
              <a:t>your partner </a:t>
            </a:r>
            <a:r>
              <a:rPr lang="en-US" dirty="0" smtClean="0"/>
              <a:t>read it out loud a 2</a:t>
            </a:r>
            <a:r>
              <a:rPr lang="en-US" baseline="30000" dirty="0" smtClean="0"/>
              <a:t>nd</a:t>
            </a:r>
            <a:r>
              <a:rPr lang="en-US" dirty="0" smtClean="0"/>
              <a:t> time.  </a:t>
            </a:r>
          </a:p>
          <a:p>
            <a:pPr marL="514350" indent="-514350">
              <a:buFont typeface="+mj-lt"/>
              <a:buAutoNum type="arabicPeriod"/>
            </a:pPr>
            <a:r>
              <a:rPr lang="en-US" dirty="0" smtClean="0"/>
              <a:t>Stop to </a:t>
            </a:r>
            <a:r>
              <a:rPr lang="en-US" b="1" dirty="0" smtClean="0"/>
              <a:t>make changes </a:t>
            </a:r>
            <a:r>
              <a:rPr lang="en-US" dirty="0" smtClean="0"/>
              <a:t>to mistakes as you go.  </a:t>
            </a:r>
          </a:p>
          <a:p>
            <a:pPr marL="514350" indent="-514350">
              <a:buFont typeface="+mj-lt"/>
              <a:buAutoNum type="arabicPeriod"/>
            </a:pPr>
            <a:r>
              <a:rPr lang="en-US" dirty="0" smtClean="0"/>
              <a:t>When you finish, switch to your partner’s paper and repeat steps 1-4.  </a:t>
            </a:r>
          </a:p>
          <a:p>
            <a:pPr marL="514350" indent="-514350">
              <a:buFont typeface="+mj-lt"/>
              <a:buAutoNum type="arabicPeriod"/>
            </a:pPr>
            <a:r>
              <a:rPr lang="en-US" dirty="0" smtClean="0"/>
              <a:t>Now, you should both have an improved paragraph.  Feel free to rewrite it on another piece of paper if you want </a:t>
            </a:r>
            <a:r>
              <a:rPr lang="en-US" dirty="0" smtClean="0"/>
              <a:t>to make it a clean copy.  </a:t>
            </a:r>
          </a:p>
          <a:p>
            <a:pPr marL="514350" indent="-514350">
              <a:buFont typeface="+mj-lt"/>
              <a:buAutoNum type="arabicPeriod"/>
            </a:pPr>
            <a:r>
              <a:rPr lang="en-US" dirty="0" smtClean="0"/>
              <a:t>When you both finish, </a:t>
            </a:r>
            <a:r>
              <a:rPr lang="en-US" dirty="0" smtClean="0"/>
              <a:t>read silently.  </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400" dirty="0" smtClean="0"/>
              <a:t>Wednesday: </a:t>
            </a:r>
          </a:p>
          <a:p>
            <a:pPr algn="ctr">
              <a:buNone/>
            </a:pPr>
            <a:r>
              <a:rPr lang="en-US" sz="4400" dirty="0" smtClean="0"/>
              <a:t>I </a:t>
            </a:r>
            <a:r>
              <a:rPr lang="en-US" sz="4400" dirty="0" smtClean="0"/>
              <a:t>can improve </a:t>
            </a:r>
            <a:r>
              <a:rPr lang="en-US" sz="4400" dirty="0" smtClean="0"/>
              <a:t>my writing by rereading and making corrections</a:t>
            </a:r>
            <a:r>
              <a:rPr lang="en-US" sz="4400" dirty="0" smtClean="0"/>
              <a:t>.  </a:t>
            </a:r>
            <a:endParaRPr lang="en-US" sz="4400" dirty="0"/>
          </a:p>
        </p:txBody>
      </p:sp>
      <p:pic>
        <p:nvPicPr>
          <p:cNvPr id="4" name="Picture 3"/>
          <p:cNvPicPr>
            <a:picLocks noChangeAspect="1"/>
          </p:cNvPicPr>
          <p:nvPr/>
        </p:nvPicPr>
        <p:blipFill>
          <a:blip r:embed="rId2"/>
          <a:stretch>
            <a:fillRect/>
          </a:stretch>
        </p:blipFill>
        <p:spPr>
          <a:xfrm>
            <a:off x="3849965" y="75280"/>
            <a:ext cx="1450169" cy="152492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Thursday: 9/18</a:t>
            </a:r>
            <a:endParaRPr lang="en-US" u="sng" dirty="0"/>
          </a:p>
        </p:txBody>
      </p:sp>
      <p:sp>
        <p:nvSpPr>
          <p:cNvPr id="3" name="Content Placeholder 2"/>
          <p:cNvSpPr>
            <a:spLocks noGrp="1"/>
          </p:cNvSpPr>
          <p:nvPr>
            <p:ph idx="1"/>
          </p:nvPr>
        </p:nvSpPr>
        <p:spPr>
          <a:xfrm>
            <a:off x="0" y="1193014"/>
            <a:ext cx="9144000" cy="4525963"/>
          </a:xfrm>
        </p:spPr>
        <p:txBody>
          <a:bodyPr>
            <a:normAutofit/>
          </a:bodyPr>
          <a:lstStyle/>
          <a:p>
            <a:pPr>
              <a:buNone/>
            </a:pPr>
            <a:r>
              <a:rPr lang="en-US" b="1" dirty="0" smtClean="0"/>
              <a:t>Clear your desk except for </a:t>
            </a:r>
            <a:r>
              <a:rPr lang="en-US" dirty="0" smtClean="0"/>
              <a:t>your agenda, pencil, Appetizers, Reading Strategies Packet, and </a:t>
            </a:r>
            <a:r>
              <a:rPr lang="en-US" u="sng" dirty="0" smtClean="0"/>
              <a:t>a book</a:t>
            </a:r>
            <a:endParaRPr lang="en-US" dirty="0" smtClean="0"/>
          </a:p>
          <a:p>
            <a:r>
              <a:rPr lang="en-US" dirty="0" smtClean="0"/>
              <a:t>Complete your Appetizer TO-DO list</a:t>
            </a:r>
          </a:p>
          <a:p>
            <a:pPr>
              <a:buNone/>
            </a:pPr>
            <a:r>
              <a:rPr lang="en-US" dirty="0" smtClean="0"/>
              <a:t>	</a:t>
            </a:r>
            <a:r>
              <a:rPr lang="en-US" sz="4000" u="sng" dirty="0" smtClean="0"/>
              <a:t>BELLRINGER Question</a:t>
            </a:r>
            <a:r>
              <a:rPr lang="en-US" sz="4000" dirty="0" smtClean="0"/>
              <a:t>: What </a:t>
            </a:r>
            <a:r>
              <a:rPr lang="en-US" sz="4000" dirty="0" smtClean="0"/>
              <a:t>is the main idea of the article </a:t>
            </a:r>
            <a:r>
              <a:rPr lang="en-US" sz="4000" dirty="0" smtClean="0"/>
              <a:t>“School’s Lesson Plan: No More Homework” </a:t>
            </a:r>
            <a:r>
              <a:rPr lang="en-US" sz="4000" dirty="0" smtClean="0"/>
              <a:t>?  </a:t>
            </a:r>
            <a:endParaRPr lang="en-US" dirty="0" smtClean="0"/>
          </a:p>
          <a:p>
            <a:pPr>
              <a:buNone/>
            </a:pPr>
            <a:endParaRPr lang="en-US" sz="1400" dirty="0" smtClean="0"/>
          </a:p>
          <a:p>
            <a:pPr algn="ctr">
              <a:buNone/>
            </a:pPr>
            <a:r>
              <a:rPr lang="en-US" u="sng" dirty="0" smtClean="0"/>
              <a:t>When you finish, READ SILENTLY.  </a:t>
            </a:r>
          </a:p>
        </p:txBody>
      </p:sp>
      <p:pic>
        <p:nvPicPr>
          <p:cNvPr id="6" name="Picture 3"/>
          <p:cNvPicPr>
            <a:picLocks noChangeAspect="1"/>
          </p:cNvPicPr>
          <p:nvPr/>
        </p:nvPicPr>
        <p:blipFill>
          <a:blip r:embed="rId2"/>
          <a:srcRect/>
          <a:stretch>
            <a:fillRect/>
          </a:stretch>
        </p:blipFill>
        <p:spPr bwMode="auto">
          <a:xfrm>
            <a:off x="1" y="0"/>
            <a:ext cx="1168400" cy="1168400"/>
          </a:xfrm>
          <a:prstGeom prst="rect">
            <a:avLst/>
          </a:prstGeom>
          <a:noFill/>
          <a:ln w="9525">
            <a:noFill/>
            <a:miter lim="800000"/>
            <a:headEnd/>
            <a:tailEnd/>
          </a:ln>
        </p:spPr>
      </p:pic>
      <p:pic>
        <p:nvPicPr>
          <p:cNvPr id="7" name="Picture 6"/>
          <p:cNvPicPr>
            <a:picLocks noChangeAspect="1"/>
          </p:cNvPicPr>
          <p:nvPr/>
        </p:nvPicPr>
        <p:blipFill>
          <a:blip r:embed="rId3"/>
          <a:stretch>
            <a:fillRect/>
          </a:stretch>
        </p:blipFill>
        <p:spPr>
          <a:xfrm>
            <a:off x="8009467" y="0"/>
            <a:ext cx="1134533" cy="119301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03557"/>
            <a:ext cx="8229600" cy="1287463"/>
          </a:xfrm>
        </p:spPr>
        <p:txBody>
          <a:bodyPr>
            <a:normAutofit fontScale="90000"/>
          </a:bodyPr>
          <a:lstStyle/>
          <a:p>
            <a:pPr eaLnBrk="1" hangingPunct="1"/>
            <a:r>
              <a:rPr lang="en-US" dirty="0">
                <a:ea typeface="ＭＳ Ｐゴシック" charset="-128"/>
                <a:cs typeface="ＭＳ Ｐゴシック" charset="-128"/>
              </a:rPr>
              <a:t>Word of the </a:t>
            </a:r>
            <a:r>
              <a:rPr lang="en-US" dirty="0" smtClean="0">
                <a:ea typeface="ＭＳ Ｐゴシック" charset="-128"/>
                <a:cs typeface="ＭＳ Ｐゴシック" charset="-128"/>
              </a:rPr>
              <a:t>Day</a:t>
            </a:r>
            <a:br>
              <a:rPr lang="en-US" dirty="0" smtClean="0">
                <a:ea typeface="ＭＳ Ｐゴシック" charset="-128"/>
                <a:cs typeface="ＭＳ Ｐゴシック" charset="-128"/>
              </a:rPr>
            </a:br>
            <a:r>
              <a:rPr lang="en-US" dirty="0" smtClean="0">
                <a:ea typeface="ＭＳ Ｐゴシック" charset="-128"/>
                <a:cs typeface="ＭＳ Ｐゴシック" charset="-128"/>
              </a:rPr>
              <a:t>ADMONISH</a:t>
            </a:r>
            <a:br>
              <a:rPr lang="en-US" dirty="0" smtClean="0">
                <a:ea typeface="ＭＳ Ｐゴシック" charset="-128"/>
                <a:cs typeface="ＭＳ Ｐゴシック" charset="-128"/>
              </a:rPr>
            </a:br>
            <a:endParaRPr lang="en-US" b="1" u="sng" dirty="0">
              <a:ea typeface="ＭＳ Ｐゴシック" charset="-128"/>
              <a:cs typeface="ＭＳ Ｐゴシック" charset="-128"/>
            </a:endParaRPr>
          </a:p>
        </p:txBody>
      </p:sp>
      <p:sp>
        <p:nvSpPr>
          <p:cNvPr id="3" name="Content Placeholder 2"/>
          <p:cNvSpPr>
            <a:spLocks noGrp="1"/>
          </p:cNvSpPr>
          <p:nvPr>
            <p:ph idx="1"/>
          </p:nvPr>
        </p:nvSpPr>
        <p:spPr>
          <a:xfrm>
            <a:off x="0" y="1159682"/>
            <a:ext cx="4678232" cy="4966481"/>
          </a:xfrm>
        </p:spPr>
        <p:txBody>
          <a:bodyPr>
            <a:normAutofit/>
          </a:bodyPr>
          <a:lstStyle/>
          <a:p>
            <a:pPr eaLnBrk="1" hangingPunct="1">
              <a:lnSpc>
                <a:spcPct val="80000"/>
              </a:lnSpc>
              <a:buFont typeface="Wingdings" charset="2"/>
              <a:buNone/>
            </a:pP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SYNONYMS</a:t>
            </a: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 criticize, reprimand, rebuke, scold</a:t>
            </a:r>
          </a:p>
          <a:p>
            <a:pPr eaLnBrk="1" hangingPunct="1">
              <a:lnSpc>
                <a:spcPct val="80000"/>
              </a:lnSpc>
              <a:buFont typeface="Wingdings" charset="2"/>
              <a:buNone/>
            </a:pPr>
            <a:endPar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endParaRPr>
          </a:p>
          <a:p>
            <a:pPr eaLnBrk="1" hangingPunct="1">
              <a:lnSpc>
                <a:spcPct val="80000"/>
              </a:lnSpc>
              <a:buNone/>
            </a:pPr>
            <a:endParaRPr lang="en-US" sz="1600" dirty="0" smtClean="0">
              <a:ea typeface="ＭＳ Ｐゴシック" charset="-128"/>
              <a:cs typeface="ＭＳ Ｐゴシック" charset="-128"/>
            </a:endParaRPr>
          </a:p>
          <a:p>
            <a:pPr eaLnBrk="1" hangingPunct="1">
              <a:lnSpc>
                <a:spcPct val="80000"/>
              </a:lnSpc>
            </a:pPr>
            <a:endParaRPr lang="en-US" sz="1000" dirty="0">
              <a:ea typeface="ＭＳ Ｐゴシック" charset="-128"/>
              <a:cs typeface="ＭＳ Ｐゴシック" charset="-128"/>
            </a:endParaRPr>
          </a:p>
        </p:txBody>
      </p:sp>
      <p:pic>
        <p:nvPicPr>
          <p:cNvPr id="4" name="Picture 3"/>
          <p:cNvPicPr>
            <a:picLocks noChangeAspect="1"/>
          </p:cNvPicPr>
          <p:nvPr/>
        </p:nvPicPr>
        <p:blipFill>
          <a:blip r:embed="rId2"/>
          <a:stretch>
            <a:fillRect/>
          </a:stretch>
        </p:blipFill>
        <p:spPr>
          <a:xfrm>
            <a:off x="1930400" y="3087539"/>
            <a:ext cx="5027281" cy="3770461"/>
          </a:xfrm>
          <a:prstGeom prst="rect">
            <a:avLst/>
          </a:prstGeom>
        </p:spPr>
      </p:pic>
      <p:pic>
        <p:nvPicPr>
          <p:cNvPr id="5" name="Picture 4"/>
          <p:cNvPicPr>
            <a:picLocks noChangeAspect="1"/>
          </p:cNvPicPr>
          <p:nvPr/>
        </p:nvPicPr>
        <p:blipFill>
          <a:blip r:embed="rId3"/>
          <a:stretch>
            <a:fillRect/>
          </a:stretch>
        </p:blipFill>
        <p:spPr>
          <a:xfrm>
            <a:off x="0" y="3302000"/>
            <a:ext cx="1930400" cy="3556000"/>
          </a:xfrm>
          <a:prstGeom prst="rect">
            <a:avLst/>
          </a:prstGeom>
        </p:spPr>
      </p:pic>
      <p:pic>
        <p:nvPicPr>
          <p:cNvPr id="6" name="Picture 5"/>
          <p:cNvPicPr>
            <a:picLocks noChangeAspect="1"/>
          </p:cNvPicPr>
          <p:nvPr/>
        </p:nvPicPr>
        <p:blipFill>
          <a:blip r:embed="rId4"/>
          <a:stretch>
            <a:fillRect/>
          </a:stretch>
        </p:blipFill>
        <p:spPr>
          <a:xfrm>
            <a:off x="5461000" y="1491020"/>
            <a:ext cx="3683000" cy="2209800"/>
          </a:xfrm>
          <a:prstGeom prst="rect">
            <a:avLst/>
          </a:prstGeom>
        </p:spPr>
      </p:pic>
      <p:pic>
        <p:nvPicPr>
          <p:cNvPr id="7" name="Picture 6"/>
          <p:cNvPicPr>
            <a:picLocks noChangeAspect="1"/>
          </p:cNvPicPr>
          <p:nvPr/>
        </p:nvPicPr>
        <p:blipFill>
          <a:blip r:embed="rId5"/>
          <a:stretch>
            <a:fillRect/>
          </a:stretch>
        </p:blipFill>
        <p:spPr>
          <a:xfrm>
            <a:off x="6957680" y="3921847"/>
            <a:ext cx="2191033" cy="267097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Monday: 9/15</a:t>
            </a:r>
            <a:endParaRPr lang="en-US" u="sng" dirty="0"/>
          </a:p>
        </p:txBody>
      </p:sp>
      <p:sp>
        <p:nvSpPr>
          <p:cNvPr id="3" name="Content Placeholder 2"/>
          <p:cNvSpPr>
            <a:spLocks noGrp="1"/>
          </p:cNvSpPr>
          <p:nvPr>
            <p:ph idx="1"/>
          </p:nvPr>
        </p:nvSpPr>
        <p:spPr>
          <a:xfrm>
            <a:off x="0" y="1193014"/>
            <a:ext cx="9144000" cy="4936733"/>
          </a:xfrm>
        </p:spPr>
        <p:txBody>
          <a:bodyPr>
            <a:normAutofit fontScale="92500" lnSpcReduction="20000"/>
          </a:bodyPr>
          <a:lstStyle/>
          <a:p>
            <a:pPr marL="514350" indent="-514350">
              <a:buNone/>
            </a:pPr>
            <a:r>
              <a:rPr lang="en-US" b="1" dirty="0" smtClean="0"/>
              <a:t>#YOUNEED: </a:t>
            </a:r>
            <a:r>
              <a:rPr lang="en-US" dirty="0" smtClean="0"/>
              <a:t>- Your </a:t>
            </a:r>
            <a:r>
              <a:rPr lang="en-US" dirty="0" smtClean="0"/>
              <a:t>AGENDA and handouts from THEHUB</a:t>
            </a:r>
          </a:p>
          <a:p>
            <a:pPr marL="514350" indent="-514350">
              <a:buNone/>
            </a:pPr>
            <a:r>
              <a:rPr lang="en-US" dirty="0" smtClean="0"/>
              <a:t>	- </a:t>
            </a:r>
            <a:r>
              <a:rPr lang="en-US" b="1" dirty="0" smtClean="0"/>
              <a:t>“The Greatest Show on Earth” </a:t>
            </a:r>
          </a:p>
          <a:p>
            <a:pPr marL="514350" indent="-514350">
              <a:buNone/>
            </a:pPr>
            <a:r>
              <a:rPr lang="en-US" dirty="0" smtClean="0"/>
              <a:t>				(R.S. packet 2 weeks ago) </a:t>
            </a:r>
          </a:p>
          <a:p>
            <a:pPr marL="514350" indent="-514350">
              <a:buNone/>
            </a:pPr>
            <a:r>
              <a:rPr lang="en-US" dirty="0" smtClean="0"/>
              <a:t>	- </a:t>
            </a:r>
            <a:r>
              <a:rPr lang="en-US" b="1" dirty="0" smtClean="0"/>
              <a:t>Outline</a:t>
            </a:r>
            <a:r>
              <a:rPr lang="en-US" dirty="0" smtClean="0"/>
              <a:t> of “The Greatest Show on Earth” </a:t>
            </a:r>
          </a:p>
          <a:p>
            <a:pPr marL="514350" indent="-514350">
              <a:buNone/>
            </a:pPr>
            <a:r>
              <a:rPr lang="en-US" dirty="0" smtClean="0"/>
              <a:t>				(Last week’s R.S. packet) </a:t>
            </a:r>
          </a:p>
          <a:p>
            <a:r>
              <a:rPr lang="en-US" dirty="0" smtClean="0"/>
              <a:t>Complete your Appetizer TO-DO list</a:t>
            </a:r>
          </a:p>
          <a:p>
            <a:pPr>
              <a:buNone/>
            </a:pPr>
            <a:r>
              <a:rPr lang="en-US" dirty="0" smtClean="0"/>
              <a:t>	</a:t>
            </a:r>
            <a:r>
              <a:rPr lang="en-US" sz="4000" u="sng" dirty="0" smtClean="0"/>
              <a:t>BELLRINGER Question</a:t>
            </a:r>
            <a:r>
              <a:rPr lang="en-US" sz="4000" dirty="0" smtClean="0"/>
              <a:t>: Describe what we did on the outline for “The Greatest Show on Earth” last week.  </a:t>
            </a:r>
            <a:endParaRPr lang="en-US" dirty="0" smtClean="0"/>
          </a:p>
          <a:p>
            <a:pPr>
              <a:buNone/>
            </a:pPr>
            <a:endParaRPr lang="en-US" sz="1400" dirty="0" smtClean="0"/>
          </a:p>
          <a:p>
            <a:pPr algn="ctr">
              <a:buNone/>
            </a:pPr>
            <a:r>
              <a:rPr lang="en-US" u="sng" dirty="0" smtClean="0"/>
              <a:t>When you finish, READ SILENTLY.  </a:t>
            </a:r>
          </a:p>
        </p:txBody>
      </p:sp>
      <p:pic>
        <p:nvPicPr>
          <p:cNvPr id="6" name="Picture 3"/>
          <p:cNvPicPr>
            <a:picLocks noChangeAspect="1"/>
          </p:cNvPicPr>
          <p:nvPr/>
        </p:nvPicPr>
        <p:blipFill>
          <a:blip r:embed="rId2"/>
          <a:srcRect/>
          <a:stretch>
            <a:fillRect/>
          </a:stretch>
        </p:blipFill>
        <p:spPr bwMode="auto">
          <a:xfrm>
            <a:off x="1" y="0"/>
            <a:ext cx="1168400" cy="1168400"/>
          </a:xfrm>
          <a:prstGeom prst="rect">
            <a:avLst/>
          </a:prstGeom>
          <a:noFill/>
          <a:ln w="9525">
            <a:noFill/>
            <a:miter lim="800000"/>
            <a:headEnd/>
            <a:tailEnd/>
          </a:ln>
        </p:spPr>
      </p:pic>
      <p:pic>
        <p:nvPicPr>
          <p:cNvPr id="7" name="Picture 6"/>
          <p:cNvPicPr>
            <a:picLocks noChangeAspect="1"/>
          </p:cNvPicPr>
          <p:nvPr/>
        </p:nvPicPr>
        <p:blipFill>
          <a:blip r:embed="rId3"/>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FLASHBACKS</a:t>
            </a:r>
            <a:endParaRPr lang="en-US" dirty="0"/>
          </a:p>
        </p:txBody>
      </p:sp>
      <p:sp>
        <p:nvSpPr>
          <p:cNvPr id="3" name="Content Placeholder 2"/>
          <p:cNvSpPr>
            <a:spLocks noGrp="1"/>
          </p:cNvSpPr>
          <p:nvPr>
            <p:ph idx="1"/>
          </p:nvPr>
        </p:nvSpPr>
        <p:spPr/>
        <p:txBody>
          <a:bodyPr/>
          <a:lstStyle/>
          <a:p>
            <a:r>
              <a:rPr lang="en-US" dirty="0" smtClean="0"/>
              <a:t>TRADE AND GRADE or Grade your own honestly.  </a:t>
            </a:r>
          </a:p>
          <a:p>
            <a:endParaRPr lang="en-US" dirty="0" smtClean="0"/>
          </a:p>
          <a:p>
            <a:r>
              <a:rPr lang="en-US" dirty="0" smtClean="0"/>
              <a:t>Please make sure you have the correct answer and why it is the correct answer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u="sng" dirty="0" smtClean="0"/>
              <a:t>Preparing the 3.8</a:t>
            </a:r>
            <a:endParaRPr lang="en-US" u="sng" dirty="0"/>
          </a:p>
        </p:txBody>
      </p:sp>
      <p:sp>
        <p:nvSpPr>
          <p:cNvPr id="4" name="Content Placeholder 3"/>
          <p:cNvSpPr>
            <a:spLocks noGrp="1"/>
          </p:cNvSpPr>
          <p:nvPr>
            <p:ph idx="1"/>
          </p:nvPr>
        </p:nvSpPr>
        <p:spPr>
          <a:xfrm>
            <a:off x="457200" y="1186324"/>
            <a:ext cx="8229600" cy="5471048"/>
          </a:xfrm>
        </p:spPr>
        <p:txBody>
          <a:bodyPr>
            <a:normAutofit lnSpcReduction="10000"/>
          </a:bodyPr>
          <a:lstStyle/>
          <a:p>
            <a:r>
              <a:rPr lang="en-US" dirty="0" smtClean="0"/>
              <a:t>Use the article and other resources in your Reading Strategy packet to prepare for your summary 3.8 paragraph on your test tomorrow.  </a:t>
            </a:r>
          </a:p>
          <a:p>
            <a:r>
              <a:rPr lang="en-US" dirty="0" smtClean="0"/>
              <a:t>Be sure to think of your main 3 points first, and then fill in your </a:t>
            </a:r>
            <a:r>
              <a:rPr lang="en-US" dirty="0" err="1" smtClean="0"/>
              <a:t>FREDs</a:t>
            </a:r>
            <a:r>
              <a:rPr lang="en-US" dirty="0" smtClean="0"/>
              <a:t> last.  </a:t>
            </a:r>
          </a:p>
          <a:p>
            <a:r>
              <a:rPr lang="en-US" dirty="0" smtClean="0"/>
              <a:t>You </a:t>
            </a:r>
            <a:r>
              <a:rPr lang="en-US" dirty="0" smtClean="0"/>
              <a:t>should be sure your spelling, sentences, and information is all accurate.  You will be graded on all of these things in your paragraph.  USE THE CHECKLIST to help yourself remember what you need.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400" dirty="0" smtClean="0"/>
              <a:t>Thursday: </a:t>
            </a:r>
          </a:p>
          <a:p>
            <a:pPr algn="ctr">
              <a:buNone/>
            </a:pPr>
            <a:r>
              <a:rPr lang="en-US" sz="4400" dirty="0" smtClean="0"/>
              <a:t>I </a:t>
            </a:r>
            <a:r>
              <a:rPr lang="en-US" sz="4400" dirty="0" smtClean="0"/>
              <a:t>can prepare to write a 3.8 by summarizing information in an article.  </a:t>
            </a:r>
            <a:endParaRPr lang="en-US" sz="4400" dirty="0"/>
          </a:p>
        </p:txBody>
      </p:sp>
      <p:pic>
        <p:nvPicPr>
          <p:cNvPr id="4" name="Picture 3"/>
          <p:cNvPicPr>
            <a:picLocks noChangeAspect="1"/>
          </p:cNvPicPr>
          <p:nvPr/>
        </p:nvPicPr>
        <p:blipFill>
          <a:blip r:embed="rId2"/>
          <a:stretch>
            <a:fillRect/>
          </a:stretch>
        </p:blipFill>
        <p:spPr>
          <a:xfrm>
            <a:off x="3849965" y="75280"/>
            <a:ext cx="1450169" cy="152492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en-US" u="sng" dirty="0" smtClean="0"/>
              <a:t>Friday: 9/19</a:t>
            </a:r>
            <a:endParaRPr lang="en-US" u="sng" dirty="0"/>
          </a:p>
        </p:txBody>
      </p:sp>
      <p:sp>
        <p:nvSpPr>
          <p:cNvPr id="3" name="Content Placeholder 2"/>
          <p:cNvSpPr>
            <a:spLocks noGrp="1"/>
          </p:cNvSpPr>
          <p:nvPr>
            <p:ph idx="1"/>
          </p:nvPr>
        </p:nvSpPr>
        <p:spPr>
          <a:xfrm>
            <a:off x="457200" y="1016000"/>
            <a:ext cx="8229600" cy="5111015"/>
          </a:xfrm>
        </p:spPr>
        <p:txBody>
          <a:bodyPr>
            <a:normAutofit fontScale="92500" lnSpcReduction="10000"/>
          </a:bodyPr>
          <a:lstStyle/>
          <a:p>
            <a:pPr>
              <a:buNone/>
            </a:pPr>
            <a:r>
              <a:rPr lang="en-US" b="1" dirty="0" smtClean="0"/>
              <a:t>Everything off of your desk EXCEPT: </a:t>
            </a:r>
          </a:p>
          <a:p>
            <a:pPr>
              <a:buFontTx/>
              <a:buChar char="-"/>
            </a:pPr>
            <a:r>
              <a:rPr lang="en-US" dirty="0" smtClean="0"/>
              <a:t>Pencil</a:t>
            </a:r>
          </a:p>
          <a:p>
            <a:pPr>
              <a:buFontTx/>
              <a:buChar char="-"/>
            </a:pPr>
            <a:r>
              <a:rPr lang="en-US" dirty="0" smtClean="0"/>
              <a:t>Appetizer Packet</a:t>
            </a:r>
          </a:p>
          <a:p>
            <a:pPr>
              <a:buFontTx/>
              <a:buChar char="-"/>
            </a:pPr>
            <a:r>
              <a:rPr lang="en-US" dirty="0" smtClean="0"/>
              <a:t>Reading Strategies Packet</a:t>
            </a:r>
          </a:p>
          <a:p>
            <a:pPr>
              <a:buFontTx/>
              <a:buChar char="-"/>
            </a:pPr>
            <a:r>
              <a:rPr lang="en-US" dirty="0" smtClean="0"/>
              <a:t>Book</a:t>
            </a:r>
            <a:r>
              <a:rPr lang="en-US" dirty="0" smtClean="0"/>
              <a:t> </a:t>
            </a:r>
          </a:p>
          <a:p>
            <a:pPr>
              <a:buNone/>
            </a:pPr>
            <a:r>
              <a:rPr lang="en-US" sz="4800" u="sng" dirty="0" smtClean="0"/>
              <a:t>BELLRINGER Question</a:t>
            </a:r>
            <a:r>
              <a:rPr lang="en-US" sz="4800" dirty="0" smtClean="0"/>
              <a:t>: What are the </a:t>
            </a:r>
            <a:r>
              <a:rPr lang="en-US" sz="4800" dirty="0" smtClean="0"/>
              <a:t>four words of the day from this week?  (study their meanings as you write them down)  </a:t>
            </a:r>
            <a:endParaRPr lang="en-US" sz="4800" dirty="0"/>
          </a:p>
        </p:txBody>
      </p:sp>
      <p:pic>
        <p:nvPicPr>
          <p:cNvPr id="4" name="Picture 3"/>
          <p:cNvPicPr>
            <a:picLocks noChangeAspect="1"/>
          </p:cNvPicPr>
          <p:nvPr/>
        </p:nvPicPr>
        <p:blipFill>
          <a:blip r:embed="rId2"/>
          <a:srcRect/>
          <a:stretch>
            <a:fillRect/>
          </a:stretch>
        </p:blipFill>
        <p:spPr bwMode="auto">
          <a:xfrm>
            <a:off x="1" y="0"/>
            <a:ext cx="1016000" cy="1016000"/>
          </a:xfrm>
          <a:prstGeom prst="rect">
            <a:avLst/>
          </a:prstGeom>
          <a:noFill/>
          <a:ln w="9525">
            <a:noFill/>
            <a:miter lim="800000"/>
            <a:headEnd/>
            <a:tailEnd/>
          </a:ln>
        </p:spPr>
      </p:pic>
      <p:pic>
        <p:nvPicPr>
          <p:cNvPr id="5" name="Picture 4"/>
          <p:cNvPicPr>
            <a:picLocks noChangeAspect="1"/>
          </p:cNvPicPr>
          <p:nvPr/>
        </p:nvPicPr>
        <p:blipFill>
          <a:blip r:embed="rId3"/>
          <a:stretch>
            <a:fillRect/>
          </a:stretch>
        </p:blipFill>
        <p:spPr>
          <a:xfrm>
            <a:off x="8177804" y="0"/>
            <a:ext cx="966196" cy="1016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20"/>
            <a:ext cx="8229600" cy="6483256"/>
          </a:xfrm>
        </p:spPr>
        <p:txBody>
          <a:bodyPr>
            <a:normAutofit/>
          </a:bodyPr>
          <a:lstStyle/>
          <a:p>
            <a:pPr algn="ctr">
              <a:buNone/>
            </a:pPr>
            <a:r>
              <a:rPr lang="en-US" sz="2400" u="sng" dirty="0" smtClean="0"/>
              <a:t>I can test my knowledge from this week by taking a quiz.  </a:t>
            </a:r>
            <a:endParaRPr lang="en-US" sz="2400" u="sng" dirty="0" smtClean="0"/>
          </a:p>
          <a:p>
            <a:pPr>
              <a:buNone/>
            </a:pPr>
            <a:endParaRPr lang="en-US" sz="4400" dirty="0" smtClean="0"/>
          </a:p>
          <a:p>
            <a:pPr>
              <a:buNone/>
            </a:pPr>
            <a:endParaRPr lang="en-US" sz="4400" dirty="0" smtClean="0"/>
          </a:p>
          <a:p>
            <a:pPr>
              <a:buNone/>
            </a:pPr>
            <a:r>
              <a:rPr lang="en-US" sz="4400" dirty="0" smtClean="0"/>
              <a:t>*When you finish,</a:t>
            </a:r>
            <a:r>
              <a:rPr lang="en-US" sz="4400" dirty="0" smtClean="0"/>
              <a:t> </a:t>
            </a:r>
          </a:p>
          <a:p>
            <a:pPr>
              <a:buNone/>
            </a:pPr>
            <a:r>
              <a:rPr lang="en-US" sz="4400" dirty="0" smtClean="0"/>
              <a:t>turn </a:t>
            </a:r>
            <a:r>
              <a:rPr lang="en-US" sz="4400" dirty="0" smtClean="0"/>
              <a:t>your quiz over,</a:t>
            </a:r>
            <a:r>
              <a:rPr lang="en-US" sz="4400" dirty="0" smtClean="0"/>
              <a:t> </a:t>
            </a:r>
          </a:p>
          <a:p>
            <a:pPr>
              <a:buNone/>
            </a:pPr>
            <a:r>
              <a:rPr lang="en-US" sz="4400" dirty="0" smtClean="0"/>
              <a:t>and </a:t>
            </a:r>
            <a:r>
              <a:rPr lang="en-US" sz="4400" dirty="0" smtClean="0"/>
              <a:t>read silently.</a:t>
            </a:r>
            <a:r>
              <a:rPr lang="en-US" sz="4400" dirty="0" smtClean="0"/>
              <a:t>*</a:t>
            </a:r>
          </a:p>
          <a:p>
            <a:pPr>
              <a:buNone/>
            </a:pPr>
            <a:endParaRPr lang="en-US" sz="4400" dirty="0" smtClean="0"/>
          </a:p>
          <a:p>
            <a:pPr>
              <a:buNone/>
            </a:pPr>
            <a:endParaRPr lang="en-US" sz="4400" dirty="0"/>
          </a:p>
        </p:txBody>
      </p:sp>
      <p:pic>
        <p:nvPicPr>
          <p:cNvPr id="4" name="Picture 3"/>
          <p:cNvPicPr>
            <a:picLocks noChangeAspect="1"/>
          </p:cNvPicPr>
          <p:nvPr/>
        </p:nvPicPr>
        <p:blipFill>
          <a:blip r:embed="rId2"/>
          <a:stretch>
            <a:fillRect/>
          </a:stretch>
        </p:blipFill>
        <p:spPr>
          <a:xfrm>
            <a:off x="7693831" y="647449"/>
            <a:ext cx="1450169" cy="15249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le 1"/>
          <p:cNvSpPr>
            <a:spLocks noGrp="1"/>
          </p:cNvSpPr>
          <p:nvPr>
            <p:ph type="title"/>
          </p:nvPr>
        </p:nvSpPr>
        <p:spPr>
          <a:xfrm>
            <a:off x="-578165" y="132610"/>
            <a:ext cx="8229600" cy="1287463"/>
          </a:xfrm>
        </p:spPr>
        <p:txBody>
          <a:bodyPr>
            <a:normAutofit fontScale="90000"/>
          </a:bodyPr>
          <a:lstStyle/>
          <a:p>
            <a:pPr eaLnBrk="1" hangingPunct="1"/>
            <a:r>
              <a:rPr lang="en-US" dirty="0">
                <a:ea typeface="ＭＳ Ｐゴシック" charset="-128"/>
                <a:cs typeface="ＭＳ Ｐゴシック" charset="-128"/>
              </a:rPr>
              <a:t>Word of the </a:t>
            </a:r>
            <a:r>
              <a:rPr lang="en-US" dirty="0" smtClean="0">
                <a:ea typeface="ＭＳ Ｐゴシック" charset="-128"/>
                <a:cs typeface="ＭＳ Ｐゴシック" charset="-128"/>
              </a:rPr>
              <a:t>Day</a:t>
            </a:r>
            <a:br>
              <a:rPr lang="en-US" dirty="0" smtClean="0">
                <a:ea typeface="ＭＳ Ｐゴシック" charset="-128"/>
                <a:cs typeface="ＭＳ Ｐゴシック" charset="-128"/>
              </a:rPr>
            </a:br>
            <a:r>
              <a:rPr lang="en-US" dirty="0" smtClean="0">
                <a:ea typeface="ＭＳ Ｐゴシック" charset="-128"/>
                <a:cs typeface="ＭＳ Ｐゴシック" charset="-128"/>
              </a:rPr>
              <a:t>ANTAGONIST</a:t>
            </a:r>
            <a:br>
              <a:rPr lang="en-US" dirty="0" smtClean="0">
                <a:ea typeface="ＭＳ Ｐゴシック" charset="-128"/>
                <a:cs typeface="ＭＳ Ｐゴシック" charset="-128"/>
              </a:rPr>
            </a:br>
            <a:endParaRPr lang="en-US" b="1" u="sng" dirty="0">
              <a:ea typeface="ＭＳ Ｐゴシック" charset="-128"/>
              <a:cs typeface="ＭＳ Ｐゴシック" charset="-128"/>
            </a:endParaRPr>
          </a:p>
        </p:txBody>
      </p:sp>
      <p:sp>
        <p:nvSpPr>
          <p:cNvPr id="3" name="Content Placeholder 2"/>
          <p:cNvSpPr>
            <a:spLocks noGrp="1"/>
          </p:cNvSpPr>
          <p:nvPr>
            <p:ph idx="1"/>
          </p:nvPr>
        </p:nvSpPr>
        <p:spPr>
          <a:xfrm>
            <a:off x="457200" y="1159682"/>
            <a:ext cx="8229600" cy="4966481"/>
          </a:xfrm>
        </p:spPr>
        <p:txBody>
          <a:bodyPr>
            <a:normAutofit/>
          </a:bodyPr>
          <a:lstStyle/>
          <a:p>
            <a:pPr eaLnBrk="1" hangingPunct="1">
              <a:lnSpc>
                <a:spcPct val="80000"/>
              </a:lnSpc>
              <a:buFont typeface="Wingdings" charset="2"/>
              <a:buNone/>
            </a:pP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SYNONYMS</a:t>
            </a: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 adversary, </a:t>
            </a:r>
          </a:p>
          <a:p>
            <a:pPr eaLnBrk="1" hangingPunct="1">
              <a:lnSpc>
                <a:spcPct val="80000"/>
              </a:lnSpc>
              <a:buFont typeface="Wingdings" charset="2"/>
              <a:buNone/>
            </a:pPr>
            <a:r>
              <a:rPr lang="en-US" sz="4000" b="1" dirty="0" smtClean="0">
                <a:effectLst>
                  <a:glow rad="101600">
                    <a:srgbClr val="FFFF00">
                      <a:alpha val="75000"/>
                    </a:srgbClr>
                  </a:glow>
                  <a:outerShdw blurRad="50800" dist="38100" dir="2700000">
                    <a:srgbClr val="FFFF00">
                      <a:alpha val="43000"/>
                    </a:srgbClr>
                  </a:outerShdw>
                </a:effectLst>
                <a:ea typeface="ＭＳ Ｐゴシック" charset="-128"/>
                <a:cs typeface="ＭＳ Ｐゴシック" charset="-128"/>
              </a:rPr>
              <a:t>opponent, enemy, foe</a:t>
            </a:r>
            <a:endParaRPr lang="en-US" sz="2600" b="1" dirty="0" smtClean="0">
              <a:ea typeface="ＭＳ Ｐゴシック" charset="-128"/>
              <a:cs typeface="ＭＳ Ｐゴシック" charset="-128"/>
            </a:endParaRPr>
          </a:p>
          <a:p>
            <a:pPr eaLnBrk="1" hangingPunct="1">
              <a:lnSpc>
                <a:spcPct val="80000"/>
              </a:lnSpc>
              <a:buNone/>
            </a:pPr>
            <a:endParaRPr lang="en-US" sz="1600" dirty="0" smtClean="0">
              <a:ea typeface="ＭＳ Ｐゴシック" charset="-128"/>
              <a:cs typeface="ＭＳ Ｐゴシック" charset="-128"/>
            </a:endParaRPr>
          </a:p>
          <a:p>
            <a:pPr eaLnBrk="1" hangingPunct="1">
              <a:lnSpc>
                <a:spcPct val="80000"/>
              </a:lnSpc>
            </a:pPr>
            <a:endParaRPr lang="en-US" sz="1000" dirty="0">
              <a:ea typeface="ＭＳ Ｐゴシック" charset="-128"/>
              <a:cs typeface="ＭＳ Ｐゴシック" charset="-128"/>
            </a:endParaRPr>
          </a:p>
        </p:txBody>
      </p:sp>
      <p:pic>
        <p:nvPicPr>
          <p:cNvPr id="4" name="Picture 3"/>
          <p:cNvPicPr>
            <a:picLocks noChangeAspect="1"/>
          </p:cNvPicPr>
          <p:nvPr/>
        </p:nvPicPr>
        <p:blipFill>
          <a:blip r:embed="rId2"/>
          <a:stretch>
            <a:fillRect/>
          </a:stretch>
        </p:blipFill>
        <p:spPr>
          <a:xfrm>
            <a:off x="5745165" y="0"/>
            <a:ext cx="2740080" cy="2055060"/>
          </a:xfrm>
          <a:prstGeom prst="rect">
            <a:avLst/>
          </a:prstGeom>
        </p:spPr>
      </p:pic>
      <p:pic>
        <p:nvPicPr>
          <p:cNvPr id="5" name="Picture 4"/>
          <p:cNvPicPr>
            <a:picLocks noChangeAspect="1"/>
          </p:cNvPicPr>
          <p:nvPr/>
        </p:nvPicPr>
        <p:blipFill>
          <a:blip r:embed="rId3"/>
          <a:stretch>
            <a:fillRect/>
          </a:stretch>
        </p:blipFill>
        <p:spPr>
          <a:xfrm>
            <a:off x="1" y="2865304"/>
            <a:ext cx="5435600" cy="3992695"/>
          </a:xfrm>
          <a:prstGeom prst="rect">
            <a:avLst/>
          </a:prstGeom>
        </p:spPr>
      </p:pic>
      <p:pic>
        <p:nvPicPr>
          <p:cNvPr id="8" name="Picture 7"/>
          <p:cNvPicPr>
            <a:picLocks noChangeAspect="1"/>
          </p:cNvPicPr>
          <p:nvPr/>
        </p:nvPicPr>
        <p:blipFill>
          <a:blip r:embed="rId4"/>
          <a:stretch>
            <a:fillRect/>
          </a:stretch>
        </p:blipFill>
        <p:spPr>
          <a:xfrm>
            <a:off x="5435601" y="1712160"/>
            <a:ext cx="3974447" cy="2344924"/>
          </a:xfrm>
          <a:prstGeom prst="rect">
            <a:avLst/>
          </a:prstGeom>
        </p:spPr>
      </p:pic>
      <p:pic>
        <p:nvPicPr>
          <p:cNvPr id="6" name="Picture 5"/>
          <p:cNvPicPr>
            <a:picLocks noChangeAspect="1"/>
          </p:cNvPicPr>
          <p:nvPr/>
        </p:nvPicPr>
        <p:blipFill>
          <a:blip r:embed="rId5"/>
          <a:stretch>
            <a:fillRect/>
          </a:stretch>
        </p:blipFill>
        <p:spPr>
          <a:xfrm>
            <a:off x="5449197" y="4057084"/>
            <a:ext cx="3694803" cy="27711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dirty="0" smtClean="0"/>
              <a:t>Process </a:t>
            </a:r>
            <a:r>
              <a:rPr lang="en-US" u="sng" dirty="0" smtClean="0"/>
              <a:t>the Text by... </a:t>
            </a:r>
            <a:br>
              <a:rPr lang="en-US" u="sng" dirty="0" smtClean="0"/>
            </a:br>
            <a:r>
              <a:rPr lang="en-US" u="sng" dirty="0" smtClean="0"/>
              <a:t>Writing a Summary Paragraph</a:t>
            </a:r>
            <a:r>
              <a:rPr lang="en-US" dirty="0" smtClean="0"/>
              <a:t/>
            </a:r>
            <a:br>
              <a:rPr lang="en-US" dirty="0" smtClean="0"/>
            </a:br>
            <a:endParaRPr lang="en-US" dirty="0"/>
          </a:p>
        </p:txBody>
      </p:sp>
      <p:sp>
        <p:nvSpPr>
          <p:cNvPr id="3" name="Content Placeholder 2"/>
          <p:cNvSpPr>
            <a:spLocks noGrp="1"/>
          </p:cNvSpPr>
          <p:nvPr>
            <p:ph idx="1"/>
          </p:nvPr>
        </p:nvSpPr>
        <p:spPr>
          <a:xfrm>
            <a:off x="457200" y="1228712"/>
            <a:ext cx="8229600" cy="4897452"/>
          </a:xfrm>
        </p:spPr>
        <p:txBody>
          <a:bodyPr>
            <a:normAutofit lnSpcReduction="10000"/>
          </a:bodyPr>
          <a:lstStyle/>
          <a:p>
            <a:pPr marL="514350" indent="-514350">
              <a:buNone/>
            </a:pPr>
            <a:r>
              <a:rPr lang="en-US" dirty="0" smtClean="0"/>
              <a:t>Using the information from the chart and the 3.8 summary guidelines, practice writing a summary paragraph of the article from last week.  </a:t>
            </a:r>
          </a:p>
          <a:p>
            <a:pPr marL="914400" lvl="1" indent="-514350">
              <a:buAutoNum type="arabicPeriod"/>
            </a:pPr>
            <a:r>
              <a:rPr lang="en-US" dirty="0" smtClean="0"/>
              <a:t> Determine what your 3 points will be.  </a:t>
            </a:r>
          </a:p>
          <a:p>
            <a:pPr marL="914400" lvl="1" indent="-514350">
              <a:buAutoNum type="arabicPeriod"/>
            </a:pPr>
            <a:r>
              <a:rPr lang="en-US" dirty="0" smtClean="0"/>
              <a:t> Decide what your </a:t>
            </a:r>
            <a:r>
              <a:rPr lang="en-US" dirty="0" err="1" smtClean="0"/>
              <a:t>FREDs</a:t>
            </a:r>
            <a:r>
              <a:rPr lang="en-US" dirty="0" smtClean="0"/>
              <a:t> will be for those points.</a:t>
            </a:r>
          </a:p>
          <a:p>
            <a:pPr marL="914400" lvl="1" indent="-514350">
              <a:buAutoNum type="arabicPeriod"/>
            </a:pPr>
            <a:r>
              <a:rPr lang="en-US" dirty="0" smtClean="0"/>
              <a:t> SO WHAT?  Write a concluding sentence that EVALUATES.  </a:t>
            </a:r>
          </a:p>
          <a:p>
            <a:pPr marL="514350" indent="-514350">
              <a:buNone/>
            </a:pPr>
            <a:endParaRPr lang="en-US" dirty="0" smtClean="0"/>
          </a:p>
          <a:p>
            <a:pPr marL="514350" indent="-514350" algn="ctr">
              <a:buNone/>
            </a:pPr>
            <a:r>
              <a:rPr lang="en-US" dirty="0" smtClean="0"/>
              <a:t>When you finish, read silently.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9761"/>
          </a:xfrm>
        </p:spPr>
        <p:txBody>
          <a:bodyPr>
            <a:normAutofit/>
          </a:bodyPr>
          <a:lstStyle/>
          <a:p>
            <a:r>
              <a:rPr lang="en-US" u="sng" dirty="0" smtClean="0"/>
              <a:t>Share time!</a:t>
            </a:r>
            <a:endParaRPr lang="en-US" u="sng" dirty="0"/>
          </a:p>
        </p:txBody>
      </p:sp>
      <p:sp>
        <p:nvSpPr>
          <p:cNvPr id="3" name="Content Placeholder 2"/>
          <p:cNvSpPr>
            <a:spLocks noGrp="1"/>
          </p:cNvSpPr>
          <p:nvPr>
            <p:ph idx="1"/>
          </p:nvPr>
        </p:nvSpPr>
        <p:spPr>
          <a:xfrm>
            <a:off x="457200" y="869762"/>
            <a:ext cx="8229600" cy="5256402"/>
          </a:xfrm>
        </p:spPr>
        <p:txBody>
          <a:bodyPr>
            <a:normAutofit/>
          </a:bodyPr>
          <a:lstStyle/>
          <a:p>
            <a:pPr marL="514350" indent="-514350">
              <a:buFont typeface="+mj-lt"/>
              <a:buAutoNum type="arabicPeriod"/>
            </a:pPr>
            <a:r>
              <a:rPr lang="en-US" dirty="0" smtClean="0"/>
              <a:t>Trade and Grade with someone in the room.</a:t>
            </a:r>
          </a:p>
          <a:p>
            <a:pPr marL="514350" indent="-514350">
              <a:buFont typeface="+mj-lt"/>
              <a:buAutoNum type="arabicPeriod"/>
            </a:pPr>
            <a:r>
              <a:rPr lang="en-US" dirty="0" smtClean="0"/>
              <a:t> Read their paper out loud to them. </a:t>
            </a:r>
          </a:p>
          <a:p>
            <a:pPr marL="514350" indent="-514350">
              <a:buFont typeface="+mj-lt"/>
              <a:buAutoNum type="arabicPeriod"/>
            </a:pPr>
            <a:r>
              <a:rPr lang="en-US" dirty="0" smtClean="0"/>
              <a:t>Tell them something they did well.  </a:t>
            </a:r>
          </a:p>
          <a:p>
            <a:pPr marL="514350" indent="-514350">
              <a:buFont typeface="+mj-lt"/>
              <a:buAutoNum type="arabicPeriod"/>
            </a:pPr>
            <a:r>
              <a:rPr lang="en-US" dirty="0" smtClean="0"/>
              <a:t> Make at least 1 suggestion for improvements.</a:t>
            </a:r>
          </a:p>
          <a:p>
            <a:pPr marL="514350" indent="-514350">
              <a:buFont typeface="+mj-lt"/>
              <a:buAutoNum type="arabicPeriod"/>
            </a:pPr>
            <a:r>
              <a:rPr lang="en-US" dirty="0" smtClean="0"/>
              <a:t>BE SURE they’ve written a </a:t>
            </a:r>
            <a:r>
              <a:rPr lang="en-US" b="1" u="sng" dirty="0" smtClean="0"/>
              <a:t>3.8</a:t>
            </a:r>
            <a:r>
              <a:rPr lang="en-US" dirty="0" smtClean="0"/>
              <a:t> paragraph!  </a:t>
            </a:r>
          </a:p>
          <a:p>
            <a:pPr>
              <a:buNone/>
            </a:pPr>
            <a:endParaRPr lang="en-US" dirty="0" smtClean="0"/>
          </a:p>
          <a:p>
            <a:r>
              <a:rPr lang="en-US" dirty="0" smtClean="0"/>
              <a:t>When both of you finish, return to your seat and read silently.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400" dirty="0" smtClean="0"/>
              <a:t>MONDAY: </a:t>
            </a:r>
          </a:p>
          <a:p>
            <a:pPr algn="ctr">
              <a:buNone/>
            </a:pPr>
            <a:r>
              <a:rPr lang="en-US" sz="1800" b="1" u="sng" dirty="0" smtClean="0"/>
              <a:t>(Don’t forget to rate your target)</a:t>
            </a:r>
          </a:p>
          <a:p>
            <a:pPr algn="ctr">
              <a:buNone/>
            </a:pPr>
            <a:r>
              <a:rPr lang="en-US" sz="4400" dirty="0" smtClean="0"/>
              <a:t>I can summarize an article by writing a 3.8 summary paragraph.  </a:t>
            </a:r>
            <a:endParaRPr lang="en-US" sz="4400" dirty="0"/>
          </a:p>
        </p:txBody>
      </p:sp>
      <p:pic>
        <p:nvPicPr>
          <p:cNvPr id="4" name="Picture 3"/>
          <p:cNvPicPr>
            <a:picLocks noChangeAspect="1"/>
          </p:cNvPicPr>
          <p:nvPr/>
        </p:nvPicPr>
        <p:blipFill>
          <a:blip r:embed="rId2"/>
          <a:stretch>
            <a:fillRect/>
          </a:stretch>
        </p:blipFill>
        <p:spPr>
          <a:xfrm>
            <a:off x="3849965" y="75280"/>
            <a:ext cx="1450169" cy="152492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Monday: 9/</a:t>
            </a:r>
            <a:r>
              <a:rPr lang="en-US" u="sng" dirty="0" smtClean="0"/>
              <a:t>15</a:t>
            </a:r>
            <a:br>
              <a:rPr lang="en-US" u="sng" dirty="0" smtClean="0"/>
            </a:br>
            <a:r>
              <a:rPr lang="en-US" u="sng" dirty="0" smtClean="0"/>
              <a:t>7</a:t>
            </a:r>
            <a:r>
              <a:rPr lang="en-US" u="sng" baseline="30000" dirty="0" smtClean="0"/>
              <a:t>th</a:t>
            </a:r>
            <a:r>
              <a:rPr lang="en-US" u="sng" dirty="0" smtClean="0"/>
              <a:t> hour</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Agenda – leave it out to be graded.  </a:t>
            </a:r>
          </a:p>
          <a:p>
            <a:pPr marL="514350" indent="-514350">
              <a:buAutoNum type="arabicPeriod"/>
            </a:pPr>
            <a:r>
              <a:rPr lang="en-US" dirty="0" smtClean="0"/>
              <a:t>Appetizers: Follow the to-do list</a:t>
            </a:r>
          </a:p>
          <a:p>
            <a:pPr marL="514350" indent="-514350"/>
            <a:r>
              <a:rPr lang="en-US" u="sng" dirty="0" smtClean="0"/>
              <a:t>Learning Target: </a:t>
            </a:r>
            <a:r>
              <a:rPr lang="en-US" dirty="0" smtClean="0"/>
              <a:t>I can summarize an article by writing an assertion.  </a:t>
            </a:r>
          </a:p>
          <a:p>
            <a:pPr marL="514350" indent="-514350"/>
            <a:r>
              <a:rPr lang="en-US" u="sng" dirty="0" smtClean="0"/>
              <a:t>BELL RINGER: </a:t>
            </a:r>
            <a:r>
              <a:rPr lang="en-US" dirty="0" smtClean="0"/>
              <a:t>What does it mean to find the MAIN IDEA of an article?  </a:t>
            </a:r>
          </a:p>
          <a:p>
            <a:pPr marL="514350" indent="-514350"/>
            <a:endParaRPr lang="en-US" dirty="0" smtClean="0"/>
          </a:p>
          <a:p>
            <a:pPr marL="514350" indent="-514350" algn="ctr">
              <a:buNone/>
            </a:pPr>
            <a:r>
              <a:rPr lang="en-US" dirty="0" smtClean="0"/>
              <a:t>Read when you finish.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READING PASSAGE</a:t>
            </a:r>
            <a:endParaRPr lang="en-US" dirty="0"/>
          </a:p>
        </p:txBody>
      </p:sp>
      <p:sp>
        <p:nvSpPr>
          <p:cNvPr id="3" name="Content Placeholder 2"/>
          <p:cNvSpPr>
            <a:spLocks noGrp="1"/>
          </p:cNvSpPr>
          <p:nvPr>
            <p:ph idx="1"/>
          </p:nvPr>
        </p:nvSpPr>
        <p:spPr>
          <a:xfrm>
            <a:off x="209325" y="865320"/>
            <a:ext cx="8477475" cy="5260844"/>
          </a:xfrm>
        </p:spPr>
        <p:txBody>
          <a:bodyPr/>
          <a:lstStyle/>
          <a:p>
            <a:r>
              <a:rPr lang="en-US" dirty="0" smtClean="0"/>
              <a:t>After reading the passage, write an assertion sentence using these three items: </a:t>
            </a:r>
          </a:p>
          <a:p>
            <a:pPr>
              <a:buNone/>
            </a:pPr>
            <a:r>
              <a:rPr lang="en-US" dirty="0" smtClean="0"/>
              <a:t>	1		    2			 3				    =</a:t>
            </a:r>
          </a:p>
          <a:p>
            <a:pPr>
              <a:buNone/>
            </a:pPr>
            <a:r>
              <a:rPr lang="en-US" sz="3600" dirty="0" smtClean="0"/>
              <a:t>Title + VERB + the Main Idea = </a:t>
            </a:r>
            <a:r>
              <a:rPr lang="en-US" sz="3600" u="sng" dirty="0" smtClean="0"/>
              <a:t>ASSERTION</a:t>
            </a:r>
            <a:endParaRPr lang="en-US" sz="3600" dirty="0" smtClean="0"/>
          </a:p>
          <a:p>
            <a:pPr>
              <a:buNone/>
            </a:pPr>
            <a:endParaRPr lang="en-US" dirty="0" smtClean="0"/>
          </a:p>
          <a:p>
            <a:pPr>
              <a:buNone/>
            </a:pPr>
            <a:r>
              <a:rPr lang="en-US" dirty="0" smtClean="0"/>
              <a:t>FINISH THIS SENTENCE: </a:t>
            </a:r>
          </a:p>
          <a:p>
            <a:pPr>
              <a:buNone/>
            </a:pPr>
            <a:r>
              <a:rPr lang="en-US" dirty="0" smtClean="0"/>
              <a:t>“Beverly Cleary” describes...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Tuesday: 9/16</a:t>
            </a:r>
            <a:endParaRPr lang="en-US" u="sng" dirty="0"/>
          </a:p>
        </p:txBody>
      </p:sp>
      <p:sp>
        <p:nvSpPr>
          <p:cNvPr id="3" name="Content Placeholder 2"/>
          <p:cNvSpPr>
            <a:spLocks noGrp="1"/>
          </p:cNvSpPr>
          <p:nvPr>
            <p:ph idx="1"/>
          </p:nvPr>
        </p:nvSpPr>
        <p:spPr>
          <a:xfrm>
            <a:off x="0" y="1193014"/>
            <a:ext cx="9144000" cy="4525963"/>
          </a:xfrm>
        </p:spPr>
        <p:txBody>
          <a:bodyPr>
            <a:normAutofit fontScale="92500" lnSpcReduction="20000"/>
          </a:bodyPr>
          <a:lstStyle/>
          <a:p>
            <a:pPr>
              <a:buNone/>
            </a:pPr>
            <a:r>
              <a:rPr lang="en-US" b="1" dirty="0" smtClean="0"/>
              <a:t>#materials: </a:t>
            </a:r>
          </a:p>
          <a:p>
            <a:pPr>
              <a:buFontTx/>
              <a:buChar char="-"/>
            </a:pPr>
            <a:r>
              <a:rPr lang="en-US" b="1" dirty="0" smtClean="0"/>
              <a:t>Appetizer Packet</a:t>
            </a:r>
          </a:p>
          <a:p>
            <a:pPr>
              <a:buFontTx/>
              <a:buChar char="-"/>
            </a:pPr>
            <a:r>
              <a:rPr lang="en-US" b="1" dirty="0" smtClean="0"/>
              <a:t>Reading Strategy Packet (this week)</a:t>
            </a:r>
          </a:p>
          <a:p>
            <a:pPr>
              <a:buFontTx/>
              <a:buChar char="-"/>
            </a:pPr>
            <a:r>
              <a:rPr lang="en-US" b="1" dirty="0" smtClean="0"/>
              <a:t>AGENDA and a book</a:t>
            </a:r>
          </a:p>
          <a:p>
            <a:pPr algn="ctr"/>
            <a:r>
              <a:rPr lang="en-US" dirty="0" smtClean="0"/>
              <a:t>Complete your Appetizer TO-DO list</a:t>
            </a:r>
          </a:p>
          <a:p>
            <a:pPr>
              <a:buNone/>
            </a:pPr>
            <a:r>
              <a:rPr lang="en-US" dirty="0" smtClean="0"/>
              <a:t>	</a:t>
            </a:r>
            <a:r>
              <a:rPr lang="en-US" sz="4000" u="sng" dirty="0" smtClean="0"/>
              <a:t>BELLRINGER Question</a:t>
            </a:r>
            <a:r>
              <a:rPr lang="en-US" sz="4000" dirty="0" smtClean="0"/>
              <a:t>: What is one way you can you figure out the main idea of an entire article?  </a:t>
            </a:r>
            <a:endParaRPr lang="en-US" dirty="0" smtClean="0"/>
          </a:p>
          <a:p>
            <a:pPr>
              <a:buNone/>
            </a:pPr>
            <a:endParaRPr lang="en-US" sz="1400" dirty="0" smtClean="0"/>
          </a:p>
          <a:p>
            <a:pPr algn="ctr">
              <a:buNone/>
            </a:pPr>
            <a:r>
              <a:rPr lang="en-US" u="sng" dirty="0" smtClean="0"/>
              <a:t>When you finish, READ SILENTLY.  </a:t>
            </a:r>
          </a:p>
        </p:txBody>
      </p:sp>
      <p:pic>
        <p:nvPicPr>
          <p:cNvPr id="6" name="Picture 3"/>
          <p:cNvPicPr>
            <a:picLocks noChangeAspect="1"/>
          </p:cNvPicPr>
          <p:nvPr/>
        </p:nvPicPr>
        <p:blipFill>
          <a:blip r:embed="rId2"/>
          <a:srcRect/>
          <a:stretch>
            <a:fillRect/>
          </a:stretch>
        </p:blipFill>
        <p:spPr bwMode="auto">
          <a:xfrm>
            <a:off x="1" y="0"/>
            <a:ext cx="1168400" cy="1168400"/>
          </a:xfrm>
          <a:prstGeom prst="rect">
            <a:avLst/>
          </a:prstGeom>
          <a:noFill/>
          <a:ln w="9525">
            <a:noFill/>
            <a:miter lim="800000"/>
            <a:headEnd/>
            <a:tailEnd/>
          </a:ln>
        </p:spPr>
      </p:pic>
      <p:pic>
        <p:nvPicPr>
          <p:cNvPr id="7" name="Picture 6"/>
          <p:cNvPicPr>
            <a:picLocks noChangeAspect="1"/>
          </p:cNvPicPr>
          <p:nvPr/>
        </p:nvPicPr>
        <p:blipFill>
          <a:blip r:embed="rId3"/>
          <a:stretch>
            <a:fillRect/>
          </a:stretch>
        </p:blipFill>
        <p:spPr>
          <a:xfrm>
            <a:off x="8009467" y="0"/>
            <a:ext cx="1134533" cy="119301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611</TotalTime>
  <Words>1147</Words>
  <Application>Microsoft Macintosh PowerPoint</Application>
  <PresentationFormat>On-screen Show (4:3)</PresentationFormat>
  <Paragraphs>136</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Week 6: 9/15-9/19</vt:lpstr>
      <vt:lpstr>Monday: 9/15</vt:lpstr>
      <vt:lpstr>Word of the Day ANTAGONIST </vt:lpstr>
      <vt:lpstr>Process the Text by...  Writing a Summary Paragraph </vt:lpstr>
      <vt:lpstr>Share time!</vt:lpstr>
      <vt:lpstr>Slide 6</vt:lpstr>
      <vt:lpstr>Monday: 9/15 7th hour</vt:lpstr>
      <vt:lpstr>READING PASSAGE</vt:lpstr>
      <vt:lpstr>Tuesday: 9/16</vt:lpstr>
      <vt:lpstr>Word of the Day AEROBIC </vt:lpstr>
      <vt:lpstr>ANNOTATE</vt:lpstr>
      <vt:lpstr>Process the Text...    </vt:lpstr>
      <vt:lpstr>Slide 13</vt:lpstr>
      <vt:lpstr>Wednesday: 9/17</vt:lpstr>
      <vt:lpstr>Word of the Day ANAEROBIC </vt:lpstr>
      <vt:lpstr>PEER EDITING USE THE GRADING CHECKLIST!  </vt:lpstr>
      <vt:lpstr>Slide 17</vt:lpstr>
      <vt:lpstr>Thursday: 9/18</vt:lpstr>
      <vt:lpstr>Word of the Day ADMONISH </vt:lpstr>
      <vt:lpstr>FLASHBACKS</vt:lpstr>
      <vt:lpstr>Preparing the 3.8</vt:lpstr>
      <vt:lpstr>Slide 22</vt:lpstr>
      <vt:lpstr>Friday: 9/19</vt:lpstr>
      <vt:lpstr>Slide 24</vt:lpstr>
    </vt:vector>
  </TitlesOfParts>
  <Company>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6: 9/15-9/19</dc:title>
  <dc:creator>Candice Lewis</dc:creator>
  <cp:lastModifiedBy>Candice Lewis</cp:lastModifiedBy>
  <cp:revision>18</cp:revision>
  <dcterms:created xsi:type="dcterms:W3CDTF">2014-09-15T11:17:57Z</dcterms:created>
  <dcterms:modified xsi:type="dcterms:W3CDTF">2014-09-15T20:53:26Z</dcterms:modified>
</cp:coreProperties>
</file>