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90" r:id="rId14"/>
    <p:sldId id="293" r:id="rId15"/>
    <p:sldId id="294" r:id="rId16"/>
    <p:sldId id="291" r:id="rId17"/>
    <p:sldId id="267" r:id="rId18"/>
    <p:sldId id="269" r:id="rId19"/>
    <p:sldId id="286" r:id="rId20"/>
    <p:sldId id="268" r:id="rId21"/>
    <p:sldId id="271" r:id="rId22"/>
    <p:sldId id="272" r:id="rId23"/>
    <p:sldId id="275" r:id="rId24"/>
    <p:sldId id="287" r:id="rId25"/>
    <p:sldId id="274" r:id="rId26"/>
    <p:sldId id="278" r:id="rId27"/>
    <p:sldId id="279" r:id="rId28"/>
    <p:sldId id="280" r:id="rId29"/>
    <p:sldId id="288" r:id="rId30"/>
    <p:sldId id="281" r:id="rId31"/>
    <p:sldId id="276" r:id="rId32"/>
    <p:sldId id="282" r:id="rId33"/>
    <p:sldId id="283" r:id="rId34"/>
    <p:sldId id="285" r:id="rId35"/>
    <p:sldId id="284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4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1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2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5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3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3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9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7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2FE41-CD13-4337-8BB3-0A916D7C4BB7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BF2AE-7206-40CF-B562-578CF6EE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2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4: 9/3-9/6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 fontScale="47500" lnSpcReduction="20000"/>
          </a:bodyPr>
          <a:lstStyle/>
          <a:p>
            <a:r>
              <a:rPr lang="en-US" u="sng" dirty="0" smtClean="0"/>
              <a:t>Documents: </a:t>
            </a:r>
          </a:p>
          <a:p>
            <a:pPr>
              <a:buFontTx/>
              <a:buChar char="-"/>
            </a:pPr>
            <a:r>
              <a:rPr lang="en-US" dirty="0" smtClean="0"/>
              <a:t>Spelling list</a:t>
            </a:r>
          </a:p>
          <a:p>
            <a:pPr>
              <a:buFontTx/>
              <a:buChar char="-"/>
            </a:pPr>
            <a:r>
              <a:rPr lang="en-US" dirty="0" smtClean="0"/>
              <a:t> 7 Habits of Highly Effective Writers</a:t>
            </a:r>
          </a:p>
          <a:p>
            <a:pPr>
              <a:buFontTx/>
              <a:buChar char="-"/>
            </a:pPr>
            <a:r>
              <a:rPr lang="en-US" dirty="0" smtClean="0"/>
              <a:t>Vocabulary Vignettes </a:t>
            </a:r>
          </a:p>
          <a:p>
            <a:pPr>
              <a:buFontTx/>
              <a:buChar char="-"/>
            </a:pPr>
            <a:r>
              <a:rPr lang="en-US" dirty="0" smtClean="0"/>
              <a:t>Vocabulary Vignettes Rubric</a:t>
            </a:r>
          </a:p>
          <a:p>
            <a:pPr>
              <a:buFontTx/>
              <a:buChar char="-"/>
            </a:pPr>
            <a:r>
              <a:rPr lang="en-US" dirty="0" smtClean="0"/>
              <a:t>Narrative Assignment Sheet</a:t>
            </a:r>
          </a:p>
          <a:p>
            <a:pPr>
              <a:buFontTx/>
              <a:buChar char="-"/>
            </a:pPr>
            <a:r>
              <a:rPr lang="en-US" dirty="0" smtClean="0"/>
              <a:t> Construction paper folders for the writing process? </a:t>
            </a:r>
          </a:p>
          <a:p>
            <a:r>
              <a:rPr lang="en-US" dirty="0" smtClean="0"/>
              <a:t>(Spelling/Vocabulary Test on Separate Piece of Paper) </a:t>
            </a:r>
          </a:p>
          <a:p>
            <a:pPr>
              <a:buFontTx/>
              <a:buChar char="-"/>
            </a:pPr>
            <a:r>
              <a:rPr lang="en-US" dirty="0" smtClean="0"/>
              <a:t>Instagram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66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1143000"/>
          </a:xfrm>
          <a:solidFill>
            <a:srgbClr val="FFFF00"/>
          </a:solidFill>
        </p:spPr>
        <p:txBody>
          <a:bodyPr/>
          <a:lstStyle/>
          <a:p>
            <a:pPr marL="742950" indent="-742950" eaLnBrk="1" hangingPunct="1">
              <a:buFontTx/>
              <a:buAutoNum type="arabicPeriod"/>
            </a:pPr>
            <a:r>
              <a:rPr lang="en-US" u="sng" smtClean="0"/>
              <a:t>Sequence</a:t>
            </a:r>
            <a:r>
              <a:rPr lang="en-US" smtClean="0"/>
              <a:t> or Order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305800" cy="17526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mtClean="0"/>
              <a:t>Narratives tend to follow a chronological pattern</a:t>
            </a:r>
            <a:r>
              <a:rPr lang="en-US" smtClean="0">
                <a:latin typeface="Times" charset="0"/>
              </a:rPr>
              <a:t>—</a:t>
            </a:r>
            <a:r>
              <a:rPr lang="en-US" smtClean="0"/>
              <a:t>from beginning to end.</a:t>
            </a:r>
          </a:p>
          <a:p>
            <a:pPr eaLnBrk="1" hangingPunct="1"/>
            <a:r>
              <a:rPr lang="en-US" smtClean="0"/>
              <a:t>Narratives, however, do not tell everything.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</p:spTree>
    <p:extLst>
      <p:ext uri="{BB962C8B-B14F-4D97-AF65-F5344CB8AC3E}">
        <p14:creationId xmlns:p14="http://schemas.microsoft.com/office/powerpoint/2010/main" val="941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mtClean="0"/>
              <a:t>Be Selective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962400"/>
          </a:xfrm>
        </p:spPr>
        <p:txBody>
          <a:bodyPr/>
          <a:lstStyle/>
          <a:p>
            <a:pPr eaLnBrk="1" hangingPunct="1"/>
            <a:r>
              <a:rPr lang="en-US" u="sng" smtClean="0"/>
              <a:t>Don’t tell everything.</a:t>
            </a:r>
          </a:p>
          <a:p>
            <a:pPr eaLnBrk="1" hangingPunct="1"/>
            <a:r>
              <a:rPr lang="en-US" smtClean="0"/>
              <a:t>Don’t tell about your whole life with your aunt.</a:t>
            </a:r>
          </a:p>
          <a:p>
            <a:pPr eaLnBrk="1" hangingPunct="1"/>
            <a:r>
              <a:rPr lang="en-US" smtClean="0"/>
              <a:t>Tell about the time she took you to shop for a new pair of shoes for your first day of school.</a:t>
            </a:r>
          </a:p>
          <a:p>
            <a:pPr algn="ctr" eaLnBrk="1" hangingPunct="1"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334000"/>
            <a:ext cx="10620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72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What Does the Writer Focus 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76600"/>
            <a:ext cx="8229600" cy="3230563"/>
          </a:xfrm>
        </p:spPr>
        <p:txBody>
          <a:bodyPr/>
          <a:lstStyle/>
          <a:p>
            <a:pPr marL="61913" indent="1588" eaLnBrk="1" hangingPunct="1">
              <a:buFontTx/>
              <a:buNone/>
            </a:pPr>
            <a:r>
              <a:rPr lang="en-US" smtClean="0"/>
              <a:t>	“I never thought I was a good runner, until the day in gym class when I won the mile race. The course was marked with colorful flags, and the sight of the flags seemed to fire me up…”</a:t>
            </a:r>
          </a:p>
          <a:p>
            <a:pPr marL="61913" indent="1588" algn="r" eaLnBrk="1" hangingPunct="1">
              <a:buFontTx/>
              <a:buNone/>
            </a:pPr>
            <a:r>
              <a:rPr lang="en-US" sz="2500" smtClean="0"/>
              <a:t>(Write Source Gr. 5, page 84)</a:t>
            </a:r>
            <a:endParaRPr lang="en-US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</p:spTree>
    <p:extLst>
      <p:ext uri="{BB962C8B-B14F-4D97-AF65-F5344CB8AC3E}">
        <p14:creationId xmlns:p14="http://schemas.microsoft.com/office/powerpoint/2010/main" val="38286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Point of View: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Person: </a:t>
            </a:r>
            <a:r>
              <a:rPr lang="en-US" b="1" dirty="0" smtClean="0"/>
              <a:t>Told from MY perspective.  Uses words like I, me, we.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dirty="0" smtClean="0"/>
              <a:t>I went to the store, because it was such a 	beautiful day and I needed to get party 	supplies.  </a:t>
            </a:r>
          </a:p>
        </p:txBody>
      </p:sp>
    </p:spTree>
    <p:extLst>
      <p:ext uri="{BB962C8B-B14F-4D97-AF65-F5344CB8AC3E}">
        <p14:creationId xmlns:p14="http://schemas.microsoft.com/office/powerpoint/2010/main" val="38286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Point of View: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</a:t>
            </a:r>
            <a:r>
              <a:rPr lang="en-US" b="1" u="sng" dirty="0" smtClean="0"/>
              <a:t>Person Limited: </a:t>
            </a:r>
            <a:r>
              <a:rPr lang="en-US" b="1" dirty="0" smtClean="0"/>
              <a:t>Told from a narrative but focuses on ONE character’s thoughts.  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dirty="0" smtClean="0"/>
              <a:t>She went to the store and thought about what a 	beautiful day it was.  </a:t>
            </a:r>
          </a:p>
          <a:p>
            <a:pPr>
              <a:buNone/>
            </a:pPr>
            <a:r>
              <a:rPr lang="en-US" dirty="0" smtClean="0"/>
              <a:t>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Point of View: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Omniscient</a:t>
            </a:r>
            <a:r>
              <a:rPr lang="en-US" b="1" u="sng" dirty="0" smtClean="0"/>
              <a:t>: </a:t>
            </a:r>
            <a:r>
              <a:rPr lang="en-US" b="1" dirty="0" smtClean="0"/>
              <a:t>An ALL-knowing narrator knows everything about all the characters.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dirty="0" smtClean="0"/>
              <a:t>She went to the store thinking about all of her party 	needs.  Meanwhile, the clerk was wondering if 	anyone would come to the store that day.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Test Your Knowledge...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With your table partner, decide what Point of View is used in... </a:t>
            </a:r>
          </a:p>
          <a:p>
            <a:pPr lvl="1"/>
            <a:r>
              <a:rPr lang="en-US" sz="3200" dirty="0" err="1" smtClean="0"/>
              <a:t>Rikki-Tikki-Tavi</a:t>
            </a:r>
            <a:endParaRPr lang="en-US" sz="3200" dirty="0" smtClean="0"/>
          </a:p>
          <a:p>
            <a:pPr lvl="1"/>
            <a:r>
              <a:rPr lang="en-US" sz="3200" dirty="0" smtClean="0"/>
              <a:t>Duffy’s Jacket</a:t>
            </a:r>
          </a:p>
        </p:txBody>
      </p:sp>
    </p:spTree>
    <p:extLst>
      <p:ext uri="{BB962C8B-B14F-4D97-AF65-F5344CB8AC3E}">
        <p14:creationId xmlns:p14="http://schemas.microsoft.com/office/powerpoint/2010/main" val="38286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13716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Make a list.</a:t>
            </a:r>
            <a:br>
              <a:rPr lang="en-US" b="1" u="sng" dirty="0" smtClean="0"/>
            </a:br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306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Think about </a:t>
            </a:r>
            <a:r>
              <a:rPr lang="en-US" u="sng" dirty="0" smtClean="0"/>
              <a:t>conflicts</a:t>
            </a:r>
            <a:r>
              <a:rPr lang="en-US" dirty="0" smtClean="0"/>
              <a:t> that might happen if the story of </a:t>
            </a:r>
            <a:r>
              <a:rPr lang="en-US" i="1" dirty="0" err="1" smtClean="0"/>
              <a:t>Rikki-Tikki-Tavi</a:t>
            </a:r>
            <a:r>
              <a:rPr lang="en-US" i="1" dirty="0" smtClean="0"/>
              <a:t> </a:t>
            </a:r>
            <a:r>
              <a:rPr lang="en-US" dirty="0" smtClean="0"/>
              <a:t>were to continue.  What other problems might arise for the little mongoose, Teddy, or even </a:t>
            </a:r>
            <a:r>
              <a:rPr lang="en-US" dirty="0" err="1" smtClean="0"/>
              <a:t>Darzee</a:t>
            </a:r>
            <a:r>
              <a:rPr lang="en-US" dirty="0" smtClean="0"/>
              <a:t>?  Make a list of as many ideas you can think of.    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</p:spTree>
    <p:extLst>
      <p:ext uri="{BB962C8B-B14F-4D97-AF65-F5344CB8AC3E}">
        <p14:creationId xmlns:p14="http://schemas.microsoft.com/office/powerpoint/2010/main" val="389988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will continue after a short story break from Mrs. Schneider…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09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5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i="1" dirty="0" smtClean="0">
                <a:ea typeface="+mj-ea"/>
                <a:cs typeface="+mj-cs"/>
              </a:rPr>
              <a:t>Saved by the Snow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sz="1778" dirty="0" smtClean="0">
              <a:ea typeface="+mj-ea"/>
              <a:cs typeface="+mj-cs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025525"/>
            <a:ext cx="8229600" cy="5832475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500" b="1"/>
              <a:t>Introduction</a:t>
            </a:r>
            <a:r>
              <a:rPr lang="en-US" sz="2500"/>
              <a:t>: math test tomorrow...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Describe Mr. Shultz 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How difficult this test will be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Getting off the bus in the freezing cold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500"/>
              <a:t>Studying when I get home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Mom is making chili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I study at the island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I’m gaining a little bit of confidence in math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500"/>
              <a:t>Heard the weather man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Doing dishes after dinner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Mom turns on the tv, and I hear the weather man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go back to my room to study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500"/>
              <a:t>Wake up to see Snow!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Eating Life cereal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See the brightness and look out the window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I run to grab my phone to text all my friends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2500" b="1"/>
              <a:t>Conclusion</a:t>
            </a:r>
            <a:r>
              <a:rPr lang="en-US" sz="2500"/>
              <a:t>: SNOW DAY!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We have a snow ball fight 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Come in for pancakes and hot chocolate</a:t>
            </a:r>
          </a:p>
          <a:p>
            <a:pPr marL="1771650" lvl="3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600"/>
              <a:t>I get an A on my math test the next day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endParaRPr lang="en-US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9-3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Please complete your agenda and read silently your independent reading book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Turn in your library book signature form.  </a:t>
            </a:r>
            <a:endParaRPr lang="en-US" dirty="0" smtClean="0"/>
          </a:p>
          <a:p>
            <a:r>
              <a:rPr lang="en-US" dirty="0" smtClean="0"/>
              <a:t>Have your </a:t>
            </a:r>
            <a:r>
              <a:rPr lang="en-US" dirty="0" err="1" smtClean="0"/>
              <a:t>Rikki-Tikki-Tavi</a:t>
            </a:r>
            <a:r>
              <a:rPr lang="en-US" dirty="0" smtClean="0"/>
              <a:t> movie assignment out, ready to complete.  </a:t>
            </a:r>
          </a:p>
          <a:p>
            <a:r>
              <a:rPr lang="en-US" dirty="0" smtClean="0"/>
              <a:t>Be sure your I.N. is out  </a:t>
            </a:r>
            <a:endParaRPr lang="en-US" dirty="0" smtClean="0"/>
          </a:p>
          <a:p>
            <a:r>
              <a:rPr lang="en-US" dirty="0" smtClean="0"/>
              <a:t>If you didn’t take the test on Friday, go to the pod with a pencil.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Mrs. Schneider... BOOK TALKS!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57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Sensory Details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576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indent="1588" eaLnBrk="1" hangingPunct="1">
              <a:buFontTx/>
              <a:buNone/>
            </a:pPr>
            <a:r>
              <a:rPr lang="en-US" dirty="0" smtClean="0"/>
              <a:t>Pick one of your ideas and use these sentence stems to write more about the details.</a:t>
            </a:r>
          </a:p>
          <a:p>
            <a:pPr indent="1588" eaLnBrk="1" hangingPunct="1"/>
            <a:r>
              <a:rPr lang="en-US" dirty="0" smtClean="0"/>
              <a:t>I see…</a:t>
            </a:r>
          </a:p>
          <a:p>
            <a:pPr indent="1588" eaLnBrk="1" hangingPunct="1"/>
            <a:r>
              <a:rPr lang="en-US" dirty="0" smtClean="0"/>
              <a:t>I hear…</a:t>
            </a:r>
          </a:p>
          <a:p>
            <a:pPr indent="1588" eaLnBrk="1" hangingPunct="1"/>
            <a:r>
              <a:rPr lang="en-US" dirty="0" smtClean="0"/>
              <a:t>I smell…</a:t>
            </a:r>
          </a:p>
          <a:p>
            <a:pPr indent="1588" eaLnBrk="1" hangingPunct="1"/>
            <a:r>
              <a:rPr lang="en-US" dirty="0" smtClean="0"/>
              <a:t>I feel…</a:t>
            </a:r>
          </a:p>
          <a:p>
            <a:pPr indent="1588" eaLnBrk="1" hangingPunct="1"/>
            <a:r>
              <a:rPr lang="en-US" dirty="0" smtClean="0"/>
              <a:t>I taste…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</p:spTree>
    <p:extLst>
      <p:ext uri="{BB962C8B-B14F-4D97-AF65-F5344CB8AC3E}">
        <p14:creationId xmlns:p14="http://schemas.microsoft.com/office/powerpoint/2010/main" val="161851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Interactive Notebooks</a:t>
            </a:r>
            <a:br>
              <a:rPr lang="en-US" u="sng" dirty="0" smtClean="0"/>
            </a:br>
            <a:r>
              <a:rPr lang="en-US" u="sng" dirty="0" smtClean="0"/>
              <a:t>I.N. Catch up/ Review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should my I.N. look like now?  </a:t>
            </a:r>
          </a:p>
          <a:p>
            <a:r>
              <a:rPr lang="en-US" dirty="0" smtClean="0"/>
              <a:t>Where are the page numbers?  </a:t>
            </a:r>
          </a:p>
          <a:p>
            <a:r>
              <a:rPr lang="en-US" dirty="0" smtClean="0"/>
              <a:t>Should my page numbers match my neighbor’s?  </a:t>
            </a:r>
          </a:p>
          <a:p>
            <a:r>
              <a:rPr lang="en-US" dirty="0" smtClean="0"/>
              <a:t>If I’m absent, do I have to make it up?</a:t>
            </a:r>
          </a:p>
          <a:p>
            <a:r>
              <a:rPr lang="en-US" dirty="0" smtClean="0"/>
              <a:t>If I don’t finish in class, what do I do?  </a:t>
            </a:r>
          </a:p>
          <a:p>
            <a:r>
              <a:rPr lang="en-US" dirty="0" smtClean="0"/>
              <a:t>Where do I go if I missed notes or directions in class?  </a:t>
            </a:r>
          </a:p>
          <a:p>
            <a:r>
              <a:rPr lang="en-US" dirty="0" smtClean="0"/>
              <a:t>When is my I.N. going to be graded? 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Spelling List</a:t>
            </a:r>
            <a:br>
              <a:rPr lang="en-US" dirty="0" smtClean="0"/>
            </a:br>
            <a:r>
              <a:rPr lang="en-US" dirty="0" smtClean="0"/>
              <a:t>(On weeks with no DPE)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month or so, you will be given a spelling list to study.  You will need to know the </a:t>
            </a:r>
            <a:r>
              <a:rPr lang="en-US" b="1" dirty="0" smtClean="0"/>
              <a:t>definitions and spelling </a:t>
            </a:r>
            <a:r>
              <a:rPr lang="en-US" dirty="0" smtClean="0"/>
              <a:t>for these words.  </a:t>
            </a:r>
          </a:p>
          <a:p>
            <a:r>
              <a:rPr lang="en-US" dirty="0" smtClean="0"/>
              <a:t>We will practice them as a class using Vocabulary Vignettes.  </a:t>
            </a:r>
          </a:p>
          <a:p>
            <a:r>
              <a:rPr lang="en-US" dirty="0" smtClean="0"/>
              <a:t>YOU are responsible for being prepared for Friday’s test over the spelling and definitions. 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ELA: Wednesday 9-4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I.N. out ready for today.  </a:t>
            </a:r>
          </a:p>
          <a:p>
            <a:r>
              <a:rPr lang="en-US" dirty="0" smtClean="0"/>
              <a:t>Complete your agenda.  </a:t>
            </a:r>
          </a:p>
          <a:p>
            <a:r>
              <a:rPr lang="en-US" dirty="0" smtClean="0"/>
              <a:t>Tell your neighbor to follow the directions.  </a:t>
            </a:r>
          </a:p>
          <a:p>
            <a:r>
              <a:rPr lang="en-US" dirty="0" smtClean="0"/>
              <a:t>Read silently.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Habits of Highly Effective 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the handout on Effective Writers with your table partner.  </a:t>
            </a:r>
          </a:p>
          <a:p>
            <a:r>
              <a:rPr lang="en-US" dirty="0" smtClean="0"/>
              <a:t>Highlight or underline important parts or things that stand out to you.  </a:t>
            </a:r>
          </a:p>
          <a:p>
            <a:r>
              <a:rPr lang="en-US" dirty="0" smtClean="0"/>
              <a:t>Write at least two notes in the margins of habits you want to apply this year.  </a:t>
            </a:r>
          </a:p>
          <a:p>
            <a:r>
              <a:rPr lang="en-US" dirty="0" smtClean="0"/>
              <a:t>Circle any words you don’t understand. 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u="sng" dirty="0" smtClean="0"/>
              <a:t>9/4 - I.N. 15: Writing Habits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Which of these writing habits do you struggle with the most?  Why?  (paragraph= 5-7 sentences)</a:t>
            </a:r>
          </a:p>
          <a:p>
            <a:pPr>
              <a:buFontTx/>
              <a:buChar char="-"/>
            </a:pPr>
            <a:r>
              <a:rPr lang="en-US" dirty="0" smtClean="0"/>
              <a:t>Be patient</a:t>
            </a:r>
          </a:p>
          <a:p>
            <a:pPr>
              <a:buFontTx/>
              <a:buChar char="-"/>
            </a:pPr>
            <a:r>
              <a:rPr lang="en-US" dirty="0" smtClean="0"/>
              <a:t>Expect to get stuck</a:t>
            </a:r>
          </a:p>
          <a:p>
            <a:pPr>
              <a:buFontTx/>
              <a:buChar char="-"/>
            </a:pPr>
            <a:r>
              <a:rPr lang="en-US" dirty="0" smtClean="0"/>
              <a:t>Remember writing is really rewriting </a:t>
            </a:r>
          </a:p>
          <a:p>
            <a:pPr>
              <a:buFontTx/>
              <a:buChar char="-"/>
            </a:pPr>
            <a:r>
              <a:rPr lang="en-US" dirty="0" smtClean="0"/>
              <a:t>Talk to other writers</a:t>
            </a:r>
          </a:p>
          <a:p>
            <a:pPr>
              <a:buFontTx/>
              <a:buChar char="-"/>
            </a:pPr>
            <a:r>
              <a:rPr lang="en-US" dirty="0" smtClean="0"/>
              <a:t>Study the responses to your writing</a:t>
            </a:r>
          </a:p>
          <a:p>
            <a:pPr>
              <a:buFontTx/>
              <a:buChar char="-"/>
            </a:pPr>
            <a:r>
              <a:rPr lang="en-US" dirty="0" smtClean="0"/>
              <a:t>Read, read, and read some more</a:t>
            </a:r>
          </a:p>
          <a:p>
            <a:pPr>
              <a:buFontTx/>
              <a:buChar char="-"/>
            </a:pPr>
            <a:r>
              <a:rPr lang="en-US" dirty="0" smtClean="0"/>
              <a:t>Don’t fear mistakes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2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Story Time... </a:t>
            </a:r>
          </a:p>
        </p:txBody>
      </p:sp>
      <p:pic>
        <p:nvPicPr>
          <p:cNvPr id="409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9431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/>
              <a:t>A Good Hook...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(take notes under</a:t>
            </a:r>
            <a:r>
              <a:rPr lang="en-US" sz="3600" dirty="0" smtClean="0"/>
              <a:t> your paragraph on I.N. 15)</a:t>
            </a:r>
            <a:endParaRPr lang="en-US" sz="3600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838325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Grabs your attention</a:t>
            </a:r>
          </a:p>
          <a:p>
            <a:pPr eaLnBrk="1" hangingPunct="1"/>
            <a:r>
              <a:rPr lang="en-US" dirty="0"/>
              <a:t>Jumps into dialogue right away</a:t>
            </a:r>
          </a:p>
          <a:p>
            <a:pPr eaLnBrk="1" hangingPunct="1"/>
            <a:r>
              <a:rPr lang="en-US" dirty="0"/>
              <a:t>Puts you in the middle of the conflict or situation</a:t>
            </a:r>
          </a:p>
          <a:p>
            <a:pPr eaLnBrk="1" hangingPunct="1"/>
            <a:r>
              <a:rPr lang="en-US" dirty="0"/>
              <a:t>Uses just enough description of the setting</a:t>
            </a:r>
          </a:p>
          <a:p>
            <a:pPr eaLnBrk="1" hangingPunct="1"/>
            <a:r>
              <a:rPr lang="en-US" dirty="0"/>
              <a:t>Makes you want to read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Competition… </a:t>
            </a:r>
            <a:br>
              <a:rPr lang="en-US"/>
            </a:br>
            <a:r>
              <a:rPr lang="en-US" sz="1800"/>
              <a:t>(There may be a prize involved)</a:t>
            </a:r>
            <a:endParaRPr lang="en-US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84400"/>
            <a:ext cx="4908550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4611687" y="2209800"/>
            <a:ext cx="453231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...as many sequels to the story of </a:t>
            </a:r>
            <a:r>
              <a:rPr lang="en-US" sz="2800" i="1" dirty="0" err="1" smtClean="0"/>
              <a:t>Rikki-Tikki-Tavi</a:t>
            </a:r>
            <a:r>
              <a:rPr lang="en-US" sz="2800" dirty="0" smtClean="0"/>
              <a:t>.  Try to think about each character and how their story could continue realistically.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Schedule &amp; Folders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important dates and pieces of our assignment as we read through the assignment.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err="1" smtClean="0"/>
              <a:t>Rikki-Tikki-Tavi</a:t>
            </a:r>
            <a:r>
              <a:rPr lang="en-US" i="1" u="sng" dirty="0" smtClean="0"/>
              <a:t> </a:t>
            </a:r>
            <a:r>
              <a:rPr lang="en-US" u="sng" dirty="0" smtClean="0"/>
              <a:t>Movie Ticket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Character Differences (5 examples) </a:t>
            </a:r>
          </a:p>
          <a:p>
            <a:pPr marL="514350" indent="-514350">
              <a:buAutoNum type="arabicPeriod"/>
            </a:pPr>
            <a:r>
              <a:rPr lang="en-US" dirty="0" smtClean="0"/>
              <a:t>Setting/Story Differences (5 examples) </a:t>
            </a:r>
          </a:p>
          <a:p>
            <a:pPr marL="514350" indent="-514350">
              <a:buAutoNum type="arabicPeriod"/>
            </a:pPr>
            <a:r>
              <a:rPr lang="en-US" dirty="0" smtClean="0"/>
              <a:t>Questions created from your Thinking Stems (3 questions)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When you finish, turn it into THEHUB and read silently. 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839200" cy="5479453"/>
        </p:xfrm>
        <a:graphic>
          <a:graphicData uri="http://schemas.openxmlformats.org/drawingml/2006/table">
            <a:tbl>
              <a:tblPr/>
              <a:tblGrid>
                <a:gridCol w="2779301"/>
                <a:gridCol w="6059899"/>
              </a:tblGrid>
              <a:tr h="92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CHARACTERS: (who)</a:t>
                      </a: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2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HOOK: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(beginning)</a:t>
                      </a: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2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SETTING: (where)</a:t>
                      </a: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202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CONFLICT: (what)</a:t>
                      </a: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0207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RESOLUTION: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(how will the problem get resolved?)</a:t>
                      </a: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(When you finish pre-writing, read silently or study your spelling words silently.)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8211" name="TextBox 7"/>
          <p:cNvSpPr txBox="1">
            <a:spLocks noChangeArrowheads="1"/>
          </p:cNvSpPr>
          <p:nvPr/>
        </p:nvSpPr>
        <p:spPr bwMode="auto">
          <a:xfrm>
            <a:off x="457200" y="346075"/>
            <a:ext cx="8229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u="sng" dirty="0" smtClean="0">
                <a:latin typeface="Calibri" charset="0"/>
              </a:rPr>
              <a:t>PREWRITE: (use the front of your Narrative Folder)</a:t>
            </a:r>
          </a:p>
          <a:p>
            <a:r>
              <a:rPr lang="en-US" dirty="0" smtClean="0">
                <a:latin typeface="Calibri" charset="0"/>
              </a:rPr>
              <a:t>Draw </a:t>
            </a:r>
            <a:r>
              <a:rPr lang="en-US" dirty="0">
                <a:latin typeface="Calibri" charset="0"/>
              </a:rPr>
              <a:t>this chart and fill it in with your</a:t>
            </a:r>
            <a:r>
              <a:rPr lang="en-US" dirty="0" smtClean="0">
                <a:latin typeface="Calibri" charset="0"/>
              </a:rPr>
              <a:t> narrative ideas... </a:t>
            </a:r>
            <a:endParaRPr lang="en-US" dirty="0">
              <a:latin typeface="Calibri" charset="0"/>
            </a:endParaRPr>
          </a:p>
        </p:txBody>
      </p:sp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0775" y="2743200"/>
            <a:ext cx="2943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Vocabulary Vignettes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steps like the model to complete your own Vignette with your table partner.  </a:t>
            </a:r>
          </a:p>
          <a:p>
            <a:r>
              <a:rPr lang="en-US" dirty="0" smtClean="0"/>
              <a:t>You may use this time to practice and brainstorm.  </a:t>
            </a:r>
          </a:p>
          <a:p>
            <a:r>
              <a:rPr lang="en-US" dirty="0" smtClean="0"/>
              <a:t>Tomorrow we will present the vignettes. 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ELA: Thursday 9-5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</a:t>
            </a:r>
            <a:r>
              <a:rPr lang="en-US" b="1" dirty="0" smtClean="0"/>
              <a:t>I.N. out ready to TURN IN</a:t>
            </a:r>
            <a:r>
              <a:rPr lang="en-US" dirty="0" smtClean="0"/>
              <a:t>.  I will be coming around to collect them, so double check your name is in/on the cover.    </a:t>
            </a:r>
          </a:p>
          <a:p>
            <a:r>
              <a:rPr lang="en-US" dirty="0" smtClean="0"/>
              <a:t>Complete your agenda.  </a:t>
            </a:r>
          </a:p>
          <a:p>
            <a:r>
              <a:rPr lang="en-US" dirty="0" smtClean="0"/>
              <a:t>Take out your Narrative Folders and Vocabulary Vignettes.  </a:t>
            </a:r>
          </a:p>
          <a:p>
            <a:r>
              <a:rPr lang="en-US" dirty="0" smtClean="0"/>
              <a:t>Tell your neighbor to follow the directions.  </a:t>
            </a:r>
          </a:p>
          <a:p>
            <a:r>
              <a:rPr lang="en-US" dirty="0" smtClean="0"/>
              <a:t>Read silently.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Vignette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other groups perform, be sure to complete your rubric grading sheet.  </a:t>
            </a:r>
          </a:p>
          <a:p>
            <a:r>
              <a:rPr lang="en-US" dirty="0" smtClean="0"/>
              <a:t>Don’t forget to announce what word you have for the class before you begin your skit. 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ROUGH DRAFT #1</a:t>
            </a:r>
            <a:br>
              <a:rPr lang="en-US" dirty="0" smtClean="0"/>
            </a:br>
            <a:r>
              <a:rPr lang="en-US" sz="2222" dirty="0" smtClean="0"/>
              <a:t>- write on a separate piece of notebook paper</a:t>
            </a:r>
            <a:endParaRPr lang="en-US" sz="2222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PREWRITE INFO FROM YESTERDAY</a:t>
            </a:r>
          </a:p>
          <a:p>
            <a:r>
              <a:rPr lang="en-US" dirty="0" smtClean="0"/>
              <a:t>Don’t Forget to </a:t>
            </a:r>
            <a:r>
              <a:rPr lang="en-US" b="1" dirty="0" smtClean="0"/>
              <a:t>SKIP LINES</a:t>
            </a:r>
            <a:r>
              <a:rPr lang="en-US" dirty="0" smtClean="0"/>
              <a:t>! </a:t>
            </a:r>
          </a:p>
          <a:p>
            <a:r>
              <a:rPr lang="en-US" dirty="0" smtClean="0"/>
              <a:t>Write in </a:t>
            </a:r>
            <a:r>
              <a:rPr lang="en-US" b="1" dirty="0" smtClean="0"/>
              <a:t>PENCIL</a:t>
            </a:r>
          </a:p>
          <a:p>
            <a:r>
              <a:rPr lang="en-US" dirty="0" smtClean="0"/>
              <a:t>Your story must be at least </a:t>
            </a:r>
            <a:r>
              <a:rPr lang="en-US" b="1" dirty="0" smtClean="0"/>
              <a:t>4 paragraphs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You must use your </a:t>
            </a:r>
            <a:r>
              <a:rPr lang="en-US" b="1" dirty="0" smtClean="0"/>
              <a:t>best handwriting</a:t>
            </a:r>
            <a:r>
              <a:rPr lang="en-US" dirty="0" smtClean="0"/>
              <a:t>, otherwise you will be asked to re-write it. 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ELA: Friday 9-6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Please use the first 5 minutes of class to study for your spelling/vocabulary test you have today. </a:t>
            </a:r>
          </a:p>
          <a:p>
            <a:r>
              <a:rPr lang="en-US" dirty="0" smtClean="0"/>
              <a:t>When you finish the test, turn it in to THEHUB and work on your ROUGH DRAFT #1.  (Due Monday)</a:t>
            </a:r>
          </a:p>
          <a:p>
            <a:r>
              <a:rPr lang="en-US" dirty="0" smtClean="0"/>
              <a:t>If you finish your ROUGH DRAFT, read silently.  </a:t>
            </a:r>
          </a:p>
          <a:p>
            <a:r>
              <a:rPr lang="en-US" dirty="0" smtClean="0"/>
              <a:t>If everyone finishes their ROUGH DRAFT and is not distracting, we will have some fun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remainder of class to work on the Instagram assignment.  </a:t>
            </a:r>
          </a:p>
          <a:p>
            <a:r>
              <a:rPr lang="en-US" dirty="0" smtClean="0"/>
              <a:t>You may turn it in if you finish.  </a:t>
            </a:r>
          </a:p>
          <a:p>
            <a:r>
              <a:rPr lang="en-US" dirty="0" smtClean="0"/>
              <a:t>If you don’t finish, it is due Monday.  </a:t>
            </a:r>
            <a:endParaRPr lang="en-US" dirty="0"/>
          </a:p>
        </p:txBody>
      </p:sp>
      <p:pic>
        <p:nvPicPr>
          <p:cNvPr id="4" name="Picture 3" descr="http://simpliblog.org/wp-content/uploads/2012/11/201271-instagram-logo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2133600" cy="93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I.N.: LAST PAGE</a:t>
            </a:r>
            <a:br>
              <a:rPr lang="en-US" dirty="0" smtClean="0"/>
            </a:br>
            <a:r>
              <a:rPr lang="en-US" sz="2700" dirty="0" smtClean="0"/>
              <a:t>(You </a:t>
            </a:r>
            <a:r>
              <a:rPr lang="en-US" sz="2700" b="1" dirty="0" smtClean="0"/>
              <a:t>don’t</a:t>
            </a:r>
            <a:r>
              <a:rPr lang="en-US" sz="2700" dirty="0" smtClean="0"/>
              <a:t> need to add this to the Table of Contents.)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</a:t>
            </a:r>
            <a:r>
              <a:rPr lang="en-US" dirty="0" smtClean="0"/>
              <a:t>last page </a:t>
            </a:r>
            <a:r>
              <a:rPr lang="en-US" dirty="0"/>
              <a:t>of your </a:t>
            </a:r>
            <a:r>
              <a:rPr lang="en-US" dirty="0" smtClean="0"/>
              <a:t>I.N. </a:t>
            </a:r>
            <a:r>
              <a:rPr lang="en-US" dirty="0"/>
              <a:t>(using </a:t>
            </a:r>
            <a:r>
              <a:rPr lang="en-US" dirty="0">
                <a:solidFill>
                  <a:srgbClr val="FF6600"/>
                </a:solidFill>
              </a:rPr>
              <a:t>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5CCD5B"/>
                </a:solidFill>
              </a:rPr>
              <a:t>R</a:t>
            </a:r>
            <a:r>
              <a:rPr lang="en-US" dirty="0"/>
              <a:t>) list the stages of the </a:t>
            </a:r>
            <a:r>
              <a:rPr lang="en-US" u="sng" dirty="0"/>
              <a:t>Writing Process </a:t>
            </a:r>
            <a:r>
              <a:rPr lang="en-US" dirty="0"/>
              <a:t>and describe what you know about each one.  </a:t>
            </a:r>
          </a:p>
          <a:p>
            <a:pPr marL="514350" indent="-514350" algn="ctr"/>
            <a:r>
              <a:rPr lang="en-US" dirty="0"/>
              <a:t>Prewriting</a:t>
            </a:r>
          </a:p>
          <a:p>
            <a:pPr marL="514350" indent="-514350" algn="ctr"/>
            <a:r>
              <a:rPr lang="en-US" dirty="0"/>
              <a:t>Drafting </a:t>
            </a:r>
          </a:p>
          <a:p>
            <a:pPr algn="ctr"/>
            <a:r>
              <a:rPr lang="en-US" dirty="0"/>
              <a:t>Revising </a:t>
            </a:r>
          </a:p>
          <a:p>
            <a:pPr algn="ctr"/>
            <a:r>
              <a:rPr lang="en-US" dirty="0"/>
              <a:t>Editing </a:t>
            </a:r>
          </a:p>
          <a:p>
            <a:pPr algn="ctr"/>
            <a:r>
              <a:rPr lang="en-US" dirty="0"/>
              <a:t>Publishing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3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u="sng" dirty="0" smtClean="0"/>
              <a:t>I.N. 14: Narrative Notes</a:t>
            </a:r>
            <a:br>
              <a:rPr lang="en-US" sz="4000" u="sng" dirty="0" smtClean="0"/>
            </a:br>
            <a:endParaRPr lang="en-US" sz="4000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(top of I.N. page 14)</a:t>
            </a:r>
            <a:endParaRPr lang="en-US" sz="1600" dirty="0" smtClean="0"/>
          </a:p>
          <a:p>
            <a:r>
              <a:rPr lang="en-US" dirty="0" smtClean="0"/>
              <a:t>What should every good story have?</a:t>
            </a:r>
          </a:p>
          <a:p>
            <a:pPr lvl="1">
              <a:buFontTx/>
              <a:buNone/>
            </a:pPr>
            <a:r>
              <a:rPr lang="en-US" dirty="0" smtClean="0"/>
              <a:t>- Write at least 3 sentences </a:t>
            </a:r>
          </a:p>
        </p:txBody>
      </p:sp>
    </p:spTree>
    <p:extLst>
      <p:ext uri="{BB962C8B-B14F-4D97-AF65-F5344CB8AC3E}">
        <p14:creationId xmlns:p14="http://schemas.microsoft.com/office/powerpoint/2010/main" val="18400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mtClean="0"/>
              <a:t>Narrative Text</a:t>
            </a:r>
            <a:br>
              <a:rPr lang="en-US" smtClean="0"/>
            </a:br>
            <a:endParaRPr lang="en-US" sz="32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Your Story?</a:t>
            </a:r>
          </a:p>
          <a:p>
            <a:pPr eaLnBrk="1" hangingPunct="1"/>
            <a:endParaRPr lang="en-US" smtClean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</p:spTree>
    <p:extLst>
      <p:ext uri="{BB962C8B-B14F-4D97-AF65-F5344CB8AC3E}">
        <p14:creationId xmlns:p14="http://schemas.microsoft.com/office/powerpoint/2010/main" val="7763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09800"/>
            <a:ext cx="4800600" cy="1470025"/>
          </a:xfrm>
          <a:solidFill>
            <a:srgbClr val="FFFF00"/>
          </a:solidFill>
        </p:spPr>
        <p:txBody>
          <a:bodyPr/>
          <a:lstStyle/>
          <a:p>
            <a:pPr algn="l" eaLnBrk="1" hangingPunct="1">
              <a:lnSpc>
                <a:spcPct val="20000"/>
              </a:lnSpc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Story = Narrative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438400" y="39624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762000" y="41148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/>
            </a:r>
            <a:br>
              <a:rPr lang="en-US" sz="4400">
                <a:solidFill>
                  <a:schemeClr val="tx2"/>
                </a:solidFill>
              </a:rPr>
            </a:br>
            <a:r>
              <a:rPr lang="en-US" sz="4400">
                <a:solidFill>
                  <a:schemeClr val="tx2"/>
                </a:solidFill>
              </a:rPr>
              <a:t/>
            </a:r>
            <a:br>
              <a:rPr lang="en-US" sz="4400">
                <a:solidFill>
                  <a:schemeClr val="tx2"/>
                </a:solidFill>
              </a:rPr>
            </a:br>
            <a:r>
              <a:rPr lang="en-US" sz="4400">
                <a:solidFill>
                  <a:schemeClr val="tx2"/>
                </a:solidFill>
              </a:rPr>
              <a:t/>
            </a:r>
            <a:br>
              <a:rPr lang="en-US" sz="4400">
                <a:solidFill>
                  <a:schemeClr val="tx2"/>
                </a:solidFill>
              </a:rPr>
            </a:br>
            <a:r>
              <a:rPr lang="en-US" sz="4400">
                <a:solidFill>
                  <a:schemeClr val="tx2"/>
                </a:solidFill>
              </a:rPr>
              <a:t> </a:t>
            </a:r>
            <a:br>
              <a:rPr lang="en-US" sz="4400">
                <a:solidFill>
                  <a:schemeClr val="tx2"/>
                </a:solidFill>
              </a:rPr>
            </a:br>
            <a:endParaRPr lang="en-US" sz="4400">
              <a:solidFill>
                <a:schemeClr val="tx2"/>
              </a:solidFill>
            </a:endParaRPr>
          </a:p>
        </p:txBody>
      </p:sp>
      <p:pic>
        <p:nvPicPr>
          <p:cNvPr id="4103" name="Picture 10" descr="hm_narrative_toc_picture.jpg                                   006255C0Macintosh HD                   BEAB5A91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3124200"/>
            <a:ext cx="315118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8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Narratives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2362200" cy="12192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mtClean="0"/>
              <a:t>Fiction</a:t>
            </a:r>
          </a:p>
          <a:p>
            <a:pPr eaLnBrk="1" hangingPunct="1"/>
            <a:r>
              <a:rPr lang="en-US" smtClean="0"/>
              <a:t>Nonfiction</a:t>
            </a:r>
          </a:p>
          <a:p>
            <a:pPr eaLnBrk="1" hangingPunct="1"/>
            <a:endParaRPr lang="en-US" smtClean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97213"/>
            <a:ext cx="3657600" cy="319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6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u="sng" dirty="0" smtClean="0"/>
              <a:t>Every narrative has…</a:t>
            </a:r>
            <a:endParaRPr lang="en-US" sz="400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4648200" cy="2133600"/>
          </a:xfrm>
          <a:solidFill>
            <a:srgbClr val="FFFF00"/>
          </a:solidFill>
        </p:spPr>
        <p:txBody>
          <a:bodyPr/>
          <a:lstStyle/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Sequence - order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Characters - people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Conflict - problem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mtClean="0"/>
              <a:t>Resolution - solution</a:t>
            </a:r>
          </a:p>
          <a:p>
            <a:pPr algn="ctr" eaLnBrk="1" hangingPunct="1">
              <a:buFontTx/>
              <a:buNone/>
            </a:pPr>
            <a:endParaRPr lang="en-US" smtClean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705600" y="6415088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Copying permitted</a:t>
            </a:r>
          </a:p>
        </p:txBody>
      </p:sp>
    </p:spTree>
    <p:extLst>
      <p:ext uri="{BB962C8B-B14F-4D97-AF65-F5344CB8AC3E}">
        <p14:creationId xmlns:p14="http://schemas.microsoft.com/office/powerpoint/2010/main" val="8047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1306</Words>
  <Application>Microsoft Office PowerPoint</Application>
  <PresentationFormat>On-screen Show (4:3)</PresentationFormat>
  <Paragraphs>194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Week 4: 9/3-9/6</vt:lpstr>
      <vt:lpstr>Tuesday: 9-3</vt:lpstr>
      <vt:lpstr>Rikki-Tikki-Tavi Movie Ticket</vt:lpstr>
      <vt:lpstr>I.N.: LAST PAGE (You don’t need to add this to the Table of Contents.)</vt:lpstr>
      <vt:lpstr>I.N. 14: Narrative Notes </vt:lpstr>
      <vt:lpstr>Narrative Text </vt:lpstr>
      <vt:lpstr>    Story = Narrative</vt:lpstr>
      <vt:lpstr>Narratives</vt:lpstr>
      <vt:lpstr>Every narrative has…</vt:lpstr>
      <vt:lpstr>Sequence or Order</vt:lpstr>
      <vt:lpstr>Be Selective</vt:lpstr>
      <vt:lpstr> What Does the Writer Focus on? </vt:lpstr>
      <vt:lpstr> Point of View:  </vt:lpstr>
      <vt:lpstr> Point of View:  </vt:lpstr>
      <vt:lpstr> Point of View:  </vt:lpstr>
      <vt:lpstr> Test Your Knowledge...  </vt:lpstr>
      <vt:lpstr> Make a list. </vt:lpstr>
      <vt:lpstr>We will continue after a short story break from Mrs. Schneider…</vt:lpstr>
      <vt:lpstr>Saved by the Snow </vt:lpstr>
      <vt:lpstr>Sensory Details</vt:lpstr>
      <vt:lpstr>Interactive Notebooks I.N. Catch up/ Review</vt:lpstr>
      <vt:lpstr>Spelling List (On weeks with no DPE)</vt:lpstr>
      <vt:lpstr>ELA: Wednesday 9-4</vt:lpstr>
      <vt:lpstr>7 Habits of Highly Effective Writers</vt:lpstr>
      <vt:lpstr>9/4 - I.N. 15: Writing Habits </vt:lpstr>
      <vt:lpstr>Story Time... </vt:lpstr>
      <vt:lpstr>A Good Hook...  (take notes under your paragraph on I.N. 15)</vt:lpstr>
      <vt:lpstr>Class Competition…  (There may be a prize involved)</vt:lpstr>
      <vt:lpstr>Narrative Schedule &amp; Folders</vt:lpstr>
      <vt:lpstr>PowerPoint Presentation</vt:lpstr>
      <vt:lpstr>Vocabulary Vignettes</vt:lpstr>
      <vt:lpstr>ELA: Thursday 9-5</vt:lpstr>
      <vt:lpstr>Vocabulary Vignette</vt:lpstr>
      <vt:lpstr>ROUGH DRAFT #1 - write on a separate piece of notebook paper</vt:lpstr>
      <vt:lpstr>ELA: Friday 9-6</vt:lpstr>
      <vt:lpstr>Point of View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4: 9/3-9/6</dc:title>
  <dc:creator>Windows User</dc:creator>
  <cp:lastModifiedBy>Windows User</cp:lastModifiedBy>
  <cp:revision>28</cp:revision>
  <dcterms:created xsi:type="dcterms:W3CDTF">2013-09-01T18:42:33Z</dcterms:created>
  <dcterms:modified xsi:type="dcterms:W3CDTF">2013-09-03T13:57:23Z</dcterms:modified>
</cp:coreProperties>
</file>