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60" r:id="rId4"/>
    <p:sldId id="261" r:id="rId5"/>
    <p:sldId id="275" r:id="rId6"/>
    <p:sldId id="274" r:id="rId7"/>
    <p:sldId id="272" r:id="rId8"/>
    <p:sldId id="268" r:id="rId9"/>
    <p:sldId id="269" r:id="rId10"/>
    <p:sldId id="270" r:id="rId11"/>
    <p:sldId id="273" r:id="rId12"/>
    <p:sldId id="271" r:id="rId13"/>
    <p:sldId id="276" r:id="rId14"/>
    <p:sldId id="277" r:id="rId15"/>
    <p:sldId id="262" r:id="rId16"/>
    <p:sldId id="263" r:id="rId17"/>
    <p:sldId id="278" r:id="rId18"/>
    <p:sldId id="282" r:id="rId19"/>
    <p:sldId id="264" r:id="rId20"/>
    <p:sldId id="283" r:id="rId21"/>
    <p:sldId id="265" r:id="rId22"/>
    <p:sldId id="280" r:id="rId23"/>
    <p:sldId id="281" r:id="rId24"/>
    <p:sldId id="266" r:id="rId25"/>
    <p:sldId id="267"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2A160-E2E8-42EC-8CD7-31FD90A5B310}" type="datetimeFigureOut">
              <a:rPr lang="en-US" smtClean="0"/>
              <a:pPr/>
              <a:t>5/8/2014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3B4B0E-A67B-4F05-B690-68C6E702C046}" type="slidenum">
              <a:rPr lang="en-US" smtClean="0"/>
              <a:pPr/>
              <a:t>‹#›</a:t>
            </a:fld>
            <a:endParaRPr lang="en-US"/>
          </a:p>
        </p:txBody>
      </p:sp>
    </p:spTree>
    <p:extLst>
      <p:ext uri="{BB962C8B-B14F-4D97-AF65-F5344CB8AC3E}">
        <p14:creationId xmlns:p14="http://schemas.microsoft.com/office/powerpoint/2010/main" val="157377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pPr/>
              <a:t>4</a:t>
            </a:fld>
            <a:endParaRPr lang="en-US"/>
          </a:p>
        </p:txBody>
      </p:sp>
    </p:spTree>
    <p:extLst>
      <p:ext uri="{BB962C8B-B14F-4D97-AF65-F5344CB8AC3E}">
        <p14:creationId xmlns:p14="http://schemas.microsoft.com/office/powerpoint/2010/main" val="2757500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pPr/>
              <a:t>16</a:t>
            </a:fld>
            <a:endParaRPr lang="en-US"/>
          </a:p>
        </p:txBody>
      </p:sp>
    </p:spTree>
    <p:extLst>
      <p:ext uri="{BB962C8B-B14F-4D97-AF65-F5344CB8AC3E}">
        <p14:creationId xmlns:p14="http://schemas.microsoft.com/office/powerpoint/2010/main" val="2757500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pPr/>
              <a:t>21</a:t>
            </a:fld>
            <a:endParaRPr lang="en-US"/>
          </a:p>
        </p:txBody>
      </p:sp>
    </p:spTree>
    <p:extLst>
      <p:ext uri="{BB962C8B-B14F-4D97-AF65-F5344CB8AC3E}">
        <p14:creationId xmlns:p14="http://schemas.microsoft.com/office/powerpoint/2010/main" val="2757500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pPr/>
              <a:t>25</a:t>
            </a:fld>
            <a:endParaRPr lang="en-US"/>
          </a:p>
        </p:txBody>
      </p:sp>
    </p:spTree>
    <p:extLst>
      <p:ext uri="{BB962C8B-B14F-4D97-AF65-F5344CB8AC3E}">
        <p14:creationId xmlns:p14="http://schemas.microsoft.com/office/powerpoint/2010/main" val="275750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A38F5C-2037-483B-A990-32F5D779803D}"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419668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38F5C-2037-483B-A990-32F5D779803D}"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271580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38F5C-2037-483B-A990-32F5D779803D}"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159745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38F5C-2037-483B-A990-32F5D779803D}"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194087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A38F5C-2037-483B-A990-32F5D779803D}"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306460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A38F5C-2037-483B-A990-32F5D779803D}" type="datetimeFigureOut">
              <a:rPr lang="en-US" smtClean="0"/>
              <a:pPr/>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345197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A38F5C-2037-483B-A990-32F5D779803D}" type="datetimeFigureOut">
              <a:rPr lang="en-US" smtClean="0"/>
              <a:pPr/>
              <a:t>5/8/2014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362834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A38F5C-2037-483B-A990-32F5D779803D}" type="datetimeFigureOut">
              <a:rPr lang="en-US" smtClean="0"/>
              <a:pPr/>
              <a:t>5/8/2014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231828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38F5C-2037-483B-A990-32F5D779803D}" type="datetimeFigureOut">
              <a:rPr lang="en-US" smtClean="0"/>
              <a:pPr/>
              <a:t>5/8/2014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40945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38F5C-2037-483B-A990-32F5D779803D}" type="datetimeFigureOut">
              <a:rPr lang="en-US" smtClean="0"/>
              <a:pPr/>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46353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38F5C-2037-483B-A990-32F5D779803D}" type="datetimeFigureOut">
              <a:rPr lang="en-US" smtClean="0"/>
              <a:pPr/>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77FCD-158A-4C41-AB57-7A630D90A5D3}" type="slidenum">
              <a:rPr lang="en-US" smtClean="0"/>
              <a:pPr/>
              <a:t>‹#›</a:t>
            </a:fld>
            <a:endParaRPr lang="en-US"/>
          </a:p>
        </p:txBody>
      </p:sp>
    </p:spTree>
    <p:extLst>
      <p:ext uri="{BB962C8B-B14F-4D97-AF65-F5344CB8AC3E}">
        <p14:creationId xmlns:p14="http://schemas.microsoft.com/office/powerpoint/2010/main" val="1491611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38F5C-2037-483B-A990-32F5D779803D}" type="datetimeFigureOut">
              <a:rPr lang="en-US" smtClean="0"/>
              <a:pPr/>
              <a:t>5/8/2014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77FCD-158A-4C41-AB57-7A630D90A5D3}" type="slidenum">
              <a:rPr lang="en-US" smtClean="0"/>
              <a:pPr/>
              <a:t>‹#›</a:t>
            </a:fld>
            <a:endParaRPr lang="en-US"/>
          </a:p>
        </p:txBody>
      </p:sp>
    </p:spTree>
    <p:extLst>
      <p:ext uri="{BB962C8B-B14F-4D97-AF65-F5344CB8AC3E}">
        <p14:creationId xmlns:p14="http://schemas.microsoft.com/office/powerpoint/2010/main" val="661548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jQYKJaWuj0Y" TargetMode="External"/><Relationship Id="rId2" Type="http://schemas.openxmlformats.org/officeDocument/2006/relationships/hyperlink" Target="http://memory.loc.gov/cgi-bin/query/S?ammem/toddbib:@FIELD(DOCID+@od1(+4148a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35</a:t>
            </a:r>
            <a:endParaRPr lang="en-US" dirty="0"/>
          </a:p>
        </p:txBody>
      </p:sp>
      <p:sp>
        <p:nvSpPr>
          <p:cNvPr id="3" name="Subtitle 2"/>
          <p:cNvSpPr>
            <a:spLocks noGrp="1"/>
          </p:cNvSpPr>
          <p:nvPr>
            <p:ph type="subTitle" idx="1"/>
          </p:nvPr>
        </p:nvSpPr>
        <p:spPr/>
        <p:txBody>
          <a:bodyPr/>
          <a:lstStyle/>
          <a:p>
            <a:r>
              <a:rPr lang="en-US" smtClean="0"/>
              <a:t>5/5-5/9</a:t>
            </a:r>
            <a:endParaRPr lang="en-US" dirty="0"/>
          </a:p>
        </p:txBody>
      </p:sp>
    </p:spTree>
    <p:extLst>
      <p:ext uri="{BB962C8B-B14F-4D97-AF65-F5344CB8AC3E}">
        <p14:creationId xmlns:p14="http://schemas.microsoft.com/office/powerpoint/2010/main" val="851000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Stock watering hole almost completely covered by shifting topsoil. Cimarron County, Oklaho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0842"/>
            <a:ext cx="8434525" cy="6787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654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362200"/>
          </a:xfrm>
        </p:spPr>
        <p:txBody>
          <a:bodyPr>
            <a:normAutofit/>
          </a:bodyPr>
          <a:lstStyle/>
          <a:p>
            <a:pPr algn="l"/>
            <a:r>
              <a:rPr lang="en-US" dirty="0" smtClean="0"/>
              <a:t>Continue the four column chart, but apply it to the next two songs.  </a:t>
            </a:r>
            <a:br>
              <a:rPr lang="en-US" dirty="0" smtClean="0"/>
            </a:br>
            <a:r>
              <a:rPr lang="en-US" dirty="0" smtClean="0"/>
              <a:t>“Arizona” </a:t>
            </a:r>
            <a:endParaRPr lang="en-US" dirty="0"/>
          </a:p>
        </p:txBody>
      </p:sp>
      <p:sp>
        <p:nvSpPr>
          <p:cNvPr id="3" name="Content Placeholder 2"/>
          <p:cNvSpPr>
            <a:spLocks noGrp="1"/>
          </p:cNvSpPr>
          <p:nvPr>
            <p:ph idx="1"/>
          </p:nvPr>
        </p:nvSpPr>
        <p:spPr>
          <a:xfrm>
            <a:off x="457200" y="2332037"/>
            <a:ext cx="8229600" cy="4525963"/>
          </a:xfrm>
        </p:spPr>
        <p:txBody>
          <a:bodyPr/>
          <a:lstStyle/>
          <a:p>
            <a:pPr marL="0" indent="0">
              <a:buNone/>
            </a:pPr>
            <a:r>
              <a:rPr lang="en-US" dirty="0">
                <a:hlinkClick r:id="rId2"/>
              </a:rPr>
              <a:t>http://memory.loc.gov/cgi-bin/query/S?ammem/toddbib:@FIELD(DOCID+@od1(+4148a1</a:t>
            </a:r>
            <a:r>
              <a:rPr lang="en-US" dirty="0" smtClean="0">
                <a:hlinkClick r:id="rId2"/>
              </a:rPr>
              <a:t>+))</a:t>
            </a:r>
            <a:endParaRPr lang="en-US" dirty="0" smtClean="0"/>
          </a:p>
          <a:p>
            <a:pPr marL="0" indent="0">
              <a:buNone/>
            </a:pPr>
            <a:r>
              <a:rPr lang="en-US" dirty="0" smtClean="0"/>
              <a:t>“Dust Bowl Blues” </a:t>
            </a:r>
          </a:p>
          <a:p>
            <a:pPr marL="0" indent="0">
              <a:buNone/>
            </a:pPr>
            <a:r>
              <a:rPr lang="en-US" dirty="0" smtClean="0">
                <a:hlinkClick r:id="rId3"/>
              </a:rPr>
              <a:t>https://www.youtube.com/watch?v=jQYKJaWuj0Y</a:t>
            </a:r>
            <a:r>
              <a:rPr lang="en-US" dirty="0" smtClean="0"/>
              <a:t> </a:t>
            </a:r>
          </a:p>
          <a:p>
            <a:pPr marL="0" indent="0">
              <a:buNone/>
            </a:pPr>
            <a:endParaRPr lang="en-US" dirty="0"/>
          </a:p>
        </p:txBody>
      </p:sp>
    </p:spTree>
    <p:extLst>
      <p:ext uri="{BB962C8B-B14F-4D97-AF65-F5344CB8AC3E}">
        <p14:creationId xmlns:p14="http://schemas.microsoft.com/office/powerpoint/2010/main" val="2837924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Speculate as to when and where these photographs may have been taken.</a:t>
            </a:r>
          </a:p>
          <a:p>
            <a:pPr marL="514350" indent="-514350">
              <a:buFont typeface="+mj-lt"/>
              <a:buAutoNum type="arabicPeriod"/>
            </a:pPr>
            <a:r>
              <a:rPr lang="en-US" dirty="0"/>
              <a:t>Which image "speaks" to you and why?</a:t>
            </a:r>
          </a:p>
          <a:p>
            <a:pPr marL="514350" indent="-514350">
              <a:buFont typeface="+mj-lt"/>
              <a:buAutoNum type="arabicPeriod"/>
            </a:pPr>
            <a:r>
              <a:rPr lang="en-US" dirty="0"/>
              <a:t>If every picture tells a story, what story do these photographs convey?</a:t>
            </a:r>
          </a:p>
          <a:p>
            <a:pPr marL="514350" indent="-514350">
              <a:buFont typeface="+mj-lt"/>
              <a:buAutoNum type="arabicPeriod"/>
            </a:pPr>
            <a:r>
              <a:rPr lang="en-US" dirty="0"/>
              <a:t>What questions do these images evoke?</a:t>
            </a:r>
          </a:p>
          <a:p>
            <a:endParaRPr lang="en-US" dirty="0"/>
          </a:p>
        </p:txBody>
      </p:sp>
    </p:spTree>
    <p:extLst>
      <p:ext uri="{BB962C8B-B14F-4D97-AF65-F5344CB8AC3E}">
        <p14:creationId xmlns:p14="http://schemas.microsoft.com/office/powerpoint/2010/main" val="692254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Picture Timeline	</a:t>
            </a:r>
            <a:endParaRPr lang="en-US" dirty="0"/>
          </a:p>
        </p:txBody>
      </p:sp>
      <p:sp>
        <p:nvSpPr>
          <p:cNvPr id="3" name="Content Placeholder 2"/>
          <p:cNvSpPr>
            <a:spLocks noGrp="1"/>
          </p:cNvSpPr>
          <p:nvPr>
            <p:ph idx="1"/>
          </p:nvPr>
        </p:nvSpPr>
        <p:spPr/>
        <p:txBody>
          <a:bodyPr/>
          <a:lstStyle/>
          <a:p>
            <a:r>
              <a:rPr lang="en-US" dirty="0" smtClean="0"/>
              <a:t>For each chapter of the book we read, you will pick one important verse.  </a:t>
            </a:r>
          </a:p>
          <a:p>
            <a:r>
              <a:rPr lang="en-US" dirty="0" smtClean="0"/>
              <a:t>On each of the 8 squares, you will write the season, year, important quote, and illustrate the quote as best as you can.  </a:t>
            </a:r>
          </a:p>
          <a:p>
            <a:r>
              <a:rPr lang="en-US" dirty="0" smtClean="0"/>
              <a:t>These should be done to the best of your ability.  Challenge yourself to illustrate the image well.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Out of the Dust</a:t>
            </a:r>
            <a:endParaRPr lang="en-US" i="1" dirty="0"/>
          </a:p>
        </p:txBody>
      </p:sp>
      <p:sp>
        <p:nvSpPr>
          <p:cNvPr id="3" name="Content Placeholder 2"/>
          <p:cNvSpPr>
            <a:spLocks noGrp="1"/>
          </p:cNvSpPr>
          <p:nvPr>
            <p:ph idx="1"/>
          </p:nvPr>
        </p:nvSpPr>
        <p:spPr/>
        <p:txBody>
          <a:bodyPr>
            <a:normAutofit lnSpcReduction="10000"/>
          </a:bodyPr>
          <a:lstStyle/>
          <a:p>
            <a:r>
              <a:rPr lang="en-US" dirty="0" smtClean="0"/>
              <a:t>Read “Winter 1934” (pgs. 1-33) </a:t>
            </a:r>
          </a:p>
          <a:p>
            <a:pPr marL="0" indent="0">
              <a:buNone/>
            </a:pPr>
            <a:r>
              <a:rPr lang="en-US" dirty="0" smtClean="0"/>
              <a:t>- As we read, </a:t>
            </a:r>
            <a:r>
              <a:rPr lang="en-US" dirty="0"/>
              <a:t>write down at least 4 </a:t>
            </a:r>
            <a:r>
              <a:rPr lang="en-US" dirty="0" smtClean="0"/>
              <a:t>different verses </a:t>
            </a:r>
            <a:r>
              <a:rPr lang="en-US" dirty="0"/>
              <a:t>from the novel that you find interesting, poetic, or </a:t>
            </a:r>
            <a:r>
              <a:rPr lang="en-US" dirty="0" smtClean="0"/>
              <a:t>important. Don’t forget quotes and page numbers.  One of these will be used on your picture/quote timeline</a:t>
            </a:r>
            <a:endParaRPr lang="en-US" dirty="0"/>
          </a:p>
          <a:p>
            <a:endParaRPr lang="en-US" dirty="0" smtClean="0"/>
          </a:p>
          <a:p>
            <a:r>
              <a:rPr lang="en-US" dirty="0" smtClean="0"/>
              <a:t>When you finish, work on your quote/picture timeline.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Wednesday</a:t>
            </a:r>
            <a:endParaRPr lang="en-US" u="sng" dirty="0"/>
          </a:p>
        </p:txBody>
      </p:sp>
      <p:sp>
        <p:nvSpPr>
          <p:cNvPr id="3" name="Content Placeholder 2"/>
          <p:cNvSpPr>
            <a:spLocks noGrp="1"/>
          </p:cNvSpPr>
          <p:nvPr>
            <p:ph idx="1"/>
          </p:nvPr>
        </p:nvSpPr>
        <p:spPr>
          <a:xfrm>
            <a:off x="457200" y="1219200"/>
            <a:ext cx="8229600" cy="5562600"/>
          </a:xfrm>
        </p:spPr>
        <p:txBody>
          <a:bodyPr>
            <a:normAutofit/>
          </a:bodyPr>
          <a:lstStyle/>
          <a:p>
            <a:r>
              <a:rPr lang="en-US" dirty="0" smtClean="0"/>
              <a:t>Write today’s date and </a:t>
            </a:r>
            <a:r>
              <a:rPr lang="en-US" u="sng" dirty="0" smtClean="0"/>
              <a:t>Spring 1934 </a:t>
            </a:r>
            <a:r>
              <a:rPr lang="en-US" dirty="0" smtClean="0"/>
              <a:t>as your heading for today’s reading journal.  </a:t>
            </a:r>
          </a:p>
          <a:p>
            <a:r>
              <a:rPr lang="en-US" dirty="0" smtClean="0"/>
              <a:t>Answer the following question in your I.N. </a:t>
            </a:r>
          </a:p>
          <a:p>
            <a:pPr marL="0" indent="0">
              <a:buNone/>
            </a:pPr>
            <a:r>
              <a:rPr lang="en-US" dirty="0" smtClean="0"/>
              <a:t>What is Billie Jo like?  Describe her: </a:t>
            </a:r>
          </a:p>
          <a:p>
            <a:pPr marL="514350" indent="-514350">
              <a:buFont typeface="+mj-lt"/>
              <a:buAutoNum type="arabicPeriod"/>
            </a:pPr>
            <a:r>
              <a:rPr lang="en-US" dirty="0" smtClean="0"/>
              <a:t>Speech: </a:t>
            </a:r>
          </a:p>
          <a:p>
            <a:pPr marL="514350" indent="-514350">
              <a:buFont typeface="+mj-lt"/>
              <a:buAutoNum type="arabicPeriod"/>
            </a:pPr>
            <a:r>
              <a:rPr lang="en-US" dirty="0" smtClean="0"/>
              <a:t>Actions: </a:t>
            </a:r>
          </a:p>
          <a:p>
            <a:pPr marL="514350" indent="-514350">
              <a:buFont typeface="+mj-lt"/>
              <a:buAutoNum type="arabicPeriod"/>
            </a:pPr>
            <a:r>
              <a:rPr lang="en-US" dirty="0" smtClean="0"/>
              <a:t>Appearance: </a:t>
            </a:r>
          </a:p>
          <a:p>
            <a:pPr marL="514350" indent="-514350">
              <a:buFont typeface="+mj-lt"/>
              <a:buAutoNum type="arabicPeriod"/>
            </a:pPr>
            <a:r>
              <a:rPr lang="en-US" dirty="0" smtClean="0"/>
              <a:t>Thoughts: </a:t>
            </a:r>
          </a:p>
          <a:p>
            <a:pPr marL="514350" indent="-514350">
              <a:buFont typeface="+mj-lt"/>
              <a:buAutoNum type="arabicPeriod"/>
            </a:pPr>
            <a:r>
              <a:rPr lang="en-US" dirty="0" smtClean="0"/>
              <a:t>How others see her:  </a:t>
            </a:r>
            <a:endParaRPr lang="en-US" dirty="0"/>
          </a:p>
        </p:txBody>
      </p:sp>
    </p:spTree>
    <p:extLst>
      <p:ext uri="{BB962C8B-B14F-4D97-AF65-F5344CB8AC3E}">
        <p14:creationId xmlns:p14="http://schemas.microsoft.com/office/powerpoint/2010/main" val="1321227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a:t>I </a:t>
            </a:r>
            <a:r>
              <a:rPr lang="en-US" dirty="0" smtClean="0"/>
              <a:t>can analyze two poems from the text Out of the Dust by completing the FASTR worksheet packet and responding critically to my reading.  </a:t>
            </a:r>
            <a:endParaRPr lang="en-US" dirty="0"/>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781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1934</a:t>
            </a:r>
            <a:endParaRPr lang="en-US" dirty="0"/>
          </a:p>
        </p:txBody>
      </p:sp>
      <p:sp>
        <p:nvSpPr>
          <p:cNvPr id="3" name="Content Placeholder 2"/>
          <p:cNvSpPr>
            <a:spLocks noGrp="1"/>
          </p:cNvSpPr>
          <p:nvPr>
            <p:ph idx="1"/>
          </p:nvPr>
        </p:nvSpPr>
        <p:spPr>
          <a:xfrm>
            <a:off x="457200" y="1295400"/>
            <a:ext cx="8229600" cy="5486400"/>
          </a:xfrm>
        </p:spPr>
        <p:txBody>
          <a:bodyPr>
            <a:normAutofit/>
          </a:bodyPr>
          <a:lstStyle/>
          <a:p>
            <a:r>
              <a:rPr lang="en-US" dirty="0" smtClean="0"/>
              <a:t>As you read the chapter, write down at least 4 important lines/verses in your I.N. from today’s reading.  Choose lines that stand out as significant, interesting, poetic, or important to the story. </a:t>
            </a:r>
            <a:r>
              <a:rPr lang="en-US" dirty="0"/>
              <a:t>(don’t forget the quotation marks and page #) </a:t>
            </a:r>
            <a:endParaRPr lang="en-US" dirty="0" smtClean="0"/>
          </a:p>
          <a:p>
            <a:pPr marL="342900" lvl="1" indent="-342900">
              <a:buFont typeface="Arial" panose="020B0604020202020204" pitchFamily="34" charset="0"/>
              <a:buChar char="•"/>
            </a:pPr>
            <a:r>
              <a:rPr lang="en-US" sz="3000" dirty="0" smtClean="0"/>
              <a:t>Select one </a:t>
            </a:r>
            <a:r>
              <a:rPr lang="en-US" sz="3000" dirty="0"/>
              <a:t>of </a:t>
            </a:r>
            <a:r>
              <a:rPr lang="en-US" sz="3000" dirty="0" smtClean="0"/>
              <a:t>the lines of poetry in your I.N. </a:t>
            </a:r>
            <a:r>
              <a:rPr lang="en-US" sz="3000" dirty="0"/>
              <a:t>to add to your picture/quote timeline </a:t>
            </a:r>
            <a:r>
              <a:rPr lang="en-US" sz="3000" dirty="0" smtClean="0"/>
              <a:t>after you’ve turned in the worksheet.  Work independently until everyone is done. (don’t forget the quotation marks and page #) </a:t>
            </a:r>
            <a:endParaRPr lang="en-US" sz="3000" dirty="0"/>
          </a:p>
          <a:p>
            <a:endParaRPr lang="en-US" dirty="0" smtClean="0"/>
          </a:p>
          <a:p>
            <a:pPr marL="0" indent="0">
              <a:buNone/>
            </a:pPr>
            <a:endParaRPr lang="en-US" dirty="0"/>
          </a:p>
        </p:txBody>
      </p:sp>
    </p:spTree>
    <p:extLst>
      <p:ext uri="{BB962C8B-B14F-4D97-AF65-F5344CB8AC3E}">
        <p14:creationId xmlns:p14="http://schemas.microsoft.com/office/powerpoint/2010/main" val="2099182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Silent Work Time: </a:t>
            </a:r>
            <a:endParaRPr lang="en-US" u="sng"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marL="514350" indent="-514350">
              <a:buFont typeface="+mj-lt"/>
              <a:buAutoNum type="arabicPeriod"/>
            </a:pPr>
            <a:r>
              <a:rPr lang="en-US" dirty="0" smtClean="0"/>
              <a:t>Follow and complete all directions on the FASTR worksheet packet.  When you finish, answer the question below on a separate piece of paper.  (staple it to the back.) ***Compare and Contrast the poems Debts and First Rain.  In what ways are the similar and different?  How do the people’s feelings towards rain change throughout both?  Write at least a paragraph.</a:t>
            </a:r>
          </a:p>
          <a:p>
            <a:pPr marL="514350" indent="-514350">
              <a:buFont typeface="+mj-lt"/>
              <a:buAutoNum type="arabicPeriod"/>
            </a:pPr>
            <a:r>
              <a:rPr lang="en-US" dirty="0" smtClean="0"/>
              <a:t>Complete the Adjective’s Packet and turn it in.  </a:t>
            </a:r>
          </a:p>
          <a:p>
            <a:pPr marL="514350" indent="-514350">
              <a:buFont typeface="+mj-lt"/>
              <a:buAutoNum type="arabicPeriod"/>
            </a:pPr>
            <a:r>
              <a:rPr lang="en-US" dirty="0" smtClean="0"/>
              <a:t>Finish your Picture/Quote timeline for today.  </a:t>
            </a:r>
          </a:p>
          <a:p>
            <a:pPr marL="514350" indent="-514350">
              <a:buFont typeface="+mj-lt"/>
              <a:buAutoNum type="arabicPeriod"/>
            </a:pPr>
            <a:r>
              <a:rPr lang="en-US" dirty="0" smtClean="0"/>
              <a:t>Read silently an independent reading book.  </a:t>
            </a:r>
          </a:p>
          <a:p>
            <a:pPr marL="400050" lvl="1" indent="0">
              <a:buNone/>
            </a:pPr>
            <a:endParaRPr lang="en-US" dirty="0"/>
          </a:p>
        </p:txBody>
      </p:sp>
    </p:spTree>
    <p:extLst>
      <p:ext uri="{BB962C8B-B14F-4D97-AF65-F5344CB8AC3E}">
        <p14:creationId xmlns:p14="http://schemas.microsoft.com/office/powerpoint/2010/main" val="2753058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u="sng" dirty="0" smtClean="0"/>
              <a:t>Thursday</a:t>
            </a:r>
            <a:endParaRPr lang="en-US" u="sng"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a:buFontTx/>
              <a:buChar char="-"/>
            </a:pPr>
            <a:r>
              <a:rPr lang="en-US" sz="2000" dirty="0" smtClean="0"/>
              <a:t>Label your I.N. with today’s date and the section </a:t>
            </a:r>
            <a:r>
              <a:rPr lang="en-US" sz="2000" u="sng" dirty="0" smtClean="0"/>
              <a:t>Summer 1934</a:t>
            </a:r>
          </a:p>
          <a:p>
            <a:pPr marL="0" indent="0">
              <a:buNone/>
            </a:pPr>
            <a:r>
              <a:rPr lang="en-US" sz="2400" dirty="0" smtClean="0"/>
              <a:t>Answer the following question in a thoughtful paragraph: </a:t>
            </a:r>
          </a:p>
          <a:p>
            <a:pPr marL="0" indent="0">
              <a:buNone/>
            </a:pPr>
            <a:r>
              <a:rPr lang="en-US" dirty="0" smtClean="0"/>
              <a:t>What is Billie Jo’s attitude/ feelings towards dust thus far in the novel?  (Use evidence to support your answer.)  Knowing this, how do you think the title gives clue to a possible ending to her story?  Make your predictions based on your current knowledge of the title and text.  </a:t>
            </a:r>
          </a:p>
          <a:p>
            <a:pPr marL="0" indent="0">
              <a:buNone/>
            </a:pPr>
            <a:endParaRPr lang="en-US" dirty="0"/>
          </a:p>
          <a:p>
            <a:pPr marL="0" indent="0">
              <a:buNone/>
            </a:pPr>
            <a:r>
              <a:rPr lang="en-US" dirty="0" smtClean="0"/>
              <a:t>When you finish, have your quote/picture timeline ready for today and sit quietly.  </a:t>
            </a:r>
          </a:p>
          <a:p>
            <a:pPr>
              <a:buFontTx/>
              <a:buChar char="-"/>
            </a:pPr>
            <a:endParaRPr lang="en-US" u="sng" dirty="0"/>
          </a:p>
        </p:txBody>
      </p:sp>
    </p:spTree>
    <p:extLst>
      <p:ext uri="{BB962C8B-B14F-4D97-AF65-F5344CB8AC3E}">
        <p14:creationId xmlns:p14="http://schemas.microsoft.com/office/powerpoint/2010/main" val="420121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a:t>
            </a:r>
            <a:endParaRPr lang="en-US" dirty="0"/>
          </a:p>
        </p:txBody>
      </p:sp>
      <p:sp>
        <p:nvSpPr>
          <p:cNvPr id="3" name="Content Placeholder 2"/>
          <p:cNvSpPr>
            <a:spLocks noGrp="1"/>
          </p:cNvSpPr>
          <p:nvPr>
            <p:ph idx="1"/>
          </p:nvPr>
        </p:nvSpPr>
        <p:spPr/>
        <p:txBody>
          <a:bodyPr>
            <a:normAutofit/>
          </a:bodyPr>
          <a:lstStyle/>
          <a:p>
            <a:pPr marL="0" indent="0">
              <a:buNone/>
            </a:pPr>
            <a:r>
              <a:rPr lang="en-US" sz="9600" dirty="0" smtClean="0"/>
              <a:t>FIELD TRIP DAY!</a:t>
            </a:r>
          </a:p>
          <a:p>
            <a:pPr marL="0" indent="0">
              <a:buNone/>
            </a:pPr>
            <a:endParaRPr lang="en-US" sz="8800" dirty="0"/>
          </a:p>
        </p:txBody>
      </p:sp>
    </p:spTree>
    <p:extLst>
      <p:ext uri="{BB962C8B-B14F-4D97-AF65-F5344CB8AC3E}">
        <p14:creationId xmlns:p14="http://schemas.microsoft.com/office/powerpoint/2010/main" val="4080602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1934</a:t>
            </a:r>
            <a:endParaRPr lang="en-US" dirty="0"/>
          </a:p>
        </p:txBody>
      </p:sp>
      <p:sp>
        <p:nvSpPr>
          <p:cNvPr id="3" name="Content Placeholder 2"/>
          <p:cNvSpPr>
            <a:spLocks noGrp="1"/>
          </p:cNvSpPr>
          <p:nvPr>
            <p:ph idx="1"/>
          </p:nvPr>
        </p:nvSpPr>
        <p:spPr/>
        <p:txBody>
          <a:bodyPr/>
          <a:lstStyle/>
          <a:p>
            <a:r>
              <a:rPr lang="en-US" dirty="0" smtClean="0"/>
              <a:t>As we read, jot down possible lines to be used in your picture/ quote timeline.  </a:t>
            </a:r>
          </a:p>
          <a:p>
            <a:endParaRPr lang="en-US" dirty="0"/>
          </a:p>
          <a:p>
            <a:r>
              <a:rPr lang="en-US" dirty="0" smtClean="0"/>
              <a:t>When you finish, work silently on today’s picture/quote.  </a:t>
            </a:r>
            <a:endParaRPr lang="en-US" dirty="0"/>
          </a:p>
        </p:txBody>
      </p:sp>
    </p:spTree>
    <p:extLst>
      <p:ext uri="{BB962C8B-B14F-4D97-AF65-F5344CB8AC3E}">
        <p14:creationId xmlns:p14="http://schemas.microsoft.com/office/powerpoint/2010/main" val="3899104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analyze real world restaurant menus in order to prepare for writing my own.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64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Menu Observation Rotations</a:t>
            </a:r>
            <a:r>
              <a:rPr lang="en-US" dirty="0" smtClean="0"/>
              <a:t/>
            </a:r>
            <a:br>
              <a:rPr lang="en-US" dirty="0" smtClean="0"/>
            </a:br>
            <a:r>
              <a:rPr lang="en-US" sz="3600" dirty="0" smtClean="0"/>
              <a:t>(please complete in your I.N.) </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We will practice understanding descriptive menu writing, by first analyzing real world menus.  </a:t>
            </a:r>
            <a:endParaRPr lang="en-US" dirty="0" smtClean="0"/>
          </a:p>
          <a:p>
            <a:r>
              <a:rPr lang="en-US" dirty="0" smtClean="0"/>
              <a:t>Every table will have a different restaurant menu for you to read and analyze.  </a:t>
            </a:r>
          </a:p>
          <a:p>
            <a:r>
              <a:rPr lang="en-US" dirty="0" smtClean="0"/>
              <a:t>At each station, read the menu.  </a:t>
            </a:r>
          </a:p>
          <a:p>
            <a:pPr marL="514350" indent="-514350">
              <a:buFont typeface="+mj-lt"/>
              <a:buAutoNum type="arabicPeriod"/>
            </a:pPr>
            <a:r>
              <a:rPr lang="en-US" dirty="0" smtClean="0"/>
              <a:t>Write down at least 3 descriptive words that were used in the menu.  </a:t>
            </a:r>
          </a:p>
          <a:p>
            <a:pPr marL="514350" indent="-514350">
              <a:buFont typeface="+mj-lt"/>
              <a:buAutoNum type="arabicPeriod"/>
            </a:pPr>
            <a:r>
              <a:rPr lang="en-US" dirty="0" smtClean="0"/>
              <a:t>Write down one good idea you could use for your own menus.  </a:t>
            </a:r>
            <a:endParaRPr lang="en-US" dirty="0"/>
          </a:p>
        </p:txBody>
      </p:sp>
    </p:spTree>
    <p:extLst>
      <p:ext uri="{BB962C8B-B14F-4D97-AF65-F5344CB8AC3E}">
        <p14:creationId xmlns:p14="http://schemas.microsoft.com/office/powerpoint/2010/main" val="858715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7"/>
            <a:ext cx="8229600" cy="1143000"/>
          </a:xfrm>
        </p:spPr>
        <p:txBody>
          <a:bodyPr>
            <a:normAutofit fontScale="90000"/>
          </a:bodyPr>
          <a:lstStyle/>
          <a:p>
            <a:r>
              <a:rPr lang="en-US" dirty="0" smtClean="0"/>
              <a:t>Menu Analysis</a:t>
            </a:r>
            <a:br>
              <a:rPr lang="en-US" dirty="0" smtClean="0"/>
            </a:br>
            <a:r>
              <a:rPr lang="en-US" sz="3600" u="sng" dirty="0" smtClean="0"/>
              <a:t>(Answer in your I.N.)</a:t>
            </a:r>
            <a:endParaRPr lang="en-US" sz="3600" u="sng" dirty="0"/>
          </a:p>
        </p:txBody>
      </p:sp>
      <p:sp>
        <p:nvSpPr>
          <p:cNvPr id="3" name="Content Placeholder 2"/>
          <p:cNvSpPr>
            <a:spLocks noGrp="1"/>
          </p:cNvSpPr>
          <p:nvPr>
            <p:ph idx="1"/>
          </p:nvPr>
        </p:nvSpPr>
        <p:spPr>
          <a:xfrm>
            <a:off x="457200" y="1143000"/>
            <a:ext cx="8229600" cy="5715000"/>
          </a:xfrm>
        </p:spPr>
        <p:txBody>
          <a:bodyPr>
            <a:normAutofit fontScale="92500" lnSpcReduction="10000"/>
          </a:bodyPr>
          <a:lstStyle/>
          <a:p>
            <a:pPr marL="514350" indent="-514350">
              <a:buFont typeface="+mj-lt"/>
              <a:buAutoNum type="arabicPeriod"/>
            </a:pPr>
            <a:r>
              <a:rPr lang="en-US" dirty="0" smtClean="0"/>
              <a:t> Which menu was the most visually appealing?  Why?  </a:t>
            </a:r>
            <a:endParaRPr lang="en-US" dirty="0"/>
          </a:p>
          <a:p>
            <a:pPr marL="514350" indent="-514350">
              <a:buFont typeface="+mj-lt"/>
              <a:buAutoNum type="arabicPeriod"/>
            </a:pPr>
            <a:r>
              <a:rPr lang="en-US" dirty="0" smtClean="0"/>
              <a:t>Which menu had the most interesting writing that made you want to keep reading?  What did they do differently that made it stand out?  </a:t>
            </a:r>
          </a:p>
          <a:p>
            <a:pPr marL="514350" indent="-514350">
              <a:buFont typeface="+mj-lt"/>
              <a:buAutoNum type="arabicPeriod"/>
            </a:pPr>
            <a:r>
              <a:rPr lang="en-US" dirty="0"/>
              <a:t> </a:t>
            </a:r>
            <a:r>
              <a:rPr lang="en-US" dirty="0" smtClean="0"/>
              <a:t>If you were to write your own menu, (which you will) what advice would you give to yourself for how to write a good menu that customers would enjoy reading?  </a:t>
            </a:r>
          </a:p>
          <a:p>
            <a:pPr marL="514350" indent="-514350">
              <a:buFont typeface="+mj-lt"/>
              <a:buAutoNum type="arabicPeriod"/>
            </a:pPr>
            <a:r>
              <a:rPr lang="en-US" dirty="0"/>
              <a:t> </a:t>
            </a:r>
            <a:r>
              <a:rPr lang="en-US" dirty="0" smtClean="0"/>
              <a:t>List at least 10 interesting/descriptive words that could be used in menu writing.  </a:t>
            </a:r>
          </a:p>
          <a:p>
            <a:pPr marL="0" indent="0">
              <a:buNone/>
            </a:pPr>
            <a:r>
              <a:rPr lang="en-US" dirty="0" smtClean="0"/>
              <a:t>*work on your picture/quote timeline.  </a:t>
            </a:r>
            <a:endParaRPr lang="en-US" dirty="0"/>
          </a:p>
        </p:txBody>
      </p:sp>
    </p:spTree>
    <p:extLst>
      <p:ext uri="{BB962C8B-B14F-4D97-AF65-F5344CB8AC3E}">
        <p14:creationId xmlns:p14="http://schemas.microsoft.com/office/powerpoint/2010/main" val="2861777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Friday</a:t>
            </a:r>
            <a:endParaRPr lang="en-US" u="sng" dirty="0"/>
          </a:p>
        </p:txBody>
      </p:sp>
      <p:sp>
        <p:nvSpPr>
          <p:cNvPr id="3" name="Content Placeholder 2"/>
          <p:cNvSpPr>
            <a:spLocks noGrp="1"/>
          </p:cNvSpPr>
          <p:nvPr>
            <p:ph idx="1"/>
          </p:nvPr>
        </p:nvSpPr>
        <p:spPr/>
        <p:txBody>
          <a:bodyPr/>
          <a:lstStyle/>
          <a:p>
            <a:r>
              <a:rPr lang="en-US" dirty="0" smtClean="0"/>
              <a:t>Label your next I.N. page Autumn 1934</a:t>
            </a:r>
          </a:p>
          <a:p>
            <a:r>
              <a:rPr lang="en-US" dirty="0" smtClean="0"/>
              <a:t>Read Autumn 1934 as a group. </a:t>
            </a:r>
          </a:p>
          <a:p>
            <a:r>
              <a:rPr lang="en-US" dirty="0" smtClean="0"/>
              <a:t>Don’t forget to be looking for interesting or important quotes to put on your timeline!   </a:t>
            </a:r>
          </a:p>
          <a:p>
            <a:r>
              <a:rPr lang="en-US" dirty="0" smtClean="0"/>
              <a:t>When you finish work independently on your picture/quote timeline.  </a:t>
            </a:r>
            <a:endParaRPr lang="en-US" dirty="0"/>
          </a:p>
        </p:txBody>
      </p:sp>
    </p:spTree>
    <p:extLst>
      <p:ext uri="{BB962C8B-B14F-4D97-AF65-F5344CB8AC3E}">
        <p14:creationId xmlns:p14="http://schemas.microsoft.com/office/powerpoint/2010/main" val="1492887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discuss and analyze what we’ve read so far in </a:t>
            </a:r>
            <a:r>
              <a:rPr lang="en-US" i="1" dirty="0" smtClean="0"/>
              <a:t>Out of the Dust </a:t>
            </a:r>
            <a:r>
              <a:rPr lang="en-US" dirty="0" smtClean="0"/>
              <a:t>by participating in a Socratic Circle.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689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9296400" cy="1143000"/>
          </a:xfrm>
        </p:spPr>
        <p:txBody>
          <a:bodyPr>
            <a:noAutofit/>
          </a:bodyPr>
          <a:lstStyle/>
          <a:p>
            <a:r>
              <a:rPr lang="en-US" sz="3200" dirty="0" smtClean="0"/>
              <a:t>Choose 5 &amp; answer with evidence</a:t>
            </a:r>
            <a:br>
              <a:rPr lang="en-US" sz="3200" dirty="0" smtClean="0"/>
            </a:br>
            <a:r>
              <a:rPr lang="en-US" sz="2800" u="sng" dirty="0" smtClean="0"/>
              <a:t>(write them in your I.N. to prepare for the Socratic Circle)  </a:t>
            </a:r>
            <a:endParaRPr lang="en-US" sz="2800" u="sng" dirty="0"/>
          </a:p>
        </p:txBody>
      </p:sp>
      <p:sp>
        <p:nvSpPr>
          <p:cNvPr id="3" name="Content Placeholder 2"/>
          <p:cNvSpPr>
            <a:spLocks noGrp="1"/>
          </p:cNvSpPr>
          <p:nvPr>
            <p:ph idx="1"/>
          </p:nvPr>
        </p:nvSpPr>
        <p:spPr>
          <a:xfrm>
            <a:off x="457200" y="1295400"/>
            <a:ext cx="8229600" cy="5867400"/>
          </a:xfrm>
        </p:spPr>
        <p:txBody>
          <a:bodyPr>
            <a:noAutofit/>
          </a:bodyPr>
          <a:lstStyle/>
          <a:p>
            <a:pPr marL="514350" indent="-514350">
              <a:buFont typeface="+mj-lt"/>
              <a:buAutoNum type="arabicPeriod"/>
            </a:pPr>
            <a:r>
              <a:rPr lang="en-US" sz="2200" dirty="0" smtClean="0"/>
              <a:t>Whose </a:t>
            </a:r>
            <a:r>
              <a:rPr lang="en-US" sz="2200" dirty="0"/>
              <a:t>fault is the </a:t>
            </a:r>
            <a:r>
              <a:rPr lang="en-US" sz="2200" dirty="0" smtClean="0"/>
              <a:t>accident?  Should </a:t>
            </a:r>
            <a:r>
              <a:rPr lang="en-US" sz="2200" dirty="0"/>
              <a:t>Billie Jo forgive her father for leaving Ma to go drinking in Guymon?</a:t>
            </a:r>
          </a:p>
          <a:p>
            <a:pPr marL="514350" indent="-514350">
              <a:buFont typeface="+mj-lt"/>
              <a:buAutoNum type="arabicPeriod"/>
            </a:pPr>
            <a:r>
              <a:rPr lang="en-US" sz="2200" dirty="0" smtClean="0"/>
              <a:t>Why </a:t>
            </a:r>
            <a:r>
              <a:rPr lang="en-US" sz="2200" dirty="0"/>
              <a:t>does Billie Jo hide her injured hands from her father?</a:t>
            </a:r>
          </a:p>
          <a:p>
            <a:pPr marL="514350" indent="-514350">
              <a:buFont typeface="+mj-lt"/>
              <a:buAutoNum type="arabicPeriod"/>
            </a:pPr>
            <a:r>
              <a:rPr lang="en-US" sz="2200" dirty="0" smtClean="0"/>
              <a:t>Why </a:t>
            </a:r>
            <a:r>
              <a:rPr lang="en-US" sz="2200" dirty="0"/>
              <a:t>does Daddy want to dig a pond now?</a:t>
            </a:r>
          </a:p>
          <a:p>
            <a:pPr marL="514350" indent="-514350">
              <a:buFont typeface="+mj-lt"/>
              <a:buAutoNum type="arabicPeriod"/>
            </a:pPr>
            <a:r>
              <a:rPr lang="en-US" sz="2200" dirty="0" smtClean="0"/>
              <a:t>How </a:t>
            </a:r>
            <a:r>
              <a:rPr lang="en-US" sz="2200" dirty="0"/>
              <a:t>does Mad Dog treat Billie Jo? What would you say to Billie Jo if she were your friend?</a:t>
            </a:r>
          </a:p>
          <a:p>
            <a:pPr marL="514350" indent="-514350">
              <a:buFont typeface="+mj-lt"/>
              <a:buAutoNum type="arabicPeriod"/>
            </a:pPr>
            <a:r>
              <a:rPr lang="en-US" sz="2200" dirty="0"/>
              <a:t>Why is the art exhibit so important and so painful for Billie Jo? What does this tell us about her character? What elements of the story does the exhibit bring together</a:t>
            </a:r>
            <a:r>
              <a:rPr lang="en-US" sz="2200" dirty="0" smtClean="0"/>
              <a:t>?</a:t>
            </a:r>
          </a:p>
          <a:p>
            <a:pPr marL="514350" indent="-514350">
              <a:buFont typeface="+mj-lt"/>
              <a:buAutoNum type="arabicPeriod"/>
            </a:pPr>
            <a:r>
              <a:rPr lang="en-US" sz="2200" dirty="0" smtClean="0"/>
              <a:t>In </a:t>
            </a:r>
            <a:r>
              <a:rPr lang="en-US" sz="2200" dirty="0"/>
              <a:t>what ways is Billie Jo like her father?</a:t>
            </a:r>
          </a:p>
          <a:p>
            <a:pPr marL="514350" indent="-514350">
              <a:buFont typeface="+mj-lt"/>
              <a:buAutoNum type="arabicPeriod"/>
            </a:pPr>
            <a:r>
              <a:rPr lang="en-US" sz="2200" dirty="0" smtClean="0"/>
              <a:t>Is </a:t>
            </a:r>
            <a:r>
              <a:rPr lang="en-US" sz="2200" dirty="0"/>
              <a:t>it right for Miss Freeland to let Buddy Williams and his family stay at school?</a:t>
            </a:r>
          </a:p>
          <a:p>
            <a:pPr marL="514350" indent="-514350">
              <a:buFont typeface="+mj-lt"/>
              <a:buAutoNum type="arabicPeriod"/>
            </a:pPr>
            <a:r>
              <a:rPr lang="en-US" sz="2200" dirty="0" smtClean="0"/>
              <a:t>Billie </a:t>
            </a:r>
            <a:r>
              <a:rPr lang="en-US" sz="2200" dirty="0"/>
              <a:t>begins to mention in her entries that her ma is “haunting her.” What does she mean by that? What do you think she can do about it</a:t>
            </a:r>
            <a:r>
              <a:rPr lang="en-US" sz="2200" dirty="0" smtClean="0"/>
              <a:t>?</a:t>
            </a:r>
            <a:endParaRPr lang="en-US" sz="2200" dirty="0"/>
          </a:p>
        </p:txBody>
      </p:sp>
    </p:spTree>
    <p:extLst>
      <p:ext uri="{BB962C8B-B14F-4D97-AF65-F5344CB8AC3E}">
        <p14:creationId xmlns:p14="http://schemas.microsoft.com/office/powerpoint/2010/main" val="1276862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Project </a:t>
            </a:r>
            <a:endParaRPr lang="en-US" dirty="0"/>
          </a:p>
        </p:txBody>
      </p:sp>
      <p:sp>
        <p:nvSpPr>
          <p:cNvPr id="3" name="Content Placeholder 2"/>
          <p:cNvSpPr>
            <a:spLocks noGrp="1"/>
          </p:cNvSpPr>
          <p:nvPr>
            <p:ph idx="1"/>
          </p:nvPr>
        </p:nvSpPr>
        <p:spPr/>
        <p:txBody>
          <a:bodyPr/>
          <a:lstStyle/>
          <a:p>
            <a:r>
              <a:rPr lang="en-US" dirty="0" smtClean="0"/>
              <a:t>DO NOT LOSE YOUR PACKET about the project.  You will turn it in with your final menu!  </a:t>
            </a:r>
            <a:endParaRPr lang="en-US" dirty="0"/>
          </a:p>
        </p:txBody>
      </p:sp>
    </p:spTree>
    <p:extLst>
      <p:ext uri="{BB962C8B-B14F-4D97-AF65-F5344CB8AC3E}">
        <p14:creationId xmlns:p14="http://schemas.microsoft.com/office/powerpoint/2010/main" val="445173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19"/>
            <a:ext cx="8229600" cy="1143000"/>
          </a:xfrm>
        </p:spPr>
        <p:txBody>
          <a:bodyPr/>
          <a:lstStyle/>
          <a:p>
            <a:r>
              <a:rPr lang="en-US" u="sng" dirty="0" smtClean="0"/>
              <a:t>Tuesday</a:t>
            </a:r>
            <a:endParaRPr lang="en-US" u="sng" dirty="0"/>
          </a:p>
        </p:txBody>
      </p:sp>
      <p:sp>
        <p:nvSpPr>
          <p:cNvPr id="3" name="Content Placeholder 2"/>
          <p:cNvSpPr>
            <a:spLocks noGrp="1"/>
          </p:cNvSpPr>
          <p:nvPr>
            <p:ph idx="1"/>
          </p:nvPr>
        </p:nvSpPr>
        <p:spPr>
          <a:xfrm>
            <a:off x="457200" y="1143000"/>
            <a:ext cx="8229600" cy="5715000"/>
          </a:xfrm>
        </p:spPr>
        <p:txBody>
          <a:bodyPr>
            <a:normAutofit/>
          </a:bodyPr>
          <a:lstStyle/>
          <a:p>
            <a:pPr marL="0" indent="0">
              <a:buFontTx/>
              <a:buChar char="-"/>
            </a:pPr>
            <a:r>
              <a:rPr lang="en-US" dirty="0" smtClean="0"/>
              <a:t> Have your I.N. available in class today and for the next two weeks.  (if you don’t have one, staple about 10-15 pages together) </a:t>
            </a:r>
          </a:p>
          <a:p>
            <a:pPr marL="0" indent="0">
              <a:buFontTx/>
              <a:buChar char="-"/>
            </a:pPr>
            <a:r>
              <a:rPr lang="en-US" dirty="0" smtClean="0"/>
              <a:t> In your I.N., label today’s date and write </a:t>
            </a:r>
          </a:p>
          <a:p>
            <a:pPr marL="0" indent="0">
              <a:buNone/>
            </a:pPr>
            <a:r>
              <a:rPr lang="en-US" dirty="0"/>
              <a:t>	</a:t>
            </a:r>
            <a:r>
              <a:rPr lang="en-US" u="sng" dirty="0" smtClean="0"/>
              <a:t>Winter 1934</a:t>
            </a:r>
          </a:p>
        </p:txBody>
      </p:sp>
    </p:spTree>
    <p:extLst>
      <p:ext uri="{BB962C8B-B14F-4D97-AF65-F5344CB8AC3E}">
        <p14:creationId xmlns:p14="http://schemas.microsoft.com/office/powerpoint/2010/main" val="962455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make predictions about a certain time period by observing pictures and songs </a:t>
            </a:r>
            <a:r>
              <a:rPr lang="en-US" smtClean="0"/>
              <a:t>and making inferences </a:t>
            </a:r>
            <a:r>
              <a:rPr lang="en-US" dirty="0" smtClean="0"/>
              <a:t>based on those observations.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044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Four Column Chart</a:t>
            </a:r>
            <a:br>
              <a:rPr lang="en-US" dirty="0" smtClean="0"/>
            </a:br>
            <a:r>
              <a:rPr lang="en-US" sz="2222" dirty="0" smtClean="0"/>
              <a:t>(top page of the worksheet packet)</a:t>
            </a:r>
            <a:endParaRPr lang="en-US" sz="2222" dirty="0"/>
          </a:p>
        </p:txBody>
      </p:sp>
      <p:sp>
        <p:nvSpPr>
          <p:cNvPr id="3" name="Content Placeholder 2"/>
          <p:cNvSpPr>
            <a:spLocks noGrp="1"/>
          </p:cNvSpPr>
          <p:nvPr>
            <p:ph idx="1"/>
          </p:nvPr>
        </p:nvSpPr>
        <p:spPr/>
        <p:txBody>
          <a:bodyPr/>
          <a:lstStyle/>
          <a:p>
            <a:r>
              <a:rPr lang="en-US" dirty="0" smtClean="0"/>
              <a:t>On the top of the chart: </a:t>
            </a:r>
          </a:p>
          <a:p>
            <a:pPr>
              <a:buNone/>
            </a:pPr>
            <a:r>
              <a:rPr lang="en-US" dirty="0" smtClean="0"/>
              <a:t>Name	Observe 	Reflect	Question</a:t>
            </a:r>
          </a:p>
          <a:p>
            <a:pPr>
              <a:buNone/>
            </a:pPr>
            <a:endParaRPr lang="en-US" dirty="0" smtClean="0"/>
          </a:p>
          <a:p>
            <a:pPr>
              <a:buNone/>
            </a:pPr>
            <a:r>
              <a:rPr lang="en-US" dirty="0" smtClean="0"/>
              <a:t>When we look at each photo/song, fill in any details of observations, then reflect on the mood/tone of the picture, then ask a question about the picture.  </a:t>
            </a:r>
            <a:endParaRPr lang="en-US" dirty="0"/>
          </a:p>
        </p:txBody>
      </p:sp>
    </p:spTree>
    <p:extLst>
      <p:ext uri="{BB962C8B-B14F-4D97-AF65-F5344CB8AC3E}">
        <p14:creationId xmlns:p14="http://schemas.microsoft.com/office/powerpoint/2010/main" val="180157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Lucille Burroughs, daughter of a cotton sharecropper. Hale County, Alaba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120"/>
            <a:ext cx="8305800" cy="6644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162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Destitute pea pickers in California. Mother of seven children. Age thirty-two. Nipomo, Californ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799" y="152400"/>
            <a:ext cx="5419725" cy="6761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611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lcweb2.loc.gov/service/pnp/fsa/8b38000/8b38200/8b38299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717"/>
            <a:ext cx="7010400" cy="6714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894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Dust is too much for this farmer's son in Cimarron County, Oklaho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145"/>
            <a:ext cx="7010400" cy="6813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72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3539</TotalTime>
  <Words>1113</Words>
  <Application>Microsoft Office PowerPoint</Application>
  <PresentationFormat>On-screen Show (4:3)</PresentationFormat>
  <Paragraphs>98</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Week 35</vt:lpstr>
      <vt:lpstr>Monday</vt:lpstr>
      <vt:lpstr>Tuesday</vt:lpstr>
      <vt:lpstr>Learning Target</vt:lpstr>
      <vt:lpstr>Four Column Chart (top page of the worksheet packet)</vt:lpstr>
      <vt:lpstr>PowerPoint Presentation</vt:lpstr>
      <vt:lpstr>PowerPoint Presentation</vt:lpstr>
      <vt:lpstr>PowerPoint Presentation</vt:lpstr>
      <vt:lpstr>PowerPoint Presentation</vt:lpstr>
      <vt:lpstr>PowerPoint Presentation</vt:lpstr>
      <vt:lpstr>Continue the four column chart, but apply it to the next two songs.   “Arizona” </vt:lpstr>
      <vt:lpstr>I.N. </vt:lpstr>
      <vt:lpstr>Quote/ Picture Timeline </vt:lpstr>
      <vt:lpstr>Out of the Dust</vt:lpstr>
      <vt:lpstr>Wednesday</vt:lpstr>
      <vt:lpstr>Learning Target</vt:lpstr>
      <vt:lpstr>Spring 1934</vt:lpstr>
      <vt:lpstr>Silent Work Time: </vt:lpstr>
      <vt:lpstr>Thursday</vt:lpstr>
      <vt:lpstr>Summer 1934</vt:lpstr>
      <vt:lpstr>Learning Target</vt:lpstr>
      <vt:lpstr>Menu Observation Rotations (please complete in your I.N.) </vt:lpstr>
      <vt:lpstr>Menu Analysis (Answer in your I.N.)</vt:lpstr>
      <vt:lpstr>Friday</vt:lpstr>
      <vt:lpstr>Learning Target</vt:lpstr>
      <vt:lpstr>Choose 5 &amp; answer with evidence (write them in your I.N. to prepare for the Socratic Circle)  </vt:lpstr>
      <vt:lpstr>Menu Project </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30</dc:title>
  <dc:creator>Windows User</dc:creator>
  <cp:lastModifiedBy>Windows User</cp:lastModifiedBy>
  <cp:revision>53</cp:revision>
  <dcterms:created xsi:type="dcterms:W3CDTF">2014-05-05T17:27:08Z</dcterms:created>
  <dcterms:modified xsi:type="dcterms:W3CDTF">2014-05-08T22:17:00Z</dcterms:modified>
</cp:coreProperties>
</file>