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69" r:id="rId4"/>
    <p:sldId id="283" r:id="rId5"/>
    <p:sldId id="259" r:id="rId6"/>
    <p:sldId id="268" r:id="rId7"/>
    <p:sldId id="282" r:id="rId8"/>
    <p:sldId id="260" r:id="rId9"/>
    <p:sldId id="261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62" r:id="rId19"/>
    <p:sldId id="263" r:id="rId20"/>
    <p:sldId id="264" r:id="rId21"/>
    <p:sldId id="267" r:id="rId22"/>
    <p:sldId id="273" r:id="rId23"/>
    <p:sldId id="266" r:id="rId24"/>
    <p:sldId id="279" r:id="rId25"/>
    <p:sldId id="286" r:id="rId26"/>
    <p:sldId id="284" r:id="rId27"/>
    <p:sldId id="285" r:id="rId2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BF9E9-46F8-1244-B88A-3A8B0A40E791}" type="doc">
      <dgm:prSet loTypeId="urn:microsoft.com/office/officeart/2005/8/layout/pyramid2" loCatId="pyramid" qsTypeId="urn:microsoft.com/office/officeart/2005/8/quickstyle/simple4" qsCatId="simple" csTypeId="urn:microsoft.com/office/officeart/2005/8/colors/accent1_2" csCatId="accent1" phldr="1"/>
      <dgm:spPr/>
    </dgm:pt>
    <dgm:pt modelId="{17F78765-4BE0-EF46-9DCB-C6CC226FD5F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>
              <a:latin typeface="Comic Sans MS"/>
              <a:cs typeface="Comic Sans MS"/>
            </a:rPr>
            <a:t>Most Newsworthy Info</a:t>
          </a:r>
        </a:p>
        <a:p>
          <a:r>
            <a:rPr lang="en-US" sz="1800" dirty="0">
              <a:latin typeface="Comic Sans MS"/>
              <a:cs typeface="Comic Sans MS"/>
            </a:rPr>
            <a:t>5Ws: Who, What, Where, When, Why, How</a:t>
          </a:r>
        </a:p>
      </dgm:t>
    </dgm:pt>
    <dgm:pt modelId="{5C9242EF-C1F6-4141-A8A8-AF607EF351D0}" type="parTrans" cxnId="{A30610C6-2308-AD4D-9E90-4C84488D8C3D}">
      <dgm:prSet/>
      <dgm:spPr/>
      <dgm:t>
        <a:bodyPr/>
        <a:lstStyle/>
        <a:p>
          <a:endParaRPr lang="en-US"/>
        </a:p>
      </dgm:t>
    </dgm:pt>
    <dgm:pt modelId="{9924EF96-7DBE-9445-9185-3D2B5085845F}" type="sibTrans" cxnId="{A30610C6-2308-AD4D-9E90-4C84488D8C3D}">
      <dgm:prSet/>
      <dgm:spPr/>
      <dgm:t>
        <a:bodyPr/>
        <a:lstStyle/>
        <a:p>
          <a:endParaRPr lang="en-US"/>
        </a:p>
      </dgm:t>
    </dgm:pt>
    <dgm:pt modelId="{675C032E-8100-694C-8592-22CEB20C448C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>
              <a:latin typeface="Comic Sans MS"/>
              <a:cs typeface="Comic Sans MS"/>
            </a:rPr>
            <a:t>Important Information</a:t>
          </a:r>
        </a:p>
        <a:p>
          <a:r>
            <a:rPr lang="en-US" sz="1800" dirty="0">
              <a:latin typeface="Comic Sans MS"/>
              <a:cs typeface="Comic Sans MS"/>
            </a:rPr>
            <a:t>(</a:t>
          </a:r>
          <a:r>
            <a:rPr lang="en-US" sz="1600" dirty="0">
              <a:latin typeface="Comic Sans MS"/>
              <a:cs typeface="Comic Sans MS"/>
            </a:rPr>
            <a:t>in descending order of importance</a:t>
          </a:r>
          <a:r>
            <a:rPr lang="en-US" sz="1800" dirty="0">
              <a:latin typeface="Comic Sans MS"/>
              <a:cs typeface="Comic Sans MS"/>
            </a:rPr>
            <a:t>)</a:t>
          </a:r>
        </a:p>
      </dgm:t>
    </dgm:pt>
    <dgm:pt modelId="{04E3E4D9-AF21-3741-B89E-5CE5CF80D570}" type="parTrans" cxnId="{7DF5A154-E7C6-C449-A7E2-DEE5AA1CD2D4}">
      <dgm:prSet/>
      <dgm:spPr/>
      <dgm:t>
        <a:bodyPr/>
        <a:lstStyle/>
        <a:p>
          <a:endParaRPr lang="en-US"/>
        </a:p>
      </dgm:t>
    </dgm:pt>
    <dgm:pt modelId="{AF5B6673-E3EF-6D4A-B11F-CD8A44B4E03F}" type="sibTrans" cxnId="{7DF5A154-E7C6-C449-A7E2-DEE5AA1CD2D4}">
      <dgm:prSet/>
      <dgm:spPr/>
      <dgm:t>
        <a:bodyPr/>
        <a:lstStyle/>
        <a:p>
          <a:endParaRPr lang="en-US"/>
        </a:p>
      </dgm:t>
    </dgm:pt>
    <dgm:pt modelId="{21834682-3FDA-674C-A0BA-ABEDFDFA57D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1" dirty="0">
              <a:latin typeface="Comic Sans MS"/>
              <a:cs typeface="Comic Sans MS"/>
            </a:rPr>
            <a:t>Supportive or Background Info</a:t>
          </a:r>
        </a:p>
      </dgm:t>
    </dgm:pt>
    <dgm:pt modelId="{86F9FB15-C9F8-F842-AEF0-5F635CA402D7}" type="parTrans" cxnId="{EBD79DFF-9ED8-8E42-94DB-323F9ED6D25E}">
      <dgm:prSet/>
      <dgm:spPr/>
      <dgm:t>
        <a:bodyPr/>
        <a:lstStyle/>
        <a:p>
          <a:endParaRPr lang="en-US"/>
        </a:p>
      </dgm:t>
    </dgm:pt>
    <dgm:pt modelId="{72B53D27-F2AF-4F4F-93B4-0071CA87625B}" type="sibTrans" cxnId="{EBD79DFF-9ED8-8E42-94DB-323F9ED6D25E}">
      <dgm:prSet/>
      <dgm:spPr/>
      <dgm:t>
        <a:bodyPr/>
        <a:lstStyle/>
        <a:p>
          <a:endParaRPr lang="en-US"/>
        </a:p>
      </dgm:t>
    </dgm:pt>
    <dgm:pt modelId="{CE8CDD09-802D-2D4A-A038-1814AB342E50}" type="pres">
      <dgm:prSet presAssocID="{C96BF9E9-46F8-1244-B88A-3A8B0A40E791}" presName="compositeShape" presStyleCnt="0">
        <dgm:presLayoutVars>
          <dgm:dir/>
          <dgm:resizeHandles/>
        </dgm:presLayoutVars>
      </dgm:prSet>
      <dgm:spPr/>
    </dgm:pt>
    <dgm:pt modelId="{E0312FA6-C1EB-464F-8EBE-85359BD35E62}" type="pres">
      <dgm:prSet presAssocID="{C96BF9E9-46F8-1244-B88A-3A8B0A40E791}" presName="pyramid" presStyleLbl="node1" presStyleIdx="0" presStyleCnt="1" custAng="10800000" custScaleX="171429" custLinFactNeighborX="-284" custLinFactNeighborY="4762"/>
      <dgm:spPr/>
    </dgm:pt>
    <dgm:pt modelId="{5E5BC5BA-5B14-EC45-AA2A-062FD181D974}" type="pres">
      <dgm:prSet presAssocID="{C96BF9E9-46F8-1244-B88A-3A8B0A40E791}" presName="theList" presStyleCnt="0"/>
      <dgm:spPr/>
    </dgm:pt>
    <dgm:pt modelId="{520CF3F7-2960-9A42-B03D-BC670099D9C0}" type="pres">
      <dgm:prSet presAssocID="{17F78765-4BE0-EF46-9DCB-C6CC226FD5F3}" presName="aNode" presStyleLbl="fgAcc1" presStyleIdx="0" presStyleCnt="3" custScaleX="183150" custScaleY="40814" custLinFactY="-6502" custLinFactNeighborX="-470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9AC4A-16FA-224A-88CC-61C48CC6B361}" type="pres">
      <dgm:prSet presAssocID="{17F78765-4BE0-EF46-9DCB-C6CC226FD5F3}" presName="aSpace" presStyleCnt="0"/>
      <dgm:spPr/>
    </dgm:pt>
    <dgm:pt modelId="{50FEB95F-3E57-584B-9FBB-E942CC46A3F8}" type="pres">
      <dgm:prSet presAssocID="{675C032E-8100-694C-8592-22CEB20C448C}" presName="aNode" presStyleLbl="fgAcc1" presStyleIdx="1" presStyleCnt="3" custScaleX="139663" custScaleY="27561" custLinFactY="-8277" custLinFactNeighborX="-4654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6A934-B1F6-114F-B4E8-4D6BA92698B2}" type="pres">
      <dgm:prSet presAssocID="{675C032E-8100-694C-8592-22CEB20C448C}" presName="aSpace" presStyleCnt="0"/>
      <dgm:spPr/>
    </dgm:pt>
    <dgm:pt modelId="{2CDC1F7E-7BA5-254C-8894-CE2D329A416F}" type="pres">
      <dgm:prSet presAssocID="{21834682-3FDA-674C-A0BA-ABEDFDFA57D5}" presName="aNode" presStyleLbl="fgAcc1" presStyleIdx="2" presStyleCnt="3" custAng="10800000" custFlipVert="1" custScaleX="60888" custScaleY="34449" custLinFactY="-12109" custLinFactNeighborX="-4929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14C2E-9CB7-074D-AB38-32934034598D}" type="pres">
      <dgm:prSet presAssocID="{21834682-3FDA-674C-A0BA-ABEDFDFA57D5}" presName="aSpace" presStyleCnt="0"/>
      <dgm:spPr/>
    </dgm:pt>
  </dgm:ptLst>
  <dgm:cxnLst>
    <dgm:cxn modelId="{19EE00A5-7B55-42D8-B8EB-5B4421AD5477}" type="presOf" srcId="{675C032E-8100-694C-8592-22CEB20C448C}" destId="{50FEB95F-3E57-584B-9FBB-E942CC46A3F8}" srcOrd="0" destOrd="0" presId="urn:microsoft.com/office/officeart/2005/8/layout/pyramid2"/>
    <dgm:cxn modelId="{EBD79DFF-9ED8-8E42-94DB-323F9ED6D25E}" srcId="{C96BF9E9-46F8-1244-B88A-3A8B0A40E791}" destId="{21834682-3FDA-674C-A0BA-ABEDFDFA57D5}" srcOrd="2" destOrd="0" parTransId="{86F9FB15-C9F8-F842-AEF0-5F635CA402D7}" sibTransId="{72B53D27-F2AF-4F4F-93B4-0071CA87625B}"/>
    <dgm:cxn modelId="{7DF5A154-E7C6-C449-A7E2-DEE5AA1CD2D4}" srcId="{C96BF9E9-46F8-1244-B88A-3A8B0A40E791}" destId="{675C032E-8100-694C-8592-22CEB20C448C}" srcOrd="1" destOrd="0" parTransId="{04E3E4D9-AF21-3741-B89E-5CE5CF80D570}" sibTransId="{AF5B6673-E3EF-6D4A-B11F-CD8A44B4E03F}"/>
    <dgm:cxn modelId="{A30610C6-2308-AD4D-9E90-4C84488D8C3D}" srcId="{C96BF9E9-46F8-1244-B88A-3A8B0A40E791}" destId="{17F78765-4BE0-EF46-9DCB-C6CC226FD5F3}" srcOrd="0" destOrd="0" parTransId="{5C9242EF-C1F6-4141-A8A8-AF607EF351D0}" sibTransId="{9924EF96-7DBE-9445-9185-3D2B5085845F}"/>
    <dgm:cxn modelId="{96929D46-ECDD-4CD4-8837-835549BE801F}" type="presOf" srcId="{21834682-3FDA-674C-A0BA-ABEDFDFA57D5}" destId="{2CDC1F7E-7BA5-254C-8894-CE2D329A416F}" srcOrd="0" destOrd="0" presId="urn:microsoft.com/office/officeart/2005/8/layout/pyramid2"/>
    <dgm:cxn modelId="{251AB2A3-058E-436C-BD0C-D65536926B46}" type="presOf" srcId="{C96BF9E9-46F8-1244-B88A-3A8B0A40E791}" destId="{CE8CDD09-802D-2D4A-A038-1814AB342E50}" srcOrd="0" destOrd="0" presId="urn:microsoft.com/office/officeart/2005/8/layout/pyramid2"/>
    <dgm:cxn modelId="{D0B8BA37-3A1F-4655-B349-DB355606631A}" type="presOf" srcId="{17F78765-4BE0-EF46-9DCB-C6CC226FD5F3}" destId="{520CF3F7-2960-9A42-B03D-BC670099D9C0}" srcOrd="0" destOrd="0" presId="urn:microsoft.com/office/officeart/2005/8/layout/pyramid2"/>
    <dgm:cxn modelId="{88B4E133-A07C-49C5-A335-0805A4B92544}" type="presParOf" srcId="{CE8CDD09-802D-2D4A-A038-1814AB342E50}" destId="{E0312FA6-C1EB-464F-8EBE-85359BD35E62}" srcOrd="0" destOrd="0" presId="urn:microsoft.com/office/officeart/2005/8/layout/pyramid2"/>
    <dgm:cxn modelId="{FD5BBA3B-5AA9-420A-85AE-1C19DD354FD4}" type="presParOf" srcId="{CE8CDD09-802D-2D4A-A038-1814AB342E50}" destId="{5E5BC5BA-5B14-EC45-AA2A-062FD181D974}" srcOrd="1" destOrd="0" presId="urn:microsoft.com/office/officeart/2005/8/layout/pyramid2"/>
    <dgm:cxn modelId="{EB29992C-2B03-4042-A044-DA7A90E626ED}" type="presParOf" srcId="{5E5BC5BA-5B14-EC45-AA2A-062FD181D974}" destId="{520CF3F7-2960-9A42-B03D-BC670099D9C0}" srcOrd="0" destOrd="0" presId="urn:microsoft.com/office/officeart/2005/8/layout/pyramid2"/>
    <dgm:cxn modelId="{81F2B06A-10EE-4041-828F-A7157EBBCA07}" type="presParOf" srcId="{5E5BC5BA-5B14-EC45-AA2A-062FD181D974}" destId="{C159AC4A-16FA-224A-88CC-61C48CC6B361}" srcOrd="1" destOrd="0" presId="urn:microsoft.com/office/officeart/2005/8/layout/pyramid2"/>
    <dgm:cxn modelId="{8D99700E-E452-4543-8C22-FDE7AAF8087B}" type="presParOf" srcId="{5E5BC5BA-5B14-EC45-AA2A-062FD181D974}" destId="{50FEB95F-3E57-584B-9FBB-E942CC46A3F8}" srcOrd="2" destOrd="0" presId="urn:microsoft.com/office/officeart/2005/8/layout/pyramid2"/>
    <dgm:cxn modelId="{6E9171BB-BB33-42F6-B74A-12BFE8BC2439}" type="presParOf" srcId="{5E5BC5BA-5B14-EC45-AA2A-062FD181D974}" destId="{9006A934-B1F6-114F-B4E8-4D6BA92698B2}" srcOrd="3" destOrd="0" presId="urn:microsoft.com/office/officeart/2005/8/layout/pyramid2"/>
    <dgm:cxn modelId="{73D08E4F-BC82-409B-8242-C08FE4278436}" type="presParOf" srcId="{5E5BC5BA-5B14-EC45-AA2A-062FD181D974}" destId="{2CDC1F7E-7BA5-254C-8894-CE2D329A416F}" srcOrd="4" destOrd="0" presId="urn:microsoft.com/office/officeart/2005/8/layout/pyramid2"/>
    <dgm:cxn modelId="{34DE8465-5C93-4044-BAA6-8B33CA0E0DDC}" type="presParOf" srcId="{5E5BC5BA-5B14-EC45-AA2A-062FD181D974}" destId="{D6014C2E-9CB7-074D-AB38-32934034598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12FA6-C1EB-464F-8EBE-85359BD35E62}">
      <dsp:nvSpPr>
        <dsp:cNvPr id="0" name=""/>
        <dsp:cNvSpPr/>
      </dsp:nvSpPr>
      <dsp:spPr>
        <a:xfrm rot="10800000">
          <a:off x="-722951" y="0"/>
          <a:ext cx="8229620" cy="48006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0CF3F7-2960-9A42-B03D-BC670099D9C0}">
      <dsp:nvSpPr>
        <dsp:cNvPr id="0" name=""/>
        <dsp:cNvSpPr/>
      </dsp:nvSpPr>
      <dsp:spPr>
        <a:xfrm>
          <a:off x="627692" y="0"/>
          <a:ext cx="5714994" cy="1115892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omic Sans MS"/>
              <a:cs typeface="Comic Sans MS"/>
            </a:rPr>
            <a:t>Most Newsworthy Info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omic Sans MS"/>
              <a:cs typeface="Comic Sans MS"/>
            </a:rPr>
            <a:t>5Ws: Who, What, Where, When, Why, How</a:t>
          </a:r>
        </a:p>
      </dsp:txBody>
      <dsp:txXfrm>
        <a:off x="682165" y="54473"/>
        <a:ext cx="5606048" cy="1006946"/>
      </dsp:txXfrm>
    </dsp:sp>
    <dsp:sp modelId="{50FEB95F-3E57-584B-9FBB-E942CC46A3F8}">
      <dsp:nvSpPr>
        <dsp:cNvPr id="0" name=""/>
        <dsp:cNvSpPr/>
      </dsp:nvSpPr>
      <dsp:spPr>
        <a:xfrm>
          <a:off x="1320809" y="1371597"/>
          <a:ext cx="4358030" cy="75354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Comic Sans MS"/>
              <a:cs typeface="Comic Sans MS"/>
            </a:rPr>
            <a:t>Important Information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Comic Sans MS"/>
              <a:cs typeface="Comic Sans MS"/>
            </a:rPr>
            <a:t>(</a:t>
          </a:r>
          <a:r>
            <a:rPr lang="en-US" sz="1600" kern="1200" dirty="0">
              <a:latin typeface="Comic Sans MS"/>
              <a:cs typeface="Comic Sans MS"/>
            </a:rPr>
            <a:t>in descending order of importance</a:t>
          </a:r>
          <a:r>
            <a:rPr lang="en-US" sz="1800" kern="1200" dirty="0">
              <a:latin typeface="Comic Sans MS"/>
              <a:cs typeface="Comic Sans MS"/>
            </a:rPr>
            <a:t>)</a:t>
          </a:r>
        </a:p>
      </dsp:txBody>
      <dsp:txXfrm>
        <a:off x="1357594" y="1408382"/>
        <a:ext cx="4284460" cy="679973"/>
      </dsp:txXfrm>
    </dsp:sp>
    <dsp:sp modelId="{2CDC1F7E-7BA5-254C-8894-CE2D329A416F}">
      <dsp:nvSpPr>
        <dsp:cNvPr id="0" name=""/>
        <dsp:cNvSpPr/>
      </dsp:nvSpPr>
      <dsp:spPr>
        <a:xfrm rot="10800000" flipV="1">
          <a:off x="2463792" y="2362132"/>
          <a:ext cx="1899943" cy="941867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omic Sans MS"/>
              <a:cs typeface="Comic Sans MS"/>
            </a:rPr>
            <a:t>Supportive or Background Info</a:t>
          </a:r>
        </a:p>
      </dsp:txBody>
      <dsp:txXfrm rot="-10800000">
        <a:off x="2509770" y="2408110"/>
        <a:ext cx="1807987" cy="84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205D8-0937-4DE8-A0A0-5E2144688454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D53F-585C-4BC5-B5D5-E0C8361F0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3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A160-E2E8-42EC-8CD7-31FD90A5B310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4B0E-A67B-4F05-B690-68C6E702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8F5C-2037-483B-A990-32F5D779803D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l.com/agita/wolfside.htm" TargetMode="External"/><Relationship Id="rId2" Type="http://schemas.openxmlformats.org/officeDocument/2006/relationships/hyperlink" Target="http://www.literacyshed.com/the-fairy-tale-she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icmacknight.com/igcse/2012/02/minor-commits-break-in-at-family-home-news-report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9RAZhBgSiM" TargetMode="External"/><Relationship Id="rId2" Type="http://schemas.openxmlformats.org/officeDocument/2006/relationships/hyperlink" Target="https://www.youtube.com/watch?v=lZCsBhmjvu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4/21-4/25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i="1" dirty="0" smtClean="0"/>
              <a:t>The Sword in the Stone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Workbook pages 234-252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As we read, complete the margin directions in your HOLT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8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Holt Workbook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pages 253-254 in your workbook</a:t>
            </a:r>
          </a:p>
          <a:p>
            <a:r>
              <a:rPr lang="en-US" dirty="0" smtClean="0"/>
              <a:t>Tear it out and turn it into THEHUB </a:t>
            </a:r>
          </a:p>
          <a:p>
            <a:r>
              <a:rPr lang="en-US" dirty="0" smtClean="0"/>
              <a:t>Read silently until everyone is finished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0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the chart below in your I.N., and fill it in for the details of the story: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67443"/>
              </p:ext>
            </p:extLst>
          </p:nvPr>
        </p:nvGraphicFramePr>
        <p:xfrm>
          <a:off x="457200" y="1600200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 Typical Hero’s Story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Arthur’s  Story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Born</a:t>
                      </a:r>
                      <a:r>
                        <a:rPr lang="en-US" sz="2800" baseline="0" dirty="0" smtClean="0"/>
                        <a:t> in an obscure place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Unknown parentage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Threatened as a child</a:t>
                      </a:r>
                    </a:p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Passes a test to prove he is king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Unlikely person to be king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55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89175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/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Writing Effective Newspaper Articles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Formula for Success</a:t>
            </a:r>
            <a:endParaRPr lang="en-CA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-609600"/>
            <a:ext cx="4673600" cy="467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15200" y="647700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Copyright © 2012 Gareth Manning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9247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latin typeface="Arial Black" pitchFamily="34" charset="0"/>
              </a:rPr>
              <a:t>Inverted Pyramid</a:t>
            </a:r>
            <a:br>
              <a:rPr lang="en-CA" dirty="0" smtClean="0">
                <a:latin typeface="Arial Black" pitchFamily="34" charset="0"/>
              </a:rPr>
            </a:br>
            <a:r>
              <a:rPr lang="en-CA" dirty="0" smtClean="0">
                <a:latin typeface="Arial Black" pitchFamily="34" charset="0"/>
              </a:rPr>
              <a:t>Structure</a:t>
            </a:r>
            <a:endParaRPr lang="en-CA" dirty="0">
              <a:latin typeface="Arial Black" pitchFamily="34" charset="0"/>
            </a:endParaRPr>
          </a:p>
        </p:txBody>
      </p:sp>
      <p:graphicFrame>
        <p:nvGraphicFramePr>
          <p:cNvPr id="4" name="D 2"/>
          <p:cNvGraphicFramePr/>
          <p:nvPr/>
        </p:nvGraphicFramePr>
        <p:xfrm>
          <a:off x="1143000" y="1752600"/>
          <a:ext cx="7086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2920165">
            <a:off x="-903456" y="4123034"/>
            <a:ext cx="576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Remember: most news readers skim quickly! 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sp>
        <p:nvSpPr>
          <p:cNvPr id="6" name="TextBox 5"/>
          <p:cNvSpPr txBox="1"/>
          <p:nvPr/>
        </p:nvSpPr>
        <p:spPr>
          <a:xfrm rot="18675998">
            <a:off x="4134009" y="4185448"/>
            <a:ext cx="5626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Most important info must be at the start!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0" y="4114800"/>
            <a:ext cx="208483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>
                <a:latin typeface="Arial Black" pitchFamily="34" charset="0"/>
              </a:rPr>
              <a:t>A typical newspaper article contains </a:t>
            </a:r>
            <a:r>
              <a:rPr lang="en-CA" sz="3600" b="1" dirty="0" smtClean="0">
                <a:latin typeface="Arial Black" pitchFamily="34" charset="0"/>
              </a:rPr>
              <a:t>six parts:</a:t>
            </a:r>
            <a:endParaRPr lang="en-CA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en-CA" sz="2000" b="1" u="sng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 smtClean="0">
                <a:latin typeface="Comic Sans MS"/>
                <a:cs typeface="Comic Sans MS"/>
              </a:rPr>
              <a:t>Headline</a:t>
            </a:r>
            <a:r>
              <a:rPr lang="en-CA" dirty="0" smtClean="0">
                <a:latin typeface="Comic Sans MS"/>
                <a:cs typeface="Comic Sans MS"/>
              </a:rPr>
              <a:t>: catches reader’s attention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>
                <a:latin typeface="Comic Sans MS"/>
                <a:cs typeface="Comic Sans MS"/>
              </a:rPr>
              <a:t>Byline</a:t>
            </a:r>
            <a:r>
              <a:rPr lang="en-CA" dirty="0">
                <a:latin typeface="Comic Sans MS"/>
                <a:cs typeface="Comic Sans MS"/>
              </a:rPr>
              <a:t>: tells who wrote the </a:t>
            </a:r>
            <a:r>
              <a:rPr lang="en-CA" dirty="0" smtClean="0">
                <a:latin typeface="Comic Sans MS"/>
                <a:cs typeface="Comic Sans MS"/>
              </a:rPr>
              <a:t>story, as well as the date.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CA" b="1" u="sng" dirty="0" smtClean="0">
                <a:latin typeface="Comic Sans MS"/>
                <a:cs typeface="Comic Sans MS"/>
              </a:rPr>
              <a:t>Lead paragraph</a:t>
            </a:r>
            <a:r>
              <a:rPr lang="en-CA" dirty="0" smtClean="0">
                <a:latin typeface="Comic Sans MS"/>
                <a:cs typeface="Comic Sans MS"/>
              </a:rPr>
              <a:t>: Contains ALL of the who, what, when, where, why and how in it.</a:t>
            </a:r>
          </a:p>
          <a:p>
            <a:pPr lvl="2">
              <a:buFont typeface="Wingdings" pitchFamily="2" charset="2"/>
              <a:buChar char="§"/>
            </a:pPr>
            <a:endParaRPr lang="en-CA" sz="2162" dirty="0" smtClean="0">
              <a:latin typeface="Comic Sans MS"/>
              <a:cs typeface="Comic Sans MS"/>
            </a:endParaRPr>
          </a:p>
          <a:p>
            <a:pPr lvl="2">
              <a:buFont typeface="Wingdings" pitchFamily="2" charset="2"/>
              <a:buChar char="§"/>
            </a:pPr>
            <a:r>
              <a:rPr lang="en-CA" sz="2162" dirty="0" smtClean="0">
                <a:latin typeface="Comic Sans MS"/>
                <a:cs typeface="Comic Sans MS"/>
              </a:rPr>
              <a:t>Example: This afternoon handsome school teacher, Gareth Manning, is being thrown a party for being wonderful by his Grade 9 students on Mount Robson using funds raised for their graduation ceremony.</a:t>
            </a:r>
          </a:p>
          <a:p>
            <a:pPr lvl="2">
              <a:buFont typeface="Wingdings" pitchFamily="2" charset="2"/>
              <a:buChar char="§"/>
            </a:pPr>
            <a:endParaRPr lang="en-CA" sz="2162" dirty="0" smtClean="0">
              <a:latin typeface="Comic Sans MS"/>
              <a:cs typeface="Comic Sans M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681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Arial Black" pitchFamily="34" charset="0"/>
              </a:rPr>
              <a:t>A typical newspaper article contains six parts: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4. </a:t>
            </a:r>
            <a:r>
              <a:rPr lang="en-CA" b="1" u="sng" dirty="0" smtClean="0">
                <a:latin typeface="Comic Sans MS"/>
                <a:cs typeface="Comic Sans MS"/>
              </a:rPr>
              <a:t>Explanation paragraphs</a:t>
            </a:r>
            <a:r>
              <a:rPr lang="en-CA" dirty="0" smtClean="0">
                <a:latin typeface="Comic Sans MS"/>
                <a:cs typeface="Comic Sans MS"/>
              </a:rPr>
              <a:t>: Important facts and quotes not included in lead paragraph, written in </a:t>
            </a:r>
            <a:r>
              <a:rPr lang="en-CA" i="1" dirty="0" smtClean="0">
                <a:latin typeface="Comic Sans MS"/>
                <a:cs typeface="Comic Sans MS"/>
              </a:rPr>
              <a:t>order of importance</a:t>
            </a:r>
            <a:r>
              <a:rPr lang="en-CA" dirty="0" smtClean="0">
                <a:latin typeface="Comic Sans MS"/>
                <a:cs typeface="Comic Sans MS"/>
              </a:rPr>
              <a:t> (most to least).</a:t>
            </a:r>
          </a:p>
          <a:p>
            <a:pPr marL="914400" lvl="1" indent="-457200">
              <a:buNone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5. </a:t>
            </a:r>
            <a:r>
              <a:rPr lang="en-CA" b="1" u="sng" dirty="0" smtClean="0">
                <a:latin typeface="Comic Sans MS"/>
                <a:cs typeface="Comic Sans MS"/>
              </a:rPr>
              <a:t>Additional Information</a:t>
            </a:r>
            <a:r>
              <a:rPr lang="en-CA" dirty="0" smtClean="0">
                <a:latin typeface="Comic Sans MS"/>
                <a:cs typeface="Comic Sans MS"/>
              </a:rPr>
              <a:t>: Least important information, perhaps about a similar or related event. 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 smtClean="0">
              <a:latin typeface="Comic Sans MS"/>
              <a:cs typeface="Comic Sans MS"/>
            </a:endParaRPr>
          </a:p>
          <a:p>
            <a:pPr marL="914400" lvl="1" indent="-457200">
              <a:buNone/>
            </a:pPr>
            <a:r>
              <a:rPr lang="en-CA" b="1" dirty="0" smtClean="0">
                <a:latin typeface="Comic Sans MS"/>
                <a:cs typeface="Comic Sans MS"/>
              </a:rPr>
              <a:t>6. </a:t>
            </a:r>
            <a:r>
              <a:rPr lang="en-CA" b="1" u="sng" dirty="0" smtClean="0">
                <a:latin typeface="Comic Sans MS"/>
                <a:cs typeface="Comic Sans MS"/>
              </a:rPr>
              <a:t>Concluding Paragraph</a:t>
            </a:r>
            <a:r>
              <a:rPr lang="en-CA" dirty="0" smtClean="0">
                <a:latin typeface="Comic Sans MS"/>
                <a:cs typeface="Comic Sans MS"/>
              </a:rPr>
              <a:t>: Catchy, memorable ending.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0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 Black" pitchFamily="34" charset="0"/>
              </a:rPr>
              <a:t>Also…</a:t>
            </a:r>
            <a:endParaRPr lang="en-CA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latin typeface="Comic Sans MS"/>
                <a:cs typeface="Comic Sans MS"/>
              </a:rPr>
              <a:t>Paragraphs must be short and concise.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Written in the third person.</a:t>
            </a:r>
          </a:p>
          <a:p>
            <a:endParaRPr lang="en-CA" dirty="0">
              <a:latin typeface="Comic Sans MS"/>
              <a:cs typeface="Comic Sans MS"/>
            </a:endParaRPr>
          </a:p>
          <a:p>
            <a:r>
              <a:rPr lang="en-CA" dirty="0" smtClean="0">
                <a:latin typeface="Comic Sans MS"/>
                <a:cs typeface="Comic Sans MS"/>
              </a:rPr>
              <a:t>Be unbiased—just a report on the facts.</a:t>
            </a:r>
            <a:endParaRPr lang="en-CA" dirty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992336" y="3608864"/>
            <a:ext cx="160432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Wednesday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</a:t>
            </a:r>
            <a:r>
              <a:rPr lang="en-US" dirty="0" smtClean="0"/>
              <a:t>can.  </a:t>
            </a:r>
            <a:endParaRPr lang="en-US" dirty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</a:t>
            </a:r>
            <a:r>
              <a:rPr lang="en-US" dirty="0" smtClean="0"/>
              <a:t>to </a:t>
            </a:r>
            <a:r>
              <a:rPr lang="en-US" dirty="0" smtClean="0"/>
              <a:t>page </a:t>
            </a:r>
            <a:r>
              <a:rPr lang="en-US" dirty="0"/>
              <a:t>792 in your yellow textbook.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</a:t>
            </a:r>
            <a:r>
              <a:rPr lang="en-US" u="sng" dirty="0" smtClean="0"/>
              <a:t>QUICKWRITE</a:t>
            </a:r>
            <a:r>
              <a:rPr lang="en-US" dirty="0" smtClean="0"/>
              <a:t> question in your I.N.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and define the following words: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Legend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Turbulent		- Congregation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Tournament		- Integrity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read an independent book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will also need your HOLT WORKBOOK </a:t>
            </a:r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Thursday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packet on Newspaper Articles with your table partner.  Everyone completes their own, but you may work together.  </a:t>
            </a:r>
          </a:p>
          <a:p>
            <a:r>
              <a:rPr lang="en-US" dirty="0" smtClean="0"/>
              <a:t>When you finish, turn it into THEHUB.  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1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practice my knowledge of legends and newspaper elements by </a:t>
            </a:r>
            <a:r>
              <a:rPr lang="en-US" dirty="0" smtClean="0"/>
              <a:t>completing a study guide to prepare for the test tomorrow.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Study Guide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Complete the various questions and study guide pointers on a separate piece of paper.  </a:t>
            </a:r>
          </a:p>
          <a:p>
            <a:r>
              <a:rPr lang="en-US" dirty="0" smtClean="0"/>
              <a:t>This will be due before you take the test tomorrow.  </a:t>
            </a:r>
          </a:p>
          <a:p>
            <a:r>
              <a:rPr lang="en-US" dirty="0" smtClean="0"/>
              <a:t>If you finish early, read silently.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Friday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Study guide with your name on it.  </a:t>
            </a:r>
          </a:p>
          <a:p>
            <a:r>
              <a:rPr lang="en-US" dirty="0" smtClean="0"/>
              <a:t>Have a writing utensil out on your desk. </a:t>
            </a:r>
          </a:p>
          <a:p>
            <a:r>
              <a:rPr lang="en-US" dirty="0" smtClean="0"/>
              <a:t>Everything else needs to be on the floor.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with the test, turn it in at THEHUB and read 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14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take the legend of The Sword in the Stone and turn it into a newspaper article by using the techniques we’ve learned this week.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7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Fairytales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www.literacyshed.com/the-fairy-tale-shed.html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www.shol.com/agita/wolfside.htm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http://ericmacknight.com/igcse/2012/02/minor-commits-break-in-at-family-home-news-report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turn an event from The Sword in the Stone into a newspaper article.</a:t>
            </a:r>
          </a:p>
          <a:p>
            <a:r>
              <a:rPr lang="en-US" dirty="0" smtClean="0"/>
              <a:t>Don’t forget to include ALL parts of a newspaper article that we’ve learned</a:t>
            </a:r>
          </a:p>
          <a:p>
            <a:r>
              <a:rPr lang="en-US" dirty="0" smtClean="0"/>
              <a:t>You must complete the inverted pyramid 1</a:t>
            </a:r>
            <a:r>
              <a:rPr lang="en-US" baseline="30000" dirty="0" smtClean="0"/>
              <a:t>st</a:t>
            </a:r>
            <a:r>
              <a:rPr lang="en-US" dirty="0" smtClean="0"/>
              <a:t> as a prewrite</a:t>
            </a:r>
          </a:p>
          <a:p>
            <a:r>
              <a:rPr lang="en-US" dirty="0" smtClean="0"/>
              <a:t>You may also include an illustration</a:t>
            </a:r>
          </a:p>
          <a:p>
            <a:r>
              <a:rPr lang="en-US" dirty="0" smtClean="0"/>
              <a:t>The newspaper article can be hand written neatly or typed.  </a:t>
            </a:r>
          </a:p>
          <a:p>
            <a:r>
              <a:rPr lang="en-US" dirty="0" smtClean="0"/>
              <a:t>Take your time, this will be due </a:t>
            </a:r>
            <a:r>
              <a:rPr lang="en-US" dirty="0" smtClean="0"/>
              <a:t>Tuesday.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HERO PLOT</a:t>
            </a:r>
            <a:br>
              <a:rPr lang="en-US" dirty="0" smtClean="0"/>
            </a:br>
            <a:r>
              <a:rPr lang="en-US" dirty="0" smtClean="0"/>
              <a:t>(Take notes in your I.N.)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Hero is born in an obscure place</a:t>
            </a:r>
          </a:p>
          <a:p>
            <a:pPr marL="514350" indent="-514350">
              <a:buAutoNum type="arabicPeriod"/>
            </a:pPr>
            <a:r>
              <a:rPr lang="en-US" dirty="0" smtClean="0"/>
              <a:t>Hero is of unknown parentage</a:t>
            </a:r>
          </a:p>
          <a:p>
            <a:pPr marL="514350" indent="-514350">
              <a:buAutoNum type="arabicPeriod"/>
            </a:pPr>
            <a:r>
              <a:rPr lang="en-US" dirty="0" smtClean="0"/>
              <a:t>Hero is threatened as a child</a:t>
            </a:r>
          </a:p>
          <a:p>
            <a:pPr marL="514350" indent="-514350">
              <a:buAutoNum type="arabicPeriod"/>
            </a:pPr>
            <a:r>
              <a:rPr lang="en-US" dirty="0" smtClean="0"/>
              <a:t>Hero passes a test to prove he is king</a:t>
            </a:r>
          </a:p>
          <a:p>
            <a:pPr marL="514350" indent="-514350">
              <a:buAutoNum type="arabicPeriod"/>
            </a:pPr>
            <a:r>
              <a:rPr lang="en-US" dirty="0" smtClean="0"/>
              <a:t>Hero is an unlikely person to be 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aschneider\AppData\Local\Microsoft\Windows\Temporary Internet Files\Content.Outlook\GRB2ROV4\photo 2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00" y="979251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5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95400"/>
            <a:ext cx="4876800" cy="4983163"/>
          </a:xfrm>
        </p:spPr>
        <p:txBody>
          <a:bodyPr/>
          <a:lstStyle/>
          <a:p>
            <a:r>
              <a:rPr lang="en-US" dirty="0" smtClean="0"/>
              <a:t>I can identify elements of a hero legend by reading </a:t>
            </a:r>
            <a:r>
              <a:rPr lang="en-US" i="1" dirty="0" smtClean="0"/>
              <a:t>The Sword in the Stone </a:t>
            </a:r>
            <a:r>
              <a:rPr lang="en-US" dirty="0" smtClean="0"/>
              <a:t>and following the margin directions to annotate and think about the text.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826" y="4341778"/>
            <a:ext cx="2482174" cy="248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aschneider\AppData\Local\Microsoft\Windows\Temporary Internet Files\Content.Outlook\GRB2ROV4\photo 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5332"/>
            <a:ext cx="3581400" cy="658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i="1" dirty="0" smtClean="0"/>
              <a:t>The Sword in the Stone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Workbook pages 234-252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As we read, complete the margin directions in your HOLT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History to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www.youtube.com/watch?v=lZCsBhmjvuQ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www.youtube.com/watch?v=Z9RAZhBgSiM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19"/>
            <a:ext cx="8229600" cy="1143000"/>
          </a:xfrm>
        </p:spPr>
        <p:txBody>
          <a:bodyPr/>
          <a:lstStyle/>
          <a:p>
            <a:r>
              <a:rPr lang="en-US" u="sng" dirty="0" smtClean="0"/>
              <a:t>Tuesday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Summarize in at least a paragraph what has happened so far in The Sword in the Stone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your paragraph in your I.N. </a:t>
            </a:r>
          </a:p>
          <a:p>
            <a:r>
              <a:rPr lang="en-US" dirty="0" smtClean="0"/>
              <a:t>Read silently when you finish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identify elements of a hero legend by reading </a:t>
            </a:r>
            <a:r>
              <a:rPr lang="en-US" i="1" dirty="0"/>
              <a:t>The Sword in the Stone </a:t>
            </a:r>
            <a:r>
              <a:rPr lang="en-US" dirty="0"/>
              <a:t>and following the margin directions to annotate and think about the text.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2992</TotalTime>
  <Words>757</Words>
  <Application>Microsoft Office PowerPoint</Application>
  <PresentationFormat>On-screen Show (4:3)</PresentationFormat>
  <Paragraphs>113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Week 33</vt:lpstr>
      <vt:lpstr>Monday</vt:lpstr>
      <vt:lpstr>HERO PLOT (Take notes in your I.N.)</vt:lpstr>
      <vt:lpstr>PowerPoint Presentation</vt:lpstr>
      <vt:lpstr>Learning Target</vt:lpstr>
      <vt:lpstr>The Sword in the Stone Workbook pages 234-252</vt:lpstr>
      <vt:lpstr>Interesting History to the Story</vt:lpstr>
      <vt:lpstr>Tuesday</vt:lpstr>
      <vt:lpstr>Learning Target</vt:lpstr>
      <vt:lpstr>The Sword in the Stone Workbook pages 234-252</vt:lpstr>
      <vt:lpstr>Holt Workbook</vt:lpstr>
      <vt:lpstr>Draw the chart below in your I.N., and fill it in for the details of the story: </vt:lpstr>
      <vt:lpstr>  Writing Effective Newspaper Articles</vt:lpstr>
      <vt:lpstr>Inverted Pyramid Structure</vt:lpstr>
      <vt:lpstr>A typical newspaper article contains six parts:</vt:lpstr>
      <vt:lpstr>A typical newspaper article contains six parts:</vt:lpstr>
      <vt:lpstr>Also…</vt:lpstr>
      <vt:lpstr>Wednesday</vt:lpstr>
      <vt:lpstr>Learning Target</vt:lpstr>
      <vt:lpstr>Thursday</vt:lpstr>
      <vt:lpstr>Learning Target</vt:lpstr>
      <vt:lpstr>Study Guide</vt:lpstr>
      <vt:lpstr>Friday</vt:lpstr>
      <vt:lpstr>TEST</vt:lpstr>
      <vt:lpstr>Learning Target</vt:lpstr>
      <vt:lpstr>Fairytales in the News</vt:lpstr>
      <vt:lpstr>Newspaper Article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30</dc:title>
  <dc:creator>Windows User</dc:creator>
  <cp:lastModifiedBy>Windows User</cp:lastModifiedBy>
  <cp:revision>49</cp:revision>
  <cp:lastPrinted>2014-04-21T20:09:38Z</cp:lastPrinted>
  <dcterms:created xsi:type="dcterms:W3CDTF">2014-03-17T23:03:21Z</dcterms:created>
  <dcterms:modified xsi:type="dcterms:W3CDTF">2014-04-21T22:31:16Z</dcterms:modified>
</cp:coreProperties>
</file>