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61" r:id="rId4"/>
    <p:sldId id="268" r:id="rId5"/>
    <p:sldId id="260" r:id="rId6"/>
    <p:sldId id="269" r:id="rId7"/>
    <p:sldId id="271" r:id="rId8"/>
    <p:sldId id="270" r:id="rId9"/>
    <p:sldId id="262" r:id="rId10"/>
    <p:sldId id="263" r:id="rId11"/>
    <p:sldId id="272" r:id="rId12"/>
    <p:sldId id="264" r:id="rId13"/>
    <p:sldId id="265" r:id="rId14"/>
    <p:sldId id="273" r:id="rId15"/>
    <p:sldId id="266" r:id="rId16"/>
    <p:sldId id="267" r:id="rId17"/>
    <p:sldId id="274" r:id="rId18"/>
    <p:sldId id="275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A5A00-E7B0-4264-9BE6-89F45A9E8F7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3CB0B-4C75-43DD-9190-F1366971A2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97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2A160-E2E8-42EC-8CD7-31FD90A5B310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3B4B0E-A67B-4F05-B690-68C6E702C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7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02EC10-C38A-48A5-B570-CDC1CF3C40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00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3B4B0E-A67B-4F05-B690-68C6E702C04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57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09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7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02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7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42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3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1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38F5C-2037-483B-A990-32F5D779803D}" type="datetimeFigureOut">
              <a:rPr lang="en-US" smtClean="0"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7FCD-158A-4C41-AB57-7A630D90A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8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source=images&amp;cd=&amp;cad=rja&amp;docid=tVU6g-HIY6YMuM&amp;tbnid=SwTgnIl5DfouGM:&amp;ved=0CAgQjRwwAA&amp;url=http://www.warrencountyschools.org/olc/page.aspx?id=14590&amp;s=2622&amp;ei=ZSkBUqznC8SBiwLg_YCQBA&amp;psig=AFQjCNGt1asR3MC4WV9ZyoJZ2vsK4qDIQA&amp;ust=1375894245246930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Week 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0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/>
              <a:t>I can identify common text structures within an informational document.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78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Holt Workbook pgs. </a:t>
            </a:r>
            <a:r>
              <a:rPr lang="en-US" dirty="0" smtClean="0"/>
              <a:t>292-299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page </a:t>
            </a:r>
            <a:r>
              <a:rPr lang="en-US" dirty="0" smtClean="0"/>
              <a:t>292-293 </a:t>
            </a:r>
            <a:r>
              <a:rPr lang="en-US" dirty="0"/>
              <a:t>as a class.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work in groups to complete the </a:t>
            </a:r>
            <a:r>
              <a:rPr lang="en-US" dirty="0" smtClean="0"/>
              <a:t>reading on </a:t>
            </a:r>
            <a:r>
              <a:rPr lang="en-US" dirty="0"/>
              <a:t>pages </a:t>
            </a:r>
            <a:r>
              <a:rPr lang="en-US" dirty="0" smtClean="0"/>
              <a:t>294-297.  </a:t>
            </a:r>
            <a:r>
              <a:rPr lang="en-US" dirty="0"/>
              <a:t>Be sure to complete all margin directions.  </a:t>
            </a:r>
          </a:p>
          <a:p>
            <a:r>
              <a:rPr lang="en-US" dirty="0"/>
              <a:t>INDEPENDENTLY complete pages </a:t>
            </a:r>
            <a:r>
              <a:rPr lang="en-US" dirty="0" smtClean="0"/>
              <a:t>298-299.  </a:t>
            </a:r>
            <a:endParaRPr lang="en-US" dirty="0"/>
          </a:p>
          <a:p>
            <a:r>
              <a:rPr lang="en-US" dirty="0"/>
              <a:t>Work on your D.P.E. silently.  </a:t>
            </a:r>
          </a:p>
          <a:p>
            <a:r>
              <a:rPr lang="en-US" dirty="0"/>
              <a:t>Begin working on your Strength Group Project when everyone is finished.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6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/>
              <a:t>Begin reading your novel as a literature circle</a:t>
            </a:r>
          </a:p>
          <a:p>
            <a:pPr marL="0" indent="0">
              <a:buNone/>
            </a:pPr>
            <a:r>
              <a:rPr lang="en-US" dirty="0"/>
              <a:t>*Your 3</a:t>
            </a:r>
            <a:r>
              <a:rPr lang="en-US" baseline="30000" dirty="0"/>
              <a:t>rd</a:t>
            </a:r>
            <a:r>
              <a:rPr lang="en-US" dirty="0"/>
              <a:t>  literature circle role is DUE FRIDAY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215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identify and analyze the purpose of various text structures within the “Guide to Mammals”.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6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Holt Workbook pg. 302-307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pg. 302 as a class</a:t>
            </a:r>
          </a:p>
          <a:p>
            <a:r>
              <a:rPr lang="en-US" dirty="0" smtClean="0"/>
              <a:t>Read and complete pgs. 303-307 as a table group.  </a:t>
            </a:r>
          </a:p>
          <a:p>
            <a:r>
              <a:rPr lang="en-US" dirty="0" smtClean="0"/>
              <a:t>Then begin working on your Strength Group Assignment.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44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 smtClean="0"/>
              <a:t>Begin your Literature Circle Discussion by having the Director ask their questions.  </a:t>
            </a:r>
          </a:p>
          <a:p>
            <a:r>
              <a:rPr lang="en-US" dirty="0" smtClean="0"/>
              <a:t>Then have everyone share their completed role.  </a:t>
            </a:r>
          </a:p>
          <a:p>
            <a:r>
              <a:rPr lang="en-US" dirty="0" smtClean="0"/>
              <a:t>When you finish discussing, continue reading the novel.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887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the various types of graphs and how to use them to show information.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6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Write Source pg. 301-306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Decide on something you could survey the entire class on.  (examples could be: eye color, sport preferences, Were you born in Phoenix?, or How old should you be to date?)  </a:t>
            </a:r>
          </a:p>
          <a:p>
            <a:r>
              <a:rPr lang="en-US" dirty="0" smtClean="0"/>
              <a:t>One person will use the class roster to take down data for each student</a:t>
            </a:r>
          </a:p>
          <a:p>
            <a:r>
              <a:rPr lang="en-US" dirty="0" smtClean="0"/>
              <a:t>The other students will begin to draw the type of graph that would best represent your information.</a:t>
            </a:r>
          </a:p>
          <a:p>
            <a:r>
              <a:rPr lang="en-US" dirty="0" smtClean="0"/>
              <a:t>When you finish putting the data on your graph, work on your Strength Group  </a:t>
            </a:r>
          </a:p>
        </p:txBody>
      </p:sp>
    </p:spTree>
    <p:extLst>
      <p:ext uri="{BB962C8B-B14F-4D97-AF65-F5344CB8AC3E}">
        <p14:creationId xmlns:p14="http://schemas.microsoft.com/office/powerpoint/2010/main" val="329680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Holt Workbook pg. 308-312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Read and complete these pages in your Holt Workbook.  (including margin directions) </a:t>
            </a:r>
          </a:p>
          <a:p>
            <a:r>
              <a:rPr lang="en-US" dirty="0" smtClean="0"/>
              <a:t>Tear out and turn in pg. 311-312 to THEHUB</a:t>
            </a:r>
          </a:p>
          <a:p>
            <a:r>
              <a:rPr lang="en-US" dirty="0" smtClean="0"/>
              <a:t>DUE Monday if you don’t </a:t>
            </a:r>
            <a:r>
              <a:rPr lang="en-US" dirty="0" smtClean="0"/>
              <a:t>finish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everyone finishes, keep working on your Strength Group Lesson</a:t>
            </a:r>
          </a:p>
          <a:p>
            <a:r>
              <a:rPr lang="en-US" dirty="0" smtClean="0"/>
              <a:t>MONDAY IS THE LAST DAY TO WORK ON IT IN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76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/>
              <a:t>Begin reading your novel as a literature circle</a:t>
            </a:r>
          </a:p>
          <a:p>
            <a:pPr marL="0" indent="0">
              <a:buNone/>
            </a:pPr>
            <a:r>
              <a:rPr lang="en-US" dirty="0"/>
              <a:t>*Don’t forget to </a:t>
            </a:r>
            <a:r>
              <a:rPr lang="en-US" dirty="0" smtClean="0"/>
              <a:t>assign everyone their 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r>
              <a:rPr lang="en-US" dirty="0"/>
              <a:t>literature circle role.  (DUE FRIDAY)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0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identify common text structures within an informational document.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50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Holt Workbook pgs. 286-291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Read page 286 as a class.  Talk about what the different text structures are.  </a:t>
            </a:r>
          </a:p>
          <a:p>
            <a:r>
              <a:rPr lang="en-US" dirty="0" smtClean="0"/>
              <a:t>Then work in groups to complete the informational texts on pages 287-289.  Be sure to complete all margin directions.  </a:t>
            </a:r>
          </a:p>
          <a:p>
            <a:r>
              <a:rPr lang="en-US" dirty="0" smtClean="0"/>
              <a:t>INDEPENDENTLY complete pages 290-291.  </a:t>
            </a:r>
          </a:p>
          <a:p>
            <a:r>
              <a:rPr lang="en-US" dirty="0" smtClean="0"/>
              <a:t>Work on your D.P.E. silently.  </a:t>
            </a:r>
            <a:endParaRPr lang="en-US" dirty="0"/>
          </a:p>
          <a:p>
            <a:r>
              <a:rPr lang="en-US" dirty="0" smtClean="0"/>
              <a:t>Begin working on your Strength Group Project when everyone is finished.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5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/>
              <a:t>Begin reading your novel as a literature circle</a:t>
            </a:r>
          </a:p>
          <a:p>
            <a:pPr marL="0" indent="0">
              <a:buNone/>
            </a:pPr>
            <a:r>
              <a:rPr lang="en-US" dirty="0" smtClean="0"/>
              <a:t>*Your 3</a:t>
            </a:r>
            <a:r>
              <a:rPr lang="en-US" baseline="30000" dirty="0" smtClean="0"/>
              <a:t>rd</a:t>
            </a:r>
            <a:r>
              <a:rPr lang="en-US" dirty="0" smtClean="0"/>
              <a:t>  </a:t>
            </a:r>
            <a:r>
              <a:rPr lang="en-US" dirty="0"/>
              <a:t>literature circle </a:t>
            </a:r>
            <a:r>
              <a:rPr lang="en-US" dirty="0" smtClean="0"/>
              <a:t>role is DUE FRIDAY</a:t>
            </a: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55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your I.N., draw a plot diagram and label all seven parts: </a:t>
            </a:r>
          </a:p>
          <a:p>
            <a:pPr lvl="1"/>
            <a:r>
              <a:rPr lang="en-US" b="1" dirty="0" smtClean="0"/>
              <a:t>Basic Situation</a:t>
            </a:r>
          </a:p>
          <a:p>
            <a:pPr lvl="1"/>
            <a:r>
              <a:rPr lang="en-US" b="1" dirty="0" smtClean="0"/>
              <a:t>Conflict</a:t>
            </a:r>
          </a:p>
          <a:p>
            <a:pPr lvl="1"/>
            <a:r>
              <a:rPr lang="en-US" b="1" dirty="0" smtClean="0"/>
              <a:t>Complication</a:t>
            </a:r>
          </a:p>
          <a:p>
            <a:pPr lvl="1"/>
            <a:r>
              <a:rPr lang="en-US" b="1" dirty="0" smtClean="0"/>
              <a:t>Climax</a:t>
            </a:r>
          </a:p>
          <a:p>
            <a:pPr lvl="1"/>
            <a:r>
              <a:rPr lang="en-US" b="1" dirty="0" smtClean="0"/>
              <a:t>Resolution</a:t>
            </a:r>
          </a:p>
          <a:p>
            <a:pPr lvl="1"/>
            <a:r>
              <a:rPr lang="en-US" b="1" dirty="0" smtClean="0"/>
              <a:t>Foreshadow</a:t>
            </a:r>
          </a:p>
          <a:p>
            <a:pPr lvl="1"/>
            <a:r>
              <a:rPr lang="en-US" b="1" dirty="0" smtClean="0"/>
              <a:t>Suspense</a:t>
            </a:r>
          </a:p>
          <a:p>
            <a:pPr marL="457200" lvl="1" indent="0">
              <a:buNone/>
            </a:pPr>
            <a:r>
              <a:rPr lang="en-US" dirty="0" smtClean="0"/>
              <a:t>***Based </a:t>
            </a:r>
            <a:r>
              <a:rPr lang="en-US" dirty="0"/>
              <a:t>on what you have read so far, fill in details about your story in each section. 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3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Learning Target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229600" cy="4983163"/>
          </a:xfrm>
        </p:spPr>
        <p:txBody>
          <a:bodyPr/>
          <a:lstStyle/>
          <a:p>
            <a:r>
              <a:rPr lang="en-US" dirty="0" smtClean="0"/>
              <a:t>I can understand and show the difference between a primary and secondary source.  </a:t>
            </a:r>
          </a:p>
        </p:txBody>
      </p:sp>
      <p:pic>
        <p:nvPicPr>
          <p:cNvPr id="2050" name="Picture 2" descr="http://www.warrencountyschools.org/userfiles/2622/target-1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1" y="2470825"/>
            <a:ext cx="4387174" cy="438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1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Primary vs. Secondary Sources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Write Source pg. 262-264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Fold a new page of your I.N. in half.  Be sure the date is on the top.  </a:t>
            </a:r>
          </a:p>
          <a:p>
            <a:r>
              <a:rPr lang="en-US" dirty="0" smtClean="0"/>
              <a:t>On one side write PRIMARY and on the other side write SECONDARY.  </a:t>
            </a:r>
          </a:p>
          <a:p>
            <a:r>
              <a:rPr lang="en-US" dirty="0" smtClean="0"/>
              <a:t>As we read, take notes about each type of source.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13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your Holt Readers, Buckle Down Books, and Literature Circle Novels ready for your group</a:t>
            </a:r>
          </a:p>
          <a:p>
            <a:r>
              <a:rPr lang="en-US" dirty="0"/>
              <a:t>Begin reading your novel as a literature circle</a:t>
            </a:r>
          </a:p>
          <a:p>
            <a:pPr marL="0" indent="0">
              <a:buNone/>
            </a:pPr>
            <a:r>
              <a:rPr lang="en-US" dirty="0"/>
              <a:t>*Your 3</a:t>
            </a:r>
            <a:r>
              <a:rPr lang="en-US" baseline="30000" dirty="0"/>
              <a:t>rd</a:t>
            </a:r>
            <a:r>
              <a:rPr lang="en-US" dirty="0"/>
              <a:t>  literature circle role is DUE FRIDAY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227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679</Words>
  <Application>Microsoft Office PowerPoint</Application>
  <PresentationFormat>On-screen Show (4:3)</PresentationFormat>
  <Paragraphs>81</Paragraphs>
  <Slides>18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Week 30</vt:lpstr>
      <vt:lpstr>Monday</vt:lpstr>
      <vt:lpstr>Learning Target</vt:lpstr>
      <vt:lpstr>Holt Workbook pgs. 286-291</vt:lpstr>
      <vt:lpstr>Tuesday</vt:lpstr>
      <vt:lpstr>PLOT</vt:lpstr>
      <vt:lpstr>Learning Target</vt:lpstr>
      <vt:lpstr>Primary vs. Secondary Sources Write Source pg. 262-264</vt:lpstr>
      <vt:lpstr>Wednesday</vt:lpstr>
      <vt:lpstr>Learning Target</vt:lpstr>
      <vt:lpstr>Holt Workbook pgs. 292-299</vt:lpstr>
      <vt:lpstr>Thursday</vt:lpstr>
      <vt:lpstr>Learning Target</vt:lpstr>
      <vt:lpstr>Holt Workbook pg. 302-307</vt:lpstr>
      <vt:lpstr>Friday</vt:lpstr>
      <vt:lpstr>Learning Target</vt:lpstr>
      <vt:lpstr>Write Source pg. 301-306</vt:lpstr>
      <vt:lpstr>Holt Workbook pg. 308-312</vt:lpstr>
    </vt:vector>
  </TitlesOfParts>
  <Company>PUSD11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30</dc:title>
  <dc:creator>Windows User</dc:creator>
  <cp:lastModifiedBy>Windows User</cp:lastModifiedBy>
  <cp:revision>13</cp:revision>
  <cp:lastPrinted>2014-03-19T14:34:21Z</cp:lastPrinted>
  <dcterms:created xsi:type="dcterms:W3CDTF">2014-03-17T23:03:21Z</dcterms:created>
  <dcterms:modified xsi:type="dcterms:W3CDTF">2014-03-19T15:52:45Z</dcterms:modified>
</cp:coreProperties>
</file>