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65" r:id="rId4"/>
    <p:sldId id="261" r:id="rId5"/>
    <p:sldId id="266" r:id="rId6"/>
    <p:sldId id="258" r:id="rId7"/>
    <p:sldId id="268" r:id="rId8"/>
    <p:sldId id="262" r:id="rId9"/>
    <p:sldId id="267" r:id="rId10"/>
    <p:sldId id="269" r:id="rId11"/>
    <p:sldId id="270" r:id="rId12"/>
    <p:sldId id="259" r:id="rId13"/>
    <p:sldId id="263" r:id="rId14"/>
    <p:sldId id="271" r:id="rId15"/>
    <p:sldId id="272" r:id="rId16"/>
    <p:sldId id="260" r:id="rId17"/>
    <p:sldId id="275" r:id="rId18"/>
    <p:sldId id="264" r:id="rId19"/>
    <p:sldId id="273" r:id="rId20"/>
    <p:sldId id="274" r:id="rId2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6A569-6563-4DB4-A365-CBFBCEA97C12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444CC4-C30E-40F5-8D9B-881F84525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24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A9C9E9-2198-4C0B-9085-F4CD092DC1D2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F9742-1E95-4619-BCEF-AE1D48FFD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724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EC10-C38A-48A5-B570-CDC1CF3C401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00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EC10-C38A-48A5-B570-CDC1CF3C401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00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EC10-C38A-48A5-B570-CDC1CF3C401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00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EC10-C38A-48A5-B570-CDC1CF3C401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00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8008-BE8D-4619-BB41-892D43500E1A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E6EFB-1BB9-4476-93F1-6F270B5F1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97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8008-BE8D-4619-BB41-892D43500E1A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E6EFB-1BB9-4476-93F1-6F270B5F1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79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8008-BE8D-4619-BB41-892D43500E1A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E6EFB-1BB9-4476-93F1-6F270B5F1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275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8008-BE8D-4619-BB41-892D43500E1A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E6EFB-1BB9-4476-93F1-6F270B5F1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47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8008-BE8D-4619-BB41-892D43500E1A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E6EFB-1BB9-4476-93F1-6F270B5F1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090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8008-BE8D-4619-BB41-892D43500E1A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E6EFB-1BB9-4476-93F1-6F270B5F1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3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8008-BE8D-4619-BB41-892D43500E1A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E6EFB-1BB9-4476-93F1-6F270B5F1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044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8008-BE8D-4619-BB41-892D43500E1A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E6EFB-1BB9-4476-93F1-6F270B5F1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192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8008-BE8D-4619-BB41-892D43500E1A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E6EFB-1BB9-4476-93F1-6F270B5F1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2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8008-BE8D-4619-BB41-892D43500E1A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E6EFB-1BB9-4476-93F1-6F270B5F1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286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8008-BE8D-4619-BB41-892D43500E1A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E6EFB-1BB9-4476-93F1-6F270B5F1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15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E8008-BE8D-4619-BB41-892D43500E1A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E6EFB-1BB9-4476-93F1-6F270B5F1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1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28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6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of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short piece of a story for each of the points of view in your I.N. (at least 3 sentences for each) 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First Person</a:t>
            </a:r>
          </a:p>
          <a:p>
            <a:pPr marL="514350" indent="-514350">
              <a:buAutoNum type="arabicPeriod"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Person (Omniscient)</a:t>
            </a:r>
          </a:p>
          <a:p>
            <a:pPr marL="514350" indent="-514350">
              <a:buAutoNum type="arabicPeriod"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Person Limited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79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may use this time to start working on your Buckle Down assignment.  </a:t>
            </a:r>
          </a:p>
          <a:p>
            <a:r>
              <a:rPr lang="en-US" dirty="0" smtClean="0"/>
              <a:t>EVERYONE does the assignment on a separate piece of paper.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23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you have gathered what you need for today: Workbooks, AIMS Buckle Down Books, and Lit. Circle novels.  </a:t>
            </a:r>
          </a:p>
          <a:p>
            <a:r>
              <a:rPr lang="en-US" dirty="0" smtClean="0"/>
              <a:t>Begin reading your group novel</a:t>
            </a:r>
          </a:p>
          <a:p>
            <a:r>
              <a:rPr lang="en-US" dirty="0" smtClean="0"/>
              <a:t>Complete your first Lit. Circle role page by FRIDAY for our first group discussion.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46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 smtClean="0"/>
              <a:t>I can practice identifying point of view by reading “After Twenty Years” and completing the comprehension questions.  </a:t>
            </a:r>
          </a:p>
        </p:txBody>
      </p:sp>
      <p:pic>
        <p:nvPicPr>
          <p:cNvPr id="2050" name="Picture 2" descr="http://www.warrencountyschools.org/userfiles/2622/target-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470825"/>
            <a:ext cx="4387174" cy="438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844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“After Twenty Years”</a:t>
            </a:r>
            <a:br>
              <a:rPr lang="en-US" dirty="0" smtClean="0"/>
            </a:br>
            <a:r>
              <a:rPr lang="en-US" u="sng" dirty="0" smtClean="0"/>
              <a:t>HOLT WORKBOOK: page 120-126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to stop and complete the margin directions.</a:t>
            </a:r>
          </a:p>
          <a:p>
            <a:r>
              <a:rPr lang="en-US" dirty="0" smtClean="0"/>
              <a:t>When you finish reading the story, complete pages 127-128.  </a:t>
            </a:r>
          </a:p>
          <a:p>
            <a:r>
              <a:rPr lang="en-US" dirty="0" smtClean="0"/>
              <a:t>Gently tear it out of your workbook when you are done and turn it in to THEHUB. </a:t>
            </a:r>
          </a:p>
          <a:p>
            <a:r>
              <a:rPr lang="en-US" dirty="0" smtClean="0"/>
              <a:t>Work on your DPE silently.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29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your strength group assignment 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***Don’t forget to work together and take your time.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***DPE 13 is DUE FRIDAY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53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TURN IN YOUR DPE</a:t>
            </a:r>
          </a:p>
          <a:p>
            <a:r>
              <a:rPr lang="en-US" dirty="0" smtClean="0"/>
              <a:t>Quiz your table partner on the various terms we’ve learned about Point of View (use your notes from Tuesday) </a:t>
            </a:r>
          </a:p>
          <a:p>
            <a:r>
              <a:rPr lang="en-US" dirty="0" smtClean="0"/>
              <a:t>When you finish, begin working in your Literature Circle on your various roles.  Or share your roles if you are all ready.  </a:t>
            </a:r>
          </a:p>
          <a:p>
            <a:r>
              <a:rPr lang="en-US" dirty="0" smtClean="0"/>
              <a:t>After you have discussed the novel, continue reading where you left off.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53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Reference Books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information does the book provide?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could you use it in research or everyday life? </a:t>
            </a:r>
          </a:p>
          <a:p>
            <a:pPr marL="0" indent="0">
              <a:buNone/>
            </a:pPr>
            <a:r>
              <a:rPr lang="en-US" b="1" dirty="0" smtClean="0"/>
              <a:t>Atlas – </a:t>
            </a:r>
          </a:p>
          <a:p>
            <a:pPr marL="0" indent="0">
              <a:buNone/>
            </a:pPr>
            <a:r>
              <a:rPr lang="en-US" b="1" dirty="0" smtClean="0"/>
              <a:t>Thesaurus – </a:t>
            </a:r>
          </a:p>
          <a:p>
            <a:pPr marL="0" indent="0">
              <a:buNone/>
            </a:pPr>
            <a:r>
              <a:rPr lang="en-US" b="1" dirty="0" smtClean="0"/>
              <a:t>Dictionary – </a:t>
            </a:r>
          </a:p>
          <a:p>
            <a:pPr marL="0" indent="0">
              <a:buNone/>
            </a:pPr>
            <a:r>
              <a:rPr lang="en-US" b="1" dirty="0" smtClean="0"/>
              <a:t>Encyclopedia – </a:t>
            </a:r>
          </a:p>
          <a:p>
            <a:pPr marL="0" indent="0">
              <a:buNone/>
            </a:pPr>
            <a:r>
              <a:rPr lang="en-US" b="1" dirty="0" smtClean="0"/>
              <a:t>Almanac –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93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 smtClean="0"/>
              <a:t>I can write a similar story in all the various types of point of view.  </a:t>
            </a:r>
          </a:p>
        </p:txBody>
      </p:sp>
      <p:pic>
        <p:nvPicPr>
          <p:cNvPr id="2050" name="Picture 2" descr="http://www.warrencountyschools.org/userfiles/2622/target-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470825"/>
            <a:ext cx="4387174" cy="438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844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DAY STORIES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Tell a story about Field Day</a:t>
            </a:r>
          </a:p>
          <a:p>
            <a:r>
              <a:rPr lang="en-US" dirty="0" smtClean="0"/>
              <a:t>Write the same story in all 4 types of Point of View.  See the whiteboard for how to organize your paper. 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***2</a:t>
            </a:r>
            <a:r>
              <a:rPr lang="en-US" b="1" baseline="30000" dirty="0" smtClean="0"/>
              <a:t>nd</a:t>
            </a:r>
            <a:r>
              <a:rPr lang="en-US" b="1" dirty="0" smtClean="0"/>
              <a:t> person </a:t>
            </a:r>
            <a:r>
              <a:rPr lang="en-US" dirty="0" smtClean="0"/>
              <a:t>is when the narrator includes the reader in the story.  They will write using the word “YOU”  </a:t>
            </a:r>
          </a:p>
          <a:p>
            <a:pPr marL="0" indent="0">
              <a:buNone/>
            </a:pPr>
            <a:r>
              <a:rPr lang="en-US" b="1" u="sng" dirty="0" smtClean="0"/>
              <a:t>Example: </a:t>
            </a:r>
            <a:r>
              <a:rPr lang="en-US" dirty="0" smtClean="0"/>
              <a:t>You ran as hard as you could to beat the other runner.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When you finish, turn it in.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20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your I.N.  </a:t>
            </a:r>
            <a:r>
              <a:rPr lang="en-US" dirty="0" smtClean="0">
                <a:sym typeface="Wingdings" panose="05000000000000000000" pitchFamily="2" charset="2"/>
              </a:rPr>
              <a:t> (or a separate piece of paper to today if you can’t)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Write Today’s Date at the top of the next page in your notebooks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Begin reading a book that is currently stacked at your table.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11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to work in your Strength Groups on your Buckle Down sections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07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LOSE ANY PAPERS INVOLVING YOUR STRENGTH GROUP ASSIGNMENT</a:t>
            </a:r>
          </a:p>
          <a:p>
            <a:r>
              <a:rPr lang="en-US" dirty="0" smtClean="0"/>
              <a:t>This has to be with you EVERY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15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 smtClean="0"/>
              <a:t>I can determine which novels I am interested in reading, by doing a preview of all the novels in class.  </a:t>
            </a:r>
          </a:p>
        </p:txBody>
      </p:sp>
      <p:pic>
        <p:nvPicPr>
          <p:cNvPr id="2050" name="Picture 2" descr="http://www.warrencountyschools.org/userfiles/2622/target-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470825"/>
            <a:ext cx="4387174" cy="438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35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 Previews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When you get to a new table, begin looking at the front and back covers of the book</a:t>
            </a:r>
          </a:p>
          <a:p>
            <a:r>
              <a:rPr lang="en-US" dirty="0" smtClean="0"/>
              <a:t>Then begin reading the book as far as you can until I say to stop.  </a:t>
            </a:r>
          </a:p>
          <a:p>
            <a:r>
              <a:rPr lang="en-US" dirty="0" smtClean="0"/>
              <a:t>When I say stop, write down the following info:</a:t>
            </a:r>
          </a:p>
          <a:p>
            <a:pPr lvl="1"/>
            <a:r>
              <a:rPr lang="en-US" dirty="0" smtClean="0"/>
              <a:t>Title, Author</a:t>
            </a:r>
          </a:p>
          <a:p>
            <a:pPr lvl="1"/>
            <a:r>
              <a:rPr lang="en-US" dirty="0" smtClean="0"/>
              <a:t>What do you think about the book?</a:t>
            </a:r>
          </a:p>
          <a:p>
            <a:pPr lvl="1"/>
            <a:r>
              <a:rPr lang="en-US" dirty="0" smtClean="0"/>
              <a:t>On a scale of 1-10, how interested are you in this book?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11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 your group’s novel from the 3</a:t>
            </a:r>
            <a:r>
              <a:rPr lang="en-US" baseline="30000" dirty="0" smtClean="0"/>
              <a:t>rd</a:t>
            </a:r>
            <a:r>
              <a:rPr lang="en-US" dirty="0" smtClean="0"/>
              <a:t> basket.  </a:t>
            </a:r>
          </a:p>
          <a:p>
            <a:r>
              <a:rPr lang="en-US" dirty="0" smtClean="0"/>
              <a:t>One person get a HOLT workbook for everyone at your table.  </a:t>
            </a:r>
          </a:p>
          <a:p>
            <a:r>
              <a:rPr lang="en-US" dirty="0" smtClean="0"/>
              <a:t>Write your section # and name on the spine of your Holt Workbook in sharpie</a:t>
            </a:r>
          </a:p>
          <a:p>
            <a:r>
              <a:rPr lang="en-US" dirty="0"/>
              <a:t>Begin working on your DPE for the </a:t>
            </a:r>
            <a:r>
              <a:rPr lang="en-US" dirty="0" smtClean="0"/>
              <a:t>week.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6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Circles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weeks = 4 different roles</a:t>
            </a:r>
          </a:p>
          <a:p>
            <a:r>
              <a:rPr lang="en-US" dirty="0" smtClean="0"/>
              <a:t>EVERYONE gets a chance to complete each role</a:t>
            </a:r>
          </a:p>
          <a:p>
            <a:r>
              <a:rPr lang="en-US" dirty="0" smtClean="0"/>
              <a:t>Decide who will do what this week.  </a:t>
            </a:r>
          </a:p>
          <a:p>
            <a:endParaRPr lang="en-US" dirty="0"/>
          </a:p>
          <a:p>
            <a:r>
              <a:rPr lang="en-US" dirty="0" smtClean="0"/>
              <a:t>DO NOT LOSE THIS PAPER EITHER!!! </a:t>
            </a:r>
            <a:r>
              <a:rPr lang="en-US" dirty="0" smtClean="0">
                <a:sym typeface="Wingdings" panose="05000000000000000000" pitchFamily="2" charset="2"/>
              </a:rPr>
              <a:t> (otherwise you’ll be stuck doing everything over again before it is due)  yuck.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6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 smtClean="0"/>
              <a:t>I can review terms on Point of View by taking notes and thinking of examples of each.  </a:t>
            </a:r>
          </a:p>
        </p:txBody>
      </p:sp>
      <p:pic>
        <p:nvPicPr>
          <p:cNvPr id="2050" name="Picture 2" descr="http://www.warrencountyschools.org/userfiles/2622/target-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470825"/>
            <a:ext cx="4387174" cy="438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844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HOLT WORKBOOK</a:t>
            </a:r>
            <a:br>
              <a:rPr lang="en-US" dirty="0" smtClean="0"/>
            </a:br>
            <a:r>
              <a:rPr lang="en-US" dirty="0" smtClean="0"/>
              <a:t>pg. 119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Read through the terms and their definitions with your table group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Take notes of each term in your I.N.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the black Write Source Textbook turn to page 369.  Read 369-372 as a group.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Discuss what you think the most important points were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you finish, write at least 5 GROUP RULES </a:t>
            </a:r>
            <a:r>
              <a:rPr lang="en-US" dirty="0"/>
              <a:t>in your I.N. based </a:t>
            </a:r>
            <a:r>
              <a:rPr lang="en-US" dirty="0" smtClean="0"/>
              <a:t>off of these pages.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91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1638</TotalTime>
  <Words>764</Words>
  <Application>Microsoft Office PowerPoint</Application>
  <PresentationFormat>On-screen Show (4:3)</PresentationFormat>
  <Paragraphs>92</Paragraphs>
  <Slides>20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Week 28</vt:lpstr>
      <vt:lpstr>Monday</vt:lpstr>
      <vt:lpstr>Strength Groups</vt:lpstr>
      <vt:lpstr>Learning Target</vt:lpstr>
      <vt:lpstr>Book Previews</vt:lpstr>
      <vt:lpstr>Tuesday</vt:lpstr>
      <vt:lpstr>Literature Circles</vt:lpstr>
      <vt:lpstr>Learning Target</vt:lpstr>
      <vt:lpstr>HOLT WORKBOOK pg. 119</vt:lpstr>
      <vt:lpstr>Point of View</vt:lpstr>
      <vt:lpstr>Group Work Time</vt:lpstr>
      <vt:lpstr>Wednesday</vt:lpstr>
      <vt:lpstr>Learning Target</vt:lpstr>
      <vt:lpstr>“After Twenty Years” HOLT WORKBOOK: page 120-126 </vt:lpstr>
      <vt:lpstr>STRENGTH GROUPS</vt:lpstr>
      <vt:lpstr>Friday</vt:lpstr>
      <vt:lpstr>Reference Books</vt:lpstr>
      <vt:lpstr>Learning Target</vt:lpstr>
      <vt:lpstr>FIELD DAY STORIES</vt:lpstr>
      <vt:lpstr>STRENGTH GROUPS</vt:lpstr>
    </vt:vector>
  </TitlesOfParts>
  <Company>PUSD11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28</dc:title>
  <dc:creator>Windows User</dc:creator>
  <cp:lastModifiedBy>Windows User</cp:lastModifiedBy>
  <cp:revision>22</cp:revision>
  <cp:lastPrinted>2014-03-17T21:54:10Z</cp:lastPrinted>
  <dcterms:created xsi:type="dcterms:W3CDTF">2014-03-07T21:02:28Z</dcterms:created>
  <dcterms:modified xsi:type="dcterms:W3CDTF">2014-03-21T21:43:01Z</dcterms:modified>
</cp:coreProperties>
</file>