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8" r:id="rId6"/>
    <p:sldId id="259" r:id="rId7"/>
    <p:sldId id="269" r:id="rId8"/>
    <p:sldId id="262" r:id="rId9"/>
    <p:sldId id="270" r:id="rId10"/>
    <p:sldId id="271" r:id="rId11"/>
    <p:sldId id="272" r:id="rId12"/>
    <p:sldId id="275" r:id="rId13"/>
    <p:sldId id="273" r:id="rId14"/>
    <p:sldId id="274" r:id="rId15"/>
    <p:sldId id="260" r:id="rId16"/>
    <p:sldId id="265" r:id="rId17"/>
    <p:sldId id="280" r:id="rId18"/>
    <p:sldId id="281" r:id="rId19"/>
    <p:sldId id="277" r:id="rId20"/>
    <p:sldId id="276" r:id="rId21"/>
    <p:sldId id="261" r:id="rId22"/>
    <p:sldId id="279" r:id="rId23"/>
    <p:sldId id="266" r:id="rId24"/>
    <p:sldId id="278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14DF-1935-4D33-A24A-E513879C3BBF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F5B5-0D80-4007-B1E8-005A1C6C1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14DF-1935-4D33-A24A-E513879C3BBF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F5B5-0D80-4007-B1E8-005A1C6C1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14DF-1935-4D33-A24A-E513879C3BBF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F5B5-0D80-4007-B1E8-005A1C6C1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9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14DF-1935-4D33-A24A-E513879C3BBF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F5B5-0D80-4007-B1E8-005A1C6C1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6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14DF-1935-4D33-A24A-E513879C3BBF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F5B5-0D80-4007-B1E8-005A1C6C1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6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14DF-1935-4D33-A24A-E513879C3BBF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F5B5-0D80-4007-B1E8-005A1C6C1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1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14DF-1935-4D33-A24A-E513879C3BBF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F5B5-0D80-4007-B1E8-005A1C6C1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14DF-1935-4D33-A24A-E513879C3BBF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F5B5-0D80-4007-B1E8-005A1C6C1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7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14DF-1935-4D33-A24A-E513879C3BBF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F5B5-0D80-4007-B1E8-005A1C6C1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14DF-1935-4D33-A24A-E513879C3BBF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F5B5-0D80-4007-B1E8-005A1C6C1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6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14DF-1935-4D33-A24A-E513879C3BBF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F5B5-0D80-4007-B1E8-005A1C6C1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814DF-1935-4D33-A24A-E513879C3BBF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3F5B5-0D80-4007-B1E8-005A1C6C1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8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dg9gkmWsE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PLOT</a:t>
            </a:r>
          </a:p>
          <a:p>
            <a:r>
              <a:rPr lang="en-US" dirty="0" smtClean="0"/>
              <a:t>AZAC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650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I.N. page 8: Retelling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page 12 in your textbook, read through the steps to retell a story.  </a:t>
            </a:r>
          </a:p>
          <a:p>
            <a:r>
              <a:rPr lang="en-US" dirty="0" smtClean="0"/>
              <a:t>Make two columns in your I.N. page 8.  On the left column, rewrite these retelling steps in your own words.  </a:t>
            </a:r>
          </a:p>
          <a:p>
            <a:r>
              <a:rPr lang="en-US" dirty="0" smtClean="0"/>
              <a:t>In the </a:t>
            </a:r>
            <a:r>
              <a:rPr lang="en-US" dirty="0" smtClean="0"/>
              <a:t>right </a:t>
            </a:r>
            <a:r>
              <a:rPr lang="en-US" dirty="0" smtClean="0"/>
              <a:t>column, actually follow the steps to retell the story of “Duffy’s Jacket”.</a:t>
            </a:r>
          </a:p>
          <a:p>
            <a:r>
              <a:rPr lang="en-US" dirty="0" smtClean="0"/>
              <a:t>If you need to move onto the next page, number it “8A”.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063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THE RETELL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and your partner will read aloud your own retell.  </a:t>
            </a:r>
          </a:p>
          <a:p>
            <a:r>
              <a:rPr lang="en-US" dirty="0" smtClean="0"/>
              <a:t>Follow the Retelling Rating Sheet on page 13 to rate your partner’s retell.</a:t>
            </a:r>
          </a:p>
          <a:p>
            <a:r>
              <a:rPr lang="en-US" dirty="0" smtClean="0"/>
              <a:t>Be sure to give them positive feedback as well as critical.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797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TO BRUSH OUR TEETH!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AKA, get out your DPE.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346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know about PLOT</a:t>
            </a:r>
            <a:r>
              <a:rPr lang="en-US" dirty="0" smtClean="0"/>
              <a:t>?</a:t>
            </a:r>
          </a:p>
          <a:p>
            <a:r>
              <a:rPr lang="en-US" dirty="0" smtClean="0"/>
              <a:t>Brainstorm as many things as you can remember that have to do with plot.  </a:t>
            </a:r>
            <a:endParaRPr lang="en-US" dirty="0"/>
          </a:p>
          <a:p>
            <a:r>
              <a:rPr lang="en-US" dirty="0" smtClean="0"/>
              <a:t>Write all your brainstorms on one piece of paper.  </a:t>
            </a:r>
          </a:p>
          <a:p>
            <a:r>
              <a:rPr lang="en-US" dirty="0" smtClean="0"/>
              <a:t>Then try to retell “Duffy’s Jacket” using those parts of plot.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108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anchor extension signature page is due tomorrow!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489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Thursday: 8-22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Have a yellow textbook.</a:t>
            </a:r>
          </a:p>
          <a:p>
            <a:pPr algn="ctr"/>
            <a:r>
              <a:rPr lang="en-US" dirty="0"/>
              <a:t>Get out your I.N.</a:t>
            </a:r>
          </a:p>
          <a:p>
            <a:pPr algn="ctr"/>
            <a:r>
              <a:rPr lang="en-US" dirty="0"/>
              <a:t>Be sure your agenda is complete.</a:t>
            </a:r>
          </a:p>
          <a:p>
            <a:pPr algn="ctr"/>
            <a:r>
              <a:rPr lang="en-US" dirty="0"/>
              <a:t>Please begin reading your independent reading book.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79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understand elements of plot by piecing together a story and labeling the parts on a diagram.  </a:t>
            </a:r>
          </a:p>
        </p:txBody>
      </p:sp>
      <p:pic>
        <p:nvPicPr>
          <p:cNvPr id="2050" name="Picture 2" descr="http://www.warrencountyschools.org/userfiles/2622/target-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175" y="3276600"/>
            <a:ext cx="3581399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086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I.N. 9: Story Scrambled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cutting your paper’s different sentences out.  Move them around on your desk and try to figure out the order of the story.  </a:t>
            </a:r>
          </a:p>
          <a:p>
            <a:r>
              <a:rPr lang="en-US" dirty="0" smtClean="0"/>
              <a:t>DO NOT GLUE/TAPE your story to the page until you know you have the correct order.  </a:t>
            </a:r>
          </a:p>
          <a:p>
            <a:r>
              <a:rPr lang="en-US" dirty="0" smtClean="0"/>
              <a:t>When you are finished taping it to I.N. 9, read an independent reading book.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71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I.N. 10: PLOT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Create a page 10 and title it PLOT NOTES.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1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575" y="-1"/>
            <a:ext cx="9157575" cy="68478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702235"/>
            <a:ext cx="35574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 </a:t>
            </a:r>
            <a:r>
              <a:rPr lang="en-US" sz="2800" b="1" dirty="0" smtClean="0"/>
              <a:t>I.N. page 10</a:t>
            </a:r>
            <a:r>
              <a:rPr lang="en-US" sz="2800" dirty="0" smtClean="0"/>
              <a:t>, draw this picture WITHOUT THE WORDS, horizontally on your page.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668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Monday: 8-19-13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Have your DPE out with a #2 pencil.</a:t>
            </a:r>
          </a:p>
          <a:p>
            <a:pPr>
              <a:buFontTx/>
              <a:buChar char="-"/>
            </a:pPr>
            <a:r>
              <a:rPr lang="en-US" dirty="0" smtClean="0"/>
              <a:t>Work on Monday’s paragraph.  (The number of errors is in the left margin)   </a:t>
            </a:r>
          </a:p>
          <a:p>
            <a:pPr>
              <a:buFontTx/>
              <a:buChar char="-"/>
            </a:pPr>
            <a:r>
              <a:rPr lang="en-US" dirty="0" smtClean="0"/>
              <a:t>If you finish, begin reading an independent reading book.</a:t>
            </a:r>
          </a:p>
          <a:p>
            <a:pPr marL="0" indent="0">
              <a:buNone/>
            </a:pPr>
            <a:r>
              <a:rPr lang="en-US" dirty="0" smtClean="0"/>
              <a:t>**These will be due on Friday.  The Friday writing portion must be done as homework this week.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8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Following are terms you must </a:t>
            </a:r>
            <a:r>
              <a:rPr lang="en-US" u="sng" dirty="0" smtClean="0"/>
              <a:t>have notes for on I.N. page 10: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4800" dirty="0" smtClean="0"/>
              <a:t>Plot</a:t>
            </a:r>
          </a:p>
          <a:p>
            <a:r>
              <a:rPr lang="en-US" sz="4800" dirty="0" smtClean="0"/>
              <a:t>Basic Situation</a:t>
            </a:r>
          </a:p>
          <a:p>
            <a:r>
              <a:rPr lang="en-US" sz="4800" dirty="0" smtClean="0"/>
              <a:t>Conflict</a:t>
            </a:r>
          </a:p>
          <a:p>
            <a:r>
              <a:rPr lang="en-US" sz="4800" dirty="0" smtClean="0"/>
              <a:t>Complications</a:t>
            </a:r>
          </a:p>
          <a:p>
            <a:r>
              <a:rPr lang="en-US" sz="4800" dirty="0" smtClean="0"/>
              <a:t>Climax</a:t>
            </a:r>
          </a:p>
          <a:p>
            <a:r>
              <a:rPr lang="en-US" sz="4800" dirty="0" smtClean="0"/>
              <a:t>Resolution</a:t>
            </a:r>
          </a:p>
          <a:p>
            <a:r>
              <a:rPr lang="en-US" sz="4800" dirty="0" smtClean="0"/>
              <a:t>Suspense </a:t>
            </a:r>
          </a:p>
          <a:p>
            <a:r>
              <a:rPr lang="en-US" sz="4800" dirty="0" err="1" smtClean="0"/>
              <a:t>Forshadowing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65559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Friday: 8-23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your DPE. </a:t>
            </a:r>
          </a:p>
          <a:p>
            <a:r>
              <a:rPr lang="en-US" dirty="0" smtClean="0"/>
              <a:t>Begin reading your independent reading book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0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TALKS!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 Up will be coming around</a:t>
            </a:r>
            <a:r>
              <a:rPr lang="en-US" smtClean="0"/>
              <a:t>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9715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identify the elements of plot in a children’s book by completing a plot diagram of the story.  </a:t>
            </a:r>
          </a:p>
        </p:txBody>
      </p:sp>
      <p:pic>
        <p:nvPicPr>
          <p:cNvPr id="2050" name="Picture 2" descr="http://www.warrencountyschools.org/userfiles/2622/target-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175" y="3276600"/>
            <a:ext cx="3581399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086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Children’s Book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your partner, take turns reading your book together.  </a:t>
            </a:r>
          </a:p>
          <a:p>
            <a:r>
              <a:rPr lang="en-US" dirty="0" smtClean="0"/>
              <a:t>When you finish, begin to discuss the parts of plot in the story.</a:t>
            </a:r>
          </a:p>
          <a:p>
            <a:r>
              <a:rPr lang="en-US" dirty="0"/>
              <a:t>C</a:t>
            </a:r>
            <a:r>
              <a:rPr lang="en-US" dirty="0" smtClean="0"/>
              <a:t>omplete the diagram by filling in parts of the story that fit the part of plot.  </a:t>
            </a:r>
          </a:p>
          <a:p>
            <a:r>
              <a:rPr lang="en-US" dirty="0" smtClean="0"/>
              <a:t>When you finish, </a:t>
            </a:r>
            <a:r>
              <a:rPr lang="en-US" dirty="0" smtClean="0"/>
              <a:t>turn in your children’s book to me and keep your worksheet at your desk.  </a:t>
            </a:r>
          </a:p>
          <a:p>
            <a:r>
              <a:rPr lang="en-US" dirty="0" smtClean="0"/>
              <a:t>Read silently or work on homework.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825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Coming Soon to an ELA class near you…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www.youtube.com/watch?v=vdg9gkmWsEA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77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AZAC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may silently work on your AZAC Reading Benchmark test.  </a:t>
            </a:r>
          </a:p>
          <a:p>
            <a:pPr marL="0" indent="0" algn="ctr">
              <a:buNone/>
            </a:pPr>
            <a:r>
              <a:rPr lang="en-US" b="1" u="sng" dirty="0" smtClean="0"/>
              <a:t>REMEMBER: </a:t>
            </a:r>
          </a:p>
          <a:p>
            <a:pPr marL="0" indent="0" algn="ctr">
              <a:buNone/>
            </a:pPr>
            <a:r>
              <a:rPr lang="en-US" b="1" dirty="0" smtClean="0"/>
              <a:t>DO NOT WRITE ON THE TEST BOOK</a:t>
            </a:r>
          </a:p>
          <a:p>
            <a:pPr marL="0" indent="0" algn="ctr">
              <a:buNone/>
            </a:pPr>
            <a:r>
              <a:rPr lang="en-US" b="1" dirty="0" smtClean="0"/>
              <a:t>USE ONLY #2 PENCIL</a:t>
            </a:r>
          </a:p>
          <a:p>
            <a:pPr marL="0" indent="0" algn="ctr">
              <a:buNone/>
            </a:pPr>
            <a:r>
              <a:rPr lang="en-US" b="1" dirty="0" smtClean="0"/>
              <a:t>WORK SILENTLY</a:t>
            </a:r>
          </a:p>
          <a:p>
            <a:pPr marL="0" indent="0" algn="ctr">
              <a:buNone/>
            </a:pPr>
            <a:endParaRPr lang="en-US" b="1" dirty="0" smtClean="0"/>
          </a:p>
          <a:p>
            <a:r>
              <a:rPr lang="en-US" dirty="0" smtClean="0"/>
              <a:t>If you finish early, please read silently or work on homework.  </a:t>
            </a:r>
          </a:p>
          <a:p>
            <a:r>
              <a:rPr lang="en-US" dirty="0" smtClean="0"/>
              <a:t>We will be working on this tomorrow as well, so bring something to work on when you finish or read a book.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13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Tuesday: 8-20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Begin working on your DPE with a #2 pencil. </a:t>
            </a:r>
          </a:p>
          <a:p>
            <a:pPr>
              <a:buFontTx/>
              <a:buChar char="-"/>
            </a:pPr>
            <a:r>
              <a:rPr lang="en-US" dirty="0" smtClean="0"/>
              <a:t>Don’t forget the entire packet will be due on Friday.  (including the writing portion) </a:t>
            </a:r>
          </a:p>
          <a:p>
            <a:pPr>
              <a:buFontTx/>
              <a:buChar char="-"/>
            </a:pPr>
            <a:r>
              <a:rPr lang="en-US" dirty="0" smtClean="0"/>
              <a:t>Fill out your agenda.    </a:t>
            </a:r>
          </a:p>
          <a:p>
            <a:pPr marL="0" indent="0">
              <a:buNone/>
            </a:pPr>
            <a:r>
              <a:rPr lang="en-US" dirty="0" smtClean="0"/>
              <a:t>- Begin reading an independent reading book.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1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AZAC #1 (Day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You may silently work on your AZAC Reading Benchmark test.  </a:t>
            </a:r>
          </a:p>
          <a:p>
            <a:pPr marL="0" indent="0" algn="ctr">
              <a:buNone/>
            </a:pPr>
            <a:r>
              <a:rPr lang="en-US" b="1" u="sng" dirty="0" smtClean="0"/>
              <a:t>REMEMBER: </a:t>
            </a:r>
          </a:p>
          <a:p>
            <a:pPr marL="0" indent="0" algn="ctr">
              <a:buNone/>
            </a:pPr>
            <a:r>
              <a:rPr lang="en-US" b="1" dirty="0" smtClean="0"/>
              <a:t>DO NOT WRITE ON THE TEST BOOK</a:t>
            </a:r>
          </a:p>
          <a:p>
            <a:pPr marL="0" indent="0" algn="ctr">
              <a:buNone/>
            </a:pPr>
            <a:r>
              <a:rPr lang="en-US" b="1" dirty="0" smtClean="0"/>
              <a:t>USE ONLY #2 PENCIL</a:t>
            </a:r>
          </a:p>
          <a:p>
            <a:pPr marL="0" indent="0" algn="ctr">
              <a:buNone/>
            </a:pPr>
            <a:r>
              <a:rPr lang="en-US" b="1" dirty="0" smtClean="0"/>
              <a:t>WORK SILENTLY</a:t>
            </a:r>
          </a:p>
          <a:p>
            <a:pPr marL="0" indent="0" algn="ctr">
              <a:buNone/>
            </a:pPr>
            <a:endParaRPr lang="en-US" b="1" dirty="0" smtClean="0"/>
          </a:p>
          <a:p>
            <a:r>
              <a:rPr lang="en-US" dirty="0" smtClean="0"/>
              <a:t>If you finish early, please read silently or work on homework.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96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Wednesday: 8-21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Have a yellow textbook.</a:t>
            </a:r>
          </a:p>
          <a:p>
            <a:pPr marL="0" indent="0" algn="ctr">
              <a:buNone/>
            </a:pPr>
            <a:r>
              <a:rPr lang="en-US" dirty="0" smtClean="0"/>
              <a:t>Get out your I.N.</a:t>
            </a:r>
          </a:p>
          <a:p>
            <a:pPr marL="0" indent="0" algn="ctr">
              <a:buNone/>
            </a:pPr>
            <a:r>
              <a:rPr lang="en-US" dirty="0" smtClean="0"/>
              <a:t>Be sure your agenda is complete.</a:t>
            </a:r>
          </a:p>
          <a:p>
            <a:pPr marL="0" indent="0" algn="ctr">
              <a:buNone/>
            </a:pPr>
            <a:r>
              <a:rPr lang="en-US" dirty="0" smtClean="0"/>
              <a:t>Please begin reading your independent reading book.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29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ANCHOR EXTENSION ACTIVITIES</a:t>
            </a:r>
            <a:endParaRPr lang="en-US" u="sng" dirty="0"/>
          </a:p>
        </p:txBody>
      </p:sp>
      <p:pic>
        <p:nvPicPr>
          <p:cNvPr id="4" name="Content Placeholder 3" descr="http://www.creategenius.com/sitebuildercontent/sitebuilderpictures/anchorart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745" y="1143000"/>
            <a:ext cx="3733800" cy="4876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0" y="1219200"/>
            <a:ext cx="5791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is an anchor extension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/>
              <a:t>Who does it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/>
              <a:t>How do you get to do it? 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How does it help my grade? 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Where do I get it and turn it in?</a:t>
            </a:r>
          </a:p>
          <a:p>
            <a:endParaRPr lang="en-US" sz="2400" dirty="0"/>
          </a:p>
          <a:p>
            <a:pPr>
              <a:buNone/>
            </a:pPr>
            <a:r>
              <a:rPr lang="en-US" sz="3200" dirty="0"/>
              <a:t>***Anchor Extension Signature page is DUE </a:t>
            </a:r>
            <a:r>
              <a:rPr lang="en-US" sz="3200" dirty="0" smtClean="0"/>
              <a:t>Tomorrow!  </a:t>
            </a:r>
            <a:r>
              <a:rPr lang="en-US" sz="3200" dirty="0"/>
              <a:t>(10pts.)   </a:t>
            </a:r>
          </a:p>
        </p:txBody>
      </p:sp>
    </p:spTree>
    <p:extLst>
      <p:ext uri="{BB962C8B-B14F-4D97-AF65-F5344CB8AC3E}">
        <p14:creationId xmlns:p14="http://schemas.microsoft.com/office/powerpoint/2010/main" val="3004402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practice my knowledge of summary and main idea by retelling the story of Duffy’s Jacket.  </a:t>
            </a:r>
          </a:p>
        </p:txBody>
      </p:sp>
      <p:pic>
        <p:nvPicPr>
          <p:cNvPr id="2050" name="Picture 2" descr="http://www.warrencountyschools.org/userfiles/2622/target-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175" y="3276600"/>
            <a:ext cx="3581399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861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I.N. page 7: “Duffy’s Jacket”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continue our reading from last week on page 6.  </a:t>
            </a:r>
          </a:p>
          <a:p>
            <a:r>
              <a:rPr lang="en-US" dirty="0" smtClean="0"/>
              <a:t>Be sure your I.N. page 7 is open to answer the “Retell” questions #1-6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424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863</Words>
  <Application>Microsoft Office PowerPoint</Application>
  <PresentationFormat>On-screen Show (4:3)</PresentationFormat>
  <Paragraphs>112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Week 2</vt:lpstr>
      <vt:lpstr>Monday: 8-19-13</vt:lpstr>
      <vt:lpstr>AZAC #1</vt:lpstr>
      <vt:lpstr>Tuesday: 8-20</vt:lpstr>
      <vt:lpstr>AZAC #1 (Day 2)</vt:lpstr>
      <vt:lpstr>Wednesday: 8-21</vt:lpstr>
      <vt:lpstr>ANCHOR EXTENSION ACTIVITIES</vt:lpstr>
      <vt:lpstr>Learning Target</vt:lpstr>
      <vt:lpstr>I.N. page 7: “Duffy’s Jacket”</vt:lpstr>
      <vt:lpstr>I.N. page 8: Retelling</vt:lpstr>
      <vt:lpstr>RATE THE RETELL</vt:lpstr>
      <vt:lpstr>IT IS TIME!</vt:lpstr>
      <vt:lpstr>TABLE TALK</vt:lpstr>
      <vt:lpstr>DON’T FORGET… </vt:lpstr>
      <vt:lpstr>Thursday: 8-22</vt:lpstr>
      <vt:lpstr>Learning Target</vt:lpstr>
      <vt:lpstr>I.N. 9: Story Scrambled Sentences</vt:lpstr>
      <vt:lpstr>I.N. 10: PLOT NOTES</vt:lpstr>
      <vt:lpstr>PowerPoint Presentation</vt:lpstr>
      <vt:lpstr>The Following are terms you must have notes for on I.N. page 10: </vt:lpstr>
      <vt:lpstr>Friday: 8-23</vt:lpstr>
      <vt:lpstr>BOOK TALKS!</vt:lpstr>
      <vt:lpstr>Learning Target</vt:lpstr>
      <vt:lpstr>Children’s Book Plot</vt:lpstr>
      <vt:lpstr>Coming Soon to an ELA class near you…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</dc:title>
  <dc:creator>Windows User</dc:creator>
  <cp:lastModifiedBy>Windows User</cp:lastModifiedBy>
  <cp:revision>24</cp:revision>
  <dcterms:created xsi:type="dcterms:W3CDTF">2013-08-14T14:04:38Z</dcterms:created>
  <dcterms:modified xsi:type="dcterms:W3CDTF">2013-08-19T14:36:18Z</dcterms:modified>
</cp:coreProperties>
</file>