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61" r:id="rId4"/>
    <p:sldId id="258" r:id="rId5"/>
    <p:sldId id="263" r:id="rId6"/>
    <p:sldId id="264" r:id="rId7"/>
    <p:sldId id="265" r:id="rId8"/>
    <p:sldId id="262" r:id="rId9"/>
    <p:sldId id="266" r:id="rId10"/>
    <p:sldId id="272" r:id="rId11"/>
    <p:sldId id="267" r:id="rId12"/>
    <p:sldId id="268" r:id="rId13"/>
    <p:sldId id="269" r:id="rId14"/>
    <p:sldId id="257" r:id="rId15"/>
    <p:sldId id="273" r:id="rId16"/>
    <p:sldId id="271" r:id="rId17"/>
    <p:sldId id="270"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9011164-9720-4FA6-A9C6-430A37638B5A}" type="datetimeFigureOut">
              <a:rPr lang="en-US" smtClean="0"/>
              <a:t>11/1/2013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502EC10-C38A-48A5-B570-CDC1CF3C401A}" type="slidenum">
              <a:rPr lang="en-US" smtClean="0"/>
              <a:t>‹#›</a:t>
            </a:fld>
            <a:endParaRPr lang="en-US"/>
          </a:p>
        </p:txBody>
      </p:sp>
    </p:spTree>
    <p:extLst>
      <p:ext uri="{BB962C8B-B14F-4D97-AF65-F5344CB8AC3E}">
        <p14:creationId xmlns:p14="http://schemas.microsoft.com/office/powerpoint/2010/main" val="2865111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a:t>
            </a:fld>
            <a:endParaRPr lang="en-US"/>
          </a:p>
        </p:txBody>
      </p:sp>
    </p:spTree>
    <p:extLst>
      <p:ext uri="{BB962C8B-B14F-4D97-AF65-F5344CB8AC3E}">
        <p14:creationId xmlns:p14="http://schemas.microsoft.com/office/powerpoint/2010/main" val="4167727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10</a:t>
            </a:fld>
            <a:endParaRPr lang="en-US"/>
          </a:p>
        </p:txBody>
      </p:sp>
    </p:spTree>
    <p:extLst>
      <p:ext uri="{BB962C8B-B14F-4D97-AF65-F5344CB8AC3E}">
        <p14:creationId xmlns:p14="http://schemas.microsoft.com/office/powerpoint/2010/main" val="3815895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11</a:t>
            </a:fld>
            <a:endParaRPr lang="en-US"/>
          </a:p>
        </p:txBody>
      </p:sp>
    </p:spTree>
    <p:extLst>
      <p:ext uri="{BB962C8B-B14F-4D97-AF65-F5344CB8AC3E}">
        <p14:creationId xmlns:p14="http://schemas.microsoft.com/office/powerpoint/2010/main" val="863151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12</a:t>
            </a:fld>
            <a:endParaRPr lang="en-US"/>
          </a:p>
        </p:txBody>
      </p:sp>
    </p:spTree>
    <p:extLst>
      <p:ext uri="{BB962C8B-B14F-4D97-AF65-F5344CB8AC3E}">
        <p14:creationId xmlns:p14="http://schemas.microsoft.com/office/powerpoint/2010/main" val="412767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13</a:t>
            </a:fld>
            <a:endParaRPr lang="en-US"/>
          </a:p>
        </p:txBody>
      </p:sp>
    </p:spTree>
    <p:extLst>
      <p:ext uri="{BB962C8B-B14F-4D97-AF65-F5344CB8AC3E}">
        <p14:creationId xmlns:p14="http://schemas.microsoft.com/office/powerpoint/2010/main" val="3277377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14</a:t>
            </a:fld>
            <a:endParaRPr lang="en-US"/>
          </a:p>
        </p:txBody>
      </p:sp>
    </p:spTree>
    <p:extLst>
      <p:ext uri="{BB962C8B-B14F-4D97-AF65-F5344CB8AC3E}">
        <p14:creationId xmlns:p14="http://schemas.microsoft.com/office/powerpoint/2010/main" val="3938525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15</a:t>
            </a:fld>
            <a:endParaRPr lang="en-US"/>
          </a:p>
        </p:txBody>
      </p:sp>
    </p:spTree>
    <p:extLst>
      <p:ext uri="{BB962C8B-B14F-4D97-AF65-F5344CB8AC3E}">
        <p14:creationId xmlns:p14="http://schemas.microsoft.com/office/powerpoint/2010/main" val="804738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16</a:t>
            </a:fld>
            <a:endParaRPr lang="en-US"/>
          </a:p>
        </p:txBody>
      </p:sp>
    </p:spTree>
    <p:extLst>
      <p:ext uri="{BB962C8B-B14F-4D97-AF65-F5344CB8AC3E}">
        <p14:creationId xmlns:p14="http://schemas.microsoft.com/office/powerpoint/2010/main" val="503642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17</a:t>
            </a:fld>
            <a:endParaRPr lang="en-US"/>
          </a:p>
        </p:txBody>
      </p:sp>
    </p:spTree>
    <p:extLst>
      <p:ext uri="{BB962C8B-B14F-4D97-AF65-F5344CB8AC3E}">
        <p14:creationId xmlns:p14="http://schemas.microsoft.com/office/powerpoint/2010/main" val="2036033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2</a:t>
            </a:fld>
            <a:endParaRPr lang="en-US"/>
          </a:p>
        </p:txBody>
      </p:sp>
    </p:spTree>
    <p:extLst>
      <p:ext uri="{BB962C8B-B14F-4D97-AF65-F5344CB8AC3E}">
        <p14:creationId xmlns:p14="http://schemas.microsoft.com/office/powerpoint/2010/main" val="222343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3</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4</a:t>
            </a:fld>
            <a:endParaRPr lang="en-US"/>
          </a:p>
        </p:txBody>
      </p:sp>
    </p:spTree>
    <p:extLst>
      <p:ext uri="{BB962C8B-B14F-4D97-AF65-F5344CB8AC3E}">
        <p14:creationId xmlns:p14="http://schemas.microsoft.com/office/powerpoint/2010/main" val="1552294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5</a:t>
            </a:fld>
            <a:endParaRPr lang="en-US"/>
          </a:p>
        </p:txBody>
      </p:sp>
    </p:spTree>
    <p:extLst>
      <p:ext uri="{BB962C8B-B14F-4D97-AF65-F5344CB8AC3E}">
        <p14:creationId xmlns:p14="http://schemas.microsoft.com/office/powerpoint/2010/main" val="139422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6</a:t>
            </a:fld>
            <a:endParaRPr lang="en-US"/>
          </a:p>
        </p:txBody>
      </p:sp>
    </p:spTree>
    <p:extLst>
      <p:ext uri="{BB962C8B-B14F-4D97-AF65-F5344CB8AC3E}">
        <p14:creationId xmlns:p14="http://schemas.microsoft.com/office/powerpoint/2010/main" val="4169747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7</a:t>
            </a:fld>
            <a:endParaRPr lang="en-US"/>
          </a:p>
        </p:txBody>
      </p:sp>
    </p:spTree>
    <p:extLst>
      <p:ext uri="{BB962C8B-B14F-4D97-AF65-F5344CB8AC3E}">
        <p14:creationId xmlns:p14="http://schemas.microsoft.com/office/powerpoint/2010/main" val="523581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8</a:t>
            </a:fld>
            <a:endParaRPr lang="en-US"/>
          </a:p>
        </p:txBody>
      </p:sp>
    </p:spTree>
    <p:extLst>
      <p:ext uri="{BB962C8B-B14F-4D97-AF65-F5344CB8AC3E}">
        <p14:creationId xmlns:p14="http://schemas.microsoft.com/office/powerpoint/2010/main" val="3633010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9</a:t>
            </a:fld>
            <a:endParaRPr lang="en-US"/>
          </a:p>
        </p:txBody>
      </p:sp>
    </p:spTree>
    <p:extLst>
      <p:ext uri="{BB962C8B-B14F-4D97-AF65-F5344CB8AC3E}">
        <p14:creationId xmlns:p14="http://schemas.microsoft.com/office/powerpoint/2010/main" val="387923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72A1D7-FD95-40BF-A08E-F467F38B00D0}"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6169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2A1D7-FD95-40BF-A08E-F467F38B00D0}"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148422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2A1D7-FD95-40BF-A08E-F467F38B00D0}"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261426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2A1D7-FD95-40BF-A08E-F467F38B00D0}"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169390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72A1D7-FD95-40BF-A08E-F467F38B00D0}"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1225944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72A1D7-FD95-40BF-A08E-F467F38B00D0}"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421759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72A1D7-FD95-40BF-A08E-F467F38B00D0}" type="datetimeFigureOut">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28763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72A1D7-FD95-40BF-A08E-F467F38B00D0}" type="datetimeFigureOut">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23226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2A1D7-FD95-40BF-A08E-F467F38B00D0}" type="datetimeFigureOut">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3780249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2A1D7-FD95-40BF-A08E-F467F38B00D0}"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2917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2A1D7-FD95-40BF-A08E-F467F38B00D0}"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B2A98-E274-4EA4-8BB9-5D23C87F3DE3}" type="slidenum">
              <a:rPr lang="en-US" smtClean="0"/>
              <a:t>‹#›</a:t>
            </a:fld>
            <a:endParaRPr lang="en-US"/>
          </a:p>
        </p:txBody>
      </p:sp>
    </p:spTree>
    <p:extLst>
      <p:ext uri="{BB962C8B-B14F-4D97-AF65-F5344CB8AC3E}">
        <p14:creationId xmlns:p14="http://schemas.microsoft.com/office/powerpoint/2010/main" val="9725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5A08">
            <a:alpha val="5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2A1D7-FD95-40BF-A08E-F467F38B00D0}" type="datetimeFigureOut">
              <a:rPr lang="en-US" smtClean="0"/>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B2A98-E274-4EA4-8BB9-5D23C87F3DE3}" type="slidenum">
              <a:rPr lang="en-US" smtClean="0"/>
              <a:t>‹#›</a:t>
            </a:fld>
            <a:endParaRPr lang="en-US"/>
          </a:p>
        </p:txBody>
      </p:sp>
    </p:spTree>
    <p:extLst>
      <p:ext uri="{BB962C8B-B14F-4D97-AF65-F5344CB8AC3E}">
        <p14:creationId xmlns:p14="http://schemas.microsoft.com/office/powerpoint/2010/main" val="262506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12</a:t>
            </a:r>
            <a:br>
              <a:rPr lang="en-US" dirty="0" smtClean="0"/>
            </a:br>
            <a:r>
              <a:rPr lang="en-US" dirty="0" smtClean="0"/>
              <a:t>10/28-11/1</a:t>
            </a:r>
            <a:endParaRPr lang="en-US" dirty="0"/>
          </a:p>
        </p:txBody>
      </p:sp>
      <p:sp>
        <p:nvSpPr>
          <p:cNvPr id="3" name="Subtitle 2"/>
          <p:cNvSpPr>
            <a:spLocks noGrp="1"/>
          </p:cNvSpPr>
          <p:nvPr>
            <p:ph type="subTitle" idx="1"/>
          </p:nvPr>
        </p:nvSpPr>
        <p:spPr>
          <a:xfrm>
            <a:off x="1371600" y="3657600"/>
            <a:ext cx="6400800" cy="2895600"/>
          </a:xfrm>
        </p:spPr>
        <p:txBody>
          <a:bodyPr>
            <a:normAutofit fontScale="70000" lnSpcReduction="20000"/>
          </a:bodyPr>
          <a:lstStyle/>
          <a:p>
            <a:pPr algn="l"/>
            <a:r>
              <a:rPr lang="en-US" dirty="0" smtClean="0">
                <a:solidFill>
                  <a:schemeClr val="tx1"/>
                </a:solidFill>
              </a:rPr>
              <a:t>Monday: </a:t>
            </a:r>
            <a:r>
              <a:rPr lang="en-US" dirty="0" smtClean="0"/>
              <a:t>Chapter 18 and Sticky notes on two Similes, and Quiz 5 over Chapter 17</a:t>
            </a:r>
          </a:p>
          <a:p>
            <a:pPr algn="l"/>
            <a:r>
              <a:rPr lang="en-US" dirty="0" smtClean="0">
                <a:solidFill>
                  <a:schemeClr val="tx1"/>
                </a:solidFill>
              </a:rPr>
              <a:t>Tuesday: </a:t>
            </a:r>
            <a:r>
              <a:rPr lang="en-US" dirty="0" smtClean="0"/>
              <a:t>Quiz 6 on Chapter 18, Small Groups to read the end of the novel and list comparisons to our world today.  </a:t>
            </a:r>
          </a:p>
          <a:p>
            <a:pPr algn="l"/>
            <a:r>
              <a:rPr lang="en-US" dirty="0" smtClean="0">
                <a:solidFill>
                  <a:schemeClr val="tx1"/>
                </a:solidFill>
              </a:rPr>
              <a:t>Wednesday: </a:t>
            </a:r>
            <a:r>
              <a:rPr lang="en-US" dirty="0" smtClean="0"/>
              <a:t>Dystopian Societies and Fishbowl</a:t>
            </a:r>
          </a:p>
          <a:p>
            <a:pPr algn="l"/>
            <a:r>
              <a:rPr lang="en-US" dirty="0" smtClean="0">
                <a:solidFill>
                  <a:schemeClr val="tx1"/>
                </a:solidFill>
              </a:rPr>
              <a:t>Thursday: </a:t>
            </a:r>
            <a:r>
              <a:rPr lang="en-US" dirty="0" smtClean="0"/>
              <a:t>Frankenstein Prose to Poetry / </a:t>
            </a:r>
            <a:r>
              <a:rPr lang="en-US" dirty="0" err="1" smtClean="0"/>
              <a:t>Bookfair</a:t>
            </a:r>
            <a:endParaRPr lang="en-US" dirty="0" smtClean="0"/>
          </a:p>
          <a:p>
            <a:pPr algn="l"/>
            <a:r>
              <a:rPr lang="en-US" dirty="0" smtClean="0">
                <a:solidFill>
                  <a:schemeClr val="tx1"/>
                </a:solidFill>
              </a:rPr>
              <a:t>Friday: </a:t>
            </a:r>
            <a:r>
              <a:rPr lang="en-US" dirty="0" smtClean="0"/>
              <a:t>Movie Tickets, begin Movie Comparison</a:t>
            </a:r>
            <a:endParaRPr lang="en-US" dirty="0"/>
          </a:p>
        </p:txBody>
      </p:sp>
    </p:spTree>
    <p:extLst>
      <p:ext uri="{BB962C8B-B14F-4D97-AF65-F5344CB8AC3E}">
        <p14:creationId xmlns:p14="http://schemas.microsoft.com/office/powerpoint/2010/main" val="382927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Correction Directions</a:t>
            </a:r>
            <a:endParaRPr lang="en-US" dirty="0"/>
          </a:p>
        </p:txBody>
      </p:sp>
      <p:sp>
        <p:nvSpPr>
          <p:cNvPr id="3" name="Content Placeholder 2"/>
          <p:cNvSpPr>
            <a:spLocks noGrp="1"/>
          </p:cNvSpPr>
          <p:nvPr>
            <p:ph idx="1"/>
          </p:nvPr>
        </p:nvSpPr>
        <p:spPr/>
        <p:txBody>
          <a:bodyPr/>
          <a:lstStyle/>
          <a:p>
            <a:r>
              <a:rPr lang="en-US" dirty="0" smtClean="0"/>
              <a:t>Be sure to staple all of your quizzes to the back.  </a:t>
            </a:r>
          </a:p>
          <a:p>
            <a:r>
              <a:rPr lang="en-US" dirty="0" smtClean="0"/>
              <a:t>Points will not be allotted unless ALL directions are followed.  </a:t>
            </a:r>
          </a:p>
          <a:p>
            <a:r>
              <a:rPr lang="en-US" dirty="0" smtClean="0"/>
              <a:t>THIS ASSIGNMENT IS DUE FOR EVERYONE.  </a:t>
            </a:r>
          </a:p>
          <a:p>
            <a:r>
              <a:rPr lang="en-US" dirty="0" smtClean="0"/>
              <a:t>DUE THIS COMING MONDAY, 11/4</a:t>
            </a:r>
            <a:endParaRPr lang="en-US" dirty="0"/>
          </a:p>
        </p:txBody>
      </p:sp>
    </p:spTree>
    <p:extLst>
      <p:ext uri="{BB962C8B-B14F-4D97-AF65-F5344CB8AC3E}">
        <p14:creationId xmlns:p14="http://schemas.microsoft.com/office/powerpoint/2010/main" val="784641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 </a:t>
            </a:r>
            <a:endParaRPr lang="en-US" u="sng" dirty="0"/>
          </a:p>
        </p:txBody>
      </p:sp>
      <p:sp>
        <p:nvSpPr>
          <p:cNvPr id="3" name="Content Placeholder 2"/>
          <p:cNvSpPr>
            <a:spLocks noGrp="1"/>
          </p:cNvSpPr>
          <p:nvPr>
            <p:ph idx="1"/>
          </p:nvPr>
        </p:nvSpPr>
        <p:spPr/>
        <p:txBody>
          <a:bodyPr/>
          <a:lstStyle/>
          <a:p>
            <a:r>
              <a:rPr lang="en-US" dirty="0" smtClean="0"/>
              <a:t>I can identify how Ember is a “dystopian” society by generating a list with my small group and coming up with questions based on that list for the FISHBOWL.  </a:t>
            </a:r>
            <a:endParaRPr lang="en-US" dirty="0"/>
          </a:p>
        </p:txBody>
      </p:sp>
      <p:pic>
        <p:nvPicPr>
          <p:cNvPr id="4"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011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Dystopian Ember</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t>With your small group, re-read through the handout together on what “Dystopian” means.  </a:t>
            </a:r>
          </a:p>
          <a:p>
            <a:r>
              <a:rPr lang="en-US" dirty="0" smtClean="0"/>
              <a:t>Come up with a list of at least five things in Ember that relate to this description.  </a:t>
            </a:r>
          </a:p>
          <a:p>
            <a:r>
              <a:rPr lang="en-US" dirty="0" smtClean="0"/>
              <a:t>Each group member must return to their desk and write 2 “Level 4” questions regarding either the similarities in our society to Ember or Dystopian similarities.  </a:t>
            </a:r>
          </a:p>
          <a:p>
            <a:r>
              <a:rPr lang="en-US" dirty="0" smtClean="0"/>
              <a:t>Place the questions next to the fishbowl and read silently at your seat.  </a:t>
            </a:r>
          </a:p>
          <a:p>
            <a:r>
              <a:rPr lang="en-US" dirty="0" smtClean="0"/>
              <a:t>When everyone is finished, we will fishbowl.  </a:t>
            </a:r>
            <a:endParaRPr lang="en-US" dirty="0"/>
          </a:p>
        </p:txBody>
      </p:sp>
    </p:spTree>
    <p:extLst>
      <p:ext uri="{BB962C8B-B14F-4D97-AF65-F5344CB8AC3E}">
        <p14:creationId xmlns:p14="http://schemas.microsoft.com/office/powerpoint/2010/main" val="4048380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10-31</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dirty="0" smtClean="0"/>
              <a:t>  </a:t>
            </a:r>
          </a:p>
          <a:p>
            <a:r>
              <a:rPr lang="en-US" dirty="0" smtClean="0"/>
              <a:t>Read the selection from Frankenstein with the people around you.  </a:t>
            </a:r>
            <a:endParaRPr lang="en-US" dirty="0"/>
          </a:p>
          <a:p>
            <a:r>
              <a:rPr lang="en-US" dirty="0" smtClean="0"/>
              <a:t>When you finish, turn in your textbook to page 108.  </a:t>
            </a:r>
          </a:p>
          <a:p>
            <a:r>
              <a:rPr lang="en-US" dirty="0" smtClean="0"/>
              <a:t>Read the poem silently at your desk</a:t>
            </a:r>
          </a:p>
          <a:p>
            <a:r>
              <a:rPr lang="en-US" dirty="0" smtClean="0"/>
              <a:t>When you finish with that, you may work on your DPE (DUE TOMORROW!)</a:t>
            </a:r>
            <a:endParaRPr lang="en-US" dirty="0"/>
          </a:p>
        </p:txBody>
      </p:sp>
    </p:spTree>
    <p:extLst>
      <p:ext uri="{BB962C8B-B14F-4D97-AF65-F5344CB8AC3E}">
        <p14:creationId xmlns:p14="http://schemas.microsoft.com/office/powerpoint/2010/main" val="1881079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43000"/>
          </a:xfrm>
        </p:spPr>
        <p:txBody>
          <a:bodyPr>
            <a:normAutofit fontScale="90000"/>
          </a:bodyPr>
          <a:lstStyle/>
          <a:p>
            <a:pPr marL="342900" indent="-342900" eaLnBrk="1" hangingPunct="1"/>
            <a:r>
              <a:rPr lang="en-US" altLang="en-US" dirty="0" smtClean="0"/>
              <a:t>Use a separate piece of paper</a:t>
            </a:r>
            <a:br>
              <a:rPr lang="en-US" altLang="en-US" dirty="0" smtClean="0"/>
            </a:br>
            <a:endParaRPr lang="en-US" altLang="en-US" dirty="0" smtClean="0"/>
          </a:p>
        </p:txBody>
      </p:sp>
      <p:sp>
        <p:nvSpPr>
          <p:cNvPr id="5123" name="Content Placeholder 2"/>
          <p:cNvSpPr>
            <a:spLocks noGrp="1"/>
          </p:cNvSpPr>
          <p:nvPr>
            <p:ph idx="1"/>
          </p:nvPr>
        </p:nvSpPr>
        <p:spPr>
          <a:xfrm>
            <a:off x="457200" y="533400"/>
            <a:ext cx="8229600" cy="6629400"/>
          </a:xfrm>
        </p:spPr>
        <p:txBody>
          <a:bodyPr>
            <a:normAutofit/>
          </a:bodyPr>
          <a:lstStyle/>
          <a:p>
            <a:pPr eaLnBrk="1" hangingPunct="1"/>
            <a:r>
              <a:rPr lang="en-US" altLang="en-US" u="sng" dirty="0" smtClean="0"/>
              <a:t>Lit Textbook page 108-110, “Frankenstein”</a:t>
            </a:r>
          </a:p>
          <a:p>
            <a:pPr marL="971550" lvl="1" indent="-514350" eaLnBrk="1" hangingPunct="1">
              <a:buFont typeface="Arial" charset="0"/>
              <a:buAutoNum type="arabicPeriod"/>
            </a:pPr>
            <a:r>
              <a:rPr lang="en-US" altLang="en-US" dirty="0" smtClean="0"/>
              <a:t>Why is the monster called “he” rather than “it”?  What does this tell about the theme?  </a:t>
            </a:r>
          </a:p>
          <a:p>
            <a:pPr marL="971550" lvl="1" indent="-514350" eaLnBrk="1" hangingPunct="1">
              <a:buFont typeface="Arial" charset="0"/>
              <a:buAutoNum type="arabicPeriod"/>
            </a:pPr>
            <a:r>
              <a:rPr lang="en-US" altLang="en-US" dirty="0" smtClean="0"/>
              <a:t>What does the repetition of the plot in lines 26-41 reveal about the characters?  What is the point of repeating it?  </a:t>
            </a:r>
          </a:p>
          <a:p>
            <a:pPr marL="971550" lvl="1" indent="-514350" eaLnBrk="1" hangingPunct="1">
              <a:buFont typeface="Arial" charset="0"/>
              <a:buAutoNum type="arabicPeriod"/>
            </a:pPr>
            <a:r>
              <a:rPr lang="en-US" altLang="en-US" dirty="0" smtClean="0"/>
              <a:t>Use context clues to discover the denotation of “tentative”</a:t>
            </a:r>
          </a:p>
          <a:p>
            <a:pPr marL="971550" lvl="1" indent="-514350" eaLnBrk="1" hangingPunct="1">
              <a:buFont typeface="Arial" charset="0"/>
              <a:buAutoNum type="arabicPeriod"/>
            </a:pPr>
            <a:r>
              <a:rPr lang="en-US" altLang="en-US" dirty="0" smtClean="0"/>
              <a:t>Analyze lines 45-49 while listening to “Spring Song”: Why is the monster brought to tears?  </a:t>
            </a:r>
          </a:p>
          <a:p>
            <a:pPr marL="971550" lvl="1" indent="-514350" eaLnBrk="1" hangingPunct="1">
              <a:buFont typeface="Arial" charset="0"/>
              <a:buAutoNum type="arabicPeriod"/>
            </a:pPr>
            <a:r>
              <a:rPr lang="en-US" altLang="en-US" dirty="0" smtClean="0"/>
              <a:t>Do you think time spent with the blind man ultimately brought the monster more joy or pain?  Why?   </a:t>
            </a:r>
          </a:p>
        </p:txBody>
      </p:sp>
    </p:spTree>
    <p:extLst>
      <p:ext uri="{BB962C8B-B14F-4D97-AF65-F5344CB8AC3E}">
        <p14:creationId xmlns:p14="http://schemas.microsoft.com/office/powerpoint/2010/main" val="1062307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FAIR CHALLENGE</a:t>
            </a:r>
            <a:endParaRPr lang="en-US" dirty="0"/>
          </a:p>
        </p:txBody>
      </p:sp>
      <p:sp>
        <p:nvSpPr>
          <p:cNvPr id="3" name="Content Placeholder 2"/>
          <p:cNvSpPr>
            <a:spLocks noGrp="1"/>
          </p:cNvSpPr>
          <p:nvPr>
            <p:ph idx="1"/>
          </p:nvPr>
        </p:nvSpPr>
        <p:spPr/>
        <p:txBody>
          <a:bodyPr/>
          <a:lstStyle/>
          <a:p>
            <a:r>
              <a:rPr lang="en-US" dirty="0" smtClean="0"/>
              <a:t>Whoever </a:t>
            </a:r>
            <a:r>
              <a:rPr lang="en-US" i="1" dirty="0" smtClean="0"/>
              <a:t>silently</a:t>
            </a:r>
            <a:r>
              <a:rPr lang="en-US" dirty="0" smtClean="0"/>
              <a:t> finds a mention of Frankenstein in a book at the fair first wins a prize!  </a:t>
            </a:r>
          </a:p>
          <a:p>
            <a:r>
              <a:rPr lang="en-US" dirty="0" smtClean="0"/>
              <a:t>All talkers will be disqualified.  </a:t>
            </a:r>
          </a:p>
          <a:p>
            <a:r>
              <a:rPr lang="en-US" dirty="0" smtClean="0"/>
              <a:t>Your book fair assignment is due when we leave the fair.  </a:t>
            </a:r>
          </a:p>
          <a:p>
            <a:r>
              <a:rPr lang="en-US" dirty="0" smtClean="0"/>
              <a:t>Candy will be awarded for first finishers.  </a:t>
            </a:r>
            <a:endParaRPr lang="en-US" dirty="0"/>
          </a:p>
        </p:txBody>
      </p:sp>
    </p:spTree>
    <p:extLst>
      <p:ext uri="{BB962C8B-B14F-4D97-AF65-F5344CB8AC3E}">
        <p14:creationId xmlns:p14="http://schemas.microsoft.com/office/powerpoint/2010/main" val="481407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11/1</a:t>
            </a:r>
            <a:endParaRPr lang="en-US" dirty="0"/>
          </a:p>
        </p:txBody>
      </p:sp>
      <p:sp>
        <p:nvSpPr>
          <p:cNvPr id="3" name="Content Placeholder 2"/>
          <p:cNvSpPr>
            <a:spLocks noGrp="1"/>
          </p:cNvSpPr>
          <p:nvPr>
            <p:ph idx="1"/>
          </p:nvPr>
        </p:nvSpPr>
        <p:spPr/>
        <p:txBody>
          <a:bodyPr/>
          <a:lstStyle/>
          <a:p>
            <a:r>
              <a:rPr lang="en-US" dirty="0" smtClean="0"/>
              <a:t>Listen to any extension presentations 1</a:t>
            </a:r>
            <a:r>
              <a:rPr lang="en-US" baseline="30000" dirty="0" smtClean="0"/>
              <a:t>st</a:t>
            </a:r>
            <a:r>
              <a:rPr lang="en-US" dirty="0" smtClean="0"/>
              <a:t>!  </a:t>
            </a:r>
            <a:r>
              <a:rPr lang="en-US" dirty="0" smtClean="0">
                <a:sym typeface="Wingdings" panose="05000000000000000000" pitchFamily="2" charset="2"/>
              </a:rPr>
              <a:t> </a:t>
            </a:r>
            <a:endParaRPr lang="en-US" dirty="0">
              <a:sym typeface="Wingdings" panose="05000000000000000000" pitchFamily="2" charset="2"/>
            </a:endParaRPr>
          </a:p>
          <a:p>
            <a:pPr marL="0" indent="0">
              <a:buNone/>
            </a:pPr>
            <a:endParaRPr lang="en-US" dirty="0"/>
          </a:p>
          <a:p>
            <a:r>
              <a:rPr lang="en-US" dirty="0" smtClean="0"/>
              <a:t>Turn in your DPE</a:t>
            </a:r>
          </a:p>
          <a:p>
            <a:r>
              <a:rPr lang="en-US" dirty="0" smtClean="0"/>
              <a:t>Have the handout from THEHUB</a:t>
            </a:r>
          </a:p>
          <a:p>
            <a:r>
              <a:rPr lang="en-US" dirty="0" smtClean="0"/>
              <a:t>Read through it silently to yourself.  </a:t>
            </a:r>
          </a:p>
          <a:p>
            <a:r>
              <a:rPr lang="en-US" dirty="0" smtClean="0"/>
              <a:t>When you finish, quietly put your head down, so I know you are ready to start the movie.  </a:t>
            </a:r>
            <a:endParaRPr lang="en-US" dirty="0"/>
          </a:p>
        </p:txBody>
      </p:sp>
    </p:spTree>
    <p:extLst>
      <p:ext uri="{BB962C8B-B14F-4D97-AF65-F5344CB8AC3E}">
        <p14:creationId xmlns:p14="http://schemas.microsoft.com/office/powerpoint/2010/main" val="921774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 </a:t>
            </a:r>
            <a:endParaRPr lang="en-US" u="sng" dirty="0"/>
          </a:p>
        </p:txBody>
      </p:sp>
      <p:sp>
        <p:nvSpPr>
          <p:cNvPr id="3" name="Content Placeholder 2"/>
          <p:cNvSpPr>
            <a:spLocks noGrp="1"/>
          </p:cNvSpPr>
          <p:nvPr>
            <p:ph idx="1"/>
          </p:nvPr>
        </p:nvSpPr>
        <p:spPr/>
        <p:txBody>
          <a:bodyPr/>
          <a:lstStyle/>
          <a:p>
            <a:r>
              <a:rPr lang="en-US" dirty="0" smtClean="0"/>
              <a:t>I can identify the differences from the book to the movie and complete my comparisons on the movie ticket finding evidence from the novel to support my answers.  </a:t>
            </a:r>
            <a:endParaRPr lang="en-US" dirty="0"/>
          </a:p>
        </p:txBody>
      </p:sp>
      <p:pic>
        <p:nvPicPr>
          <p:cNvPr id="4"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743200"/>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128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10/28 </a:t>
            </a:r>
            <a:endParaRPr lang="en-US" dirty="0"/>
          </a:p>
        </p:txBody>
      </p:sp>
      <p:sp>
        <p:nvSpPr>
          <p:cNvPr id="3" name="Content Placeholder 2"/>
          <p:cNvSpPr>
            <a:spLocks noGrp="1"/>
          </p:cNvSpPr>
          <p:nvPr>
            <p:ph idx="1"/>
          </p:nvPr>
        </p:nvSpPr>
        <p:spPr/>
        <p:txBody>
          <a:bodyPr/>
          <a:lstStyle/>
          <a:p>
            <a:r>
              <a:rPr lang="en-US" dirty="0" smtClean="0"/>
              <a:t>Have your Ember book out, a writing utensil, sticky notes, and a separate piece of paper, and your new DPE.  </a:t>
            </a:r>
          </a:p>
          <a:p>
            <a:r>
              <a:rPr lang="en-US" dirty="0" smtClean="0"/>
              <a:t>Work on Monday’s paragraph of your DPE</a:t>
            </a:r>
          </a:p>
          <a:p>
            <a:r>
              <a:rPr lang="en-US" dirty="0" smtClean="0"/>
              <a:t>Complete your agenda for today.  </a:t>
            </a:r>
          </a:p>
          <a:p>
            <a:r>
              <a:rPr lang="en-US" dirty="0" smtClean="0"/>
              <a:t>When you finish, read another book silently.  </a:t>
            </a:r>
            <a:endParaRPr lang="en-US" dirty="0"/>
          </a:p>
        </p:txBody>
      </p:sp>
    </p:spTree>
    <p:extLst>
      <p:ext uri="{BB962C8B-B14F-4D97-AF65-F5344CB8AC3E}">
        <p14:creationId xmlns:p14="http://schemas.microsoft.com/office/powerpoint/2010/main" val="3990893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use evidence from the text to discover more meaning about elements of plot or description in Chapter 17.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180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Autofit/>
          </a:bodyPr>
          <a:lstStyle/>
          <a:p>
            <a:r>
              <a:rPr lang="en-US" sz="2800" b="1" dirty="0" smtClean="0"/>
              <a:t>QUIZ #5</a:t>
            </a:r>
            <a:br>
              <a:rPr lang="en-US" sz="2800" b="1" dirty="0" smtClean="0"/>
            </a:br>
            <a:r>
              <a:rPr lang="en-US" sz="2400" b="1" dirty="0" smtClean="0"/>
              <a:t>Every answer needs evidence to support it from Chapter 17.  </a:t>
            </a:r>
            <a:r>
              <a:rPr lang="en-US" sz="2000" b="1" dirty="0" smtClean="0"/>
              <a:t/>
            </a:r>
            <a:br>
              <a:rPr lang="en-US" sz="2000" b="1" dirty="0" smtClean="0"/>
            </a:br>
            <a:r>
              <a:rPr lang="en-US" sz="1800" b="1" dirty="0" smtClean="0"/>
              <a:t>(Graded on: Your own answer, </a:t>
            </a:r>
            <a:r>
              <a:rPr lang="en-US" sz="1800" b="1" dirty="0"/>
              <a:t>q</a:t>
            </a:r>
            <a:r>
              <a:rPr lang="en-US" sz="1800" b="1" dirty="0" smtClean="0"/>
              <a:t>uotes, handwriting, spelling, Page #s, </a:t>
            </a:r>
            <a:r>
              <a:rPr lang="en-US" sz="1800" b="1" dirty="0" err="1" smtClean="0"/>
              <a:t>etc</a:t>
            </a:r>
            <a:r>
              <a:rPr lang="en-US" sz="1800" b="1" dirty="0" smtClean="0"/>
              <a:t>)  </a:t>
            </a:r>
            <a:endParaRPr lang="en-US" sz="1800" b="1" dirty="0"/>
          </a:p>
        </p:txBody>
      </p:sp>
      <p:sp>
        <p:nvSpPr>
          <p:cNvPr id="3" name="Content Placeholder 2"/>
          <p:cNvSpPr>
            <a:spLocks noGrp="1"/>
          </p:cNvSpPr>
          <p:nvPr>
            <p:ph idx="1"/>
          </p:nvPr>
        </p:nvSpPr>
        <p:spPr>
          <a:xfrm>
            <a:off x="228600" y="1295400"/>
            <a:ext cx="8686800" cy="6019800"/>
          </a:xfrm>
        </p:spPr>
        <p:txBody>
          <a:bodyPr>
            <a:normAutofit fontScale="85000" lnSpcReduction="20000"/>
          </a:bodyPr>
          <a:lstStyle/>
          <a:p>
            <a:pPr marL="514350" indent="-514350">
              <a:spcAft>
                <a:spcPts val="1200"/>
              </a:spcAft>
              <a:buAutoNum type="arabicPeriod"/>
            </a:pPr>
            <a:r>
              <a:rPr lang="en-US" dirty="0" smtClean="0"/>
              <a:t>Why did </a:t>
            </a:r>
            <a:r>
              <a:rPr lang="en-US" dirty="0" err="1" smtClean="0"/>
              <a:t>Doon</a:t>
            </a:r>
            <a:r>
              <a:rPr lang="en-US" dirty="0" smtClean="0"/>
              <a:t> say he was famous? (2pts.)</a:t>
            </a:r>
          </a:p>
          <a:p>
            <a:pPr marL="514350" indent="-514350">
              <a:spcAft>
                <a:spcPts val="1200"/>
              </a:spcAft>
              <a:buAutoNum type="arabicPeriod"/>
            </a:pPr>
            <a:r>
              <a:rPr lang="en-US" dirty="0" smtClean="0"/>
              <a:t>Look up the definition of “wryly” and describe what it means in the context of page 227.  (2 pts.) </a:t>
            </a:r>
          </a:p>
          <a:p>
            <a:pPr marL="514350" indent="-514350">
              <a:spcAft>
                <a:spcPts val="1200"/>
              </a:spcAft>
              <a:buAutoNum type="arabicPeriod"/>
            </a:pPr>
            <a:r>
              <a:rPr lang="en-US" dirty="0" err="1" smtClean="0"/>
              <a:t>Doon</a:t>
            </a:r>
            <a:r>
              <a:rPr lang="en-US" dirty="0" smtClean="0"/>
              <a:t> thought he had 2 choices if </a:t>
            </a:r>
            <a:r>
              <a:rPr lang="en-US" dirty="0" err="1" smtClean="0"/>
              <a:t>Lina</a:t>
            </a:r>
            <a:r>
              <a:rPr lang="en-US" dirty="0" smtClean="0"/>
              <a:t> didn’t show up to the </a:t>
            </a:r>
            <a:r>
              <a:rPr lang="en-US" dirty="0" err="1" smtClean="0"/>
              <a:t>Pipeworks</a:t>
            </a:r>
            <a:r>
              <a:rPr lang="en-US" dirty="0" smtClean="0"/>
              <a:t>.  What were they?  (3 pts.) </a:t>
            </a:r>
          </a:p>
          <a:p>
            <a:pPr marL="514350" indent="-514350">
              <a:spcAft>
                <a:spcPts val="1200"/>
              </a:spcAft>
              <a:buAutoNum type="arabicPeriod"/>
            </a:pPr>
            <a:r>
              <a:rPr lang="en-US" dirty="0" smtClean="0"/>
              <a:t>The author repeatedly describes moths flying around the lights in Ember.  Find an example of this as evidence and describe how this could foreshadow the ending or symbolize something deeper in the story. (3 pts.)  </a:t>
            </a:r>
          </a:p>
          <a:p>
            <a:pPr marL="514350" indent="-514350">
              <a:spcAft>
                <a:spcPts val="1200"/>
              </a:spcAft>
              <a:buAutoNum type="arabicPeriod"/>
            </a:pPr>
            <a:r>
              <a:rPr lang="en-US" dirty="0" smtClean="0"/>
              <a:t>On page 236, </a:t>
            </a:r>
            <a:r>
              <a:rPr lang="en-US" dirty="0" err="1" smtClean="0"/>
              <a:t>Lina</a:t>
            </a:r>
            <a:r>
              <a:rPr lang="en-US" dirty="0" smtClean="0"/>
              <a:t> gets a flash of a picture in her mind.  What is it?  What element or elements of plot could this be?  Why?  (5 pts.) </a:t>
            </a:r>
          </a:p>
          <a:p>
            <a:pPr marL="0" indent="0">
              <a:spcAft>
                <a:spcPts val="1200"/>
              </a:spcAft>
              <a:buNone/>
            </a:pPr>
            <a:r>
              <a:rPr lang="en-US" sz="2800" dirty="0" smtClean="0"/>
              <a:t>When you finish, turn it in at THEHUB and begin reading Chapter 18.  </a:t>
            </a:r>
            <a:endParaRPr lang="en-US" sz="2800" dirty="0"/>
          </a:p>
        </p:txBody>
      </p:sp>
    </p:spTree>
    <p:extLst>
      <p:ext uri="{BB962C8B-B14F-4D97-AF65-F5344CB8AC3E}">
        <p14:creationId xmlns:p14="http://schemas.microsoft.com/office/powerpoint/2010/main" val="1278364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18 Homework</a:t>
            </a:r>
            <a:endParaRPr lang="en-US" u="sng" dirty="0"/>
          </a:p>
        </p:txBody>
      </p:sp>
      <p:sp>
        <p:nvSpPr>
          <p:cNvPr id="3" name="Content Placeholder 2"/>
          <p:cNvSpPr>
            <a:spLocks noGrp="1"/>
          </p:cNvSpPr>
          <p:nvPr>
            <p:ph idx="1"/>
          </p:nvPr>
        </p:nvSpPr>
        <p:spPr/>
        <p:txBody>
          <a:bodyPr/>
          <a:lstStyle/>
          <a:p>
            <a:r>
              <a:rPr lang="en-US" dirty="0" smtClean="0"/>
              <a:t>Identify two similes in Chapter 18 by marking them with a sticky note.  </a:t>
            </a:r>
          </a:p>
          <a:p>
            <a:r>
              <a:rPr lang="en-US" dirty="0" smtClean="0"/>
              <a:t>On the sticky note, describe what is being compared and how it helps you understand the situation or setting. </a:t>
            </a:r>
          </a:p>
          <a:p>
            <a:r>
              <a:rPr lang="en-US" dirty="0" smtClean="0"/>
              <a:t>When you finish Chapter 18, read another book or work on your DPE silently.   </a:t>
            </a:r>
            <a:endParaRPr lang="en-US" dirty="0"/>
          </a:p>
        </p:txBody>
      </p:sp>
    </p:spTree>
    <p:extLst>
      <p:ext uri="{BB962C8B-B14F-4D97-AF65-F5344CB8AC3E}">
        <p14:creationId xmlns:p14="http://schemas.microsoft.com/office/powerpoint/2010/main" val="3281907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10/29</a:t>
            </a:r>
            <a:endParaRPr lang="en-US" dirty="0"/>
          </a:p>
        </p:txBody>
      </p:sp>
      <p:sp>
        <p:nvSpPr>
          <p:cNvPr id="3" name="Content Placeholder 2"/>
          <p:cNvSpPr>
            <a:spLocks noGrp="1"/>
          </p:cNvSpPr>
          <p:nvPr>
            <p:ph idx="1"/>
          </p:nvPr>
        </p:nvSpPr>
        <p:spPr/>
        <p:txBody>
          <a:bodyPr/>
          <a:lstStyle/>
          <a:p>
            <a:r>
              <a:rPr lang="en-US" dirty="0" smtClean="0"/>
              <a:t>Work on Tuesday’s paragraph of your DPE</a:t>
            </a:r>
          </a:p>
          <a:p>
            <a:r>
              <a:rPr lang="en-US" dirty="0" smtClean="0"/>
              <a:t>Get out a separate piece of paper.  </a:t>
            </a:r>
          </a:p>
          <a:p>
            <a:r>
              <a:rPr lang="en-US" dirty="0" smtClean="0"/>
              <a:t>Have your Ember book out with the sticky notes in it from yesterday.  </a:t>
            </a:r>
          </a:p>
          <a:p>
            <a:r>
              <a:rPr lang="en-US" dirty="0" smtClean="0"/>
              <a:t>Complete your agenda for the week.  </a:t>
            </a:r>
            <a:endParaRPr lang="en-US" dirty="0"/>
          </a:p>
        </p:txBody>
      </p:sp>
    </p:spTree>
    <p:extLst>
      <p:ext uri="{BB962C8B-B14F-4D97-AF65-F5344CB8AC3E}">
        <p14:creationId xmlns:p14="http://schemas.microsoft.com/office/powerpoint/2010/main" val="921721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Quiz #6: Chapter 18</a:t>
            </a:r>
            <a:br>
              <a:rPr lang="en-US" dirty="0" smtClean="0"/>
            </a:br>
            <a:r>
              <a:rPr lang="en-US" sz="4000" u="sng" dirty="0" smtClean="0"/>
              <a:t>Use evidence to support EVERY answer.</a:t>
            </a:r>
            <a:endParaRPr lang="en-US" sz="4000" u="sng" dirty="0"/>
          </a:p>
        </p:txBody>
      </p:sp>
      <p:sp>
        <p:nvSpPr>
          <p:cNvPr id="3" name="Content Placeholder 2"/>
          <p:cNvSpPr>
            <a:spLocks noGrp="1"/>
          </p:cNvSpPr>
          <p:nvPr>
            <p:ph idx="1"/>
          </p:nvPr>
        </p:nvSpPr>
        <p:spPr>
          <a:xfrm>
            <a:off x="457200" y="1600200"/>
            <a:ext cx="8229600" cy="4953000"/>
          </a:xfrm>
        </p:spPr>
        <p:txBody>
          <a:bodyPr>
            <a:normAutofit fontScale="92500"/>
          </a:bodyPr>
          <a:lstStyle/>
          <a:p>
            <a:pPr marL="514350" indent="-514350">
              <a:buAutoNum type="arabicPeriod"/>
            </a:pPr>
            <a:r>
              <a:rPr lang="en-US" dirty="0" smtClean="0"/>
              <a:t>A simile is used in the second sentence of chapter 18.  What is it and how does it build suspense using description?  (3 pts.)</a:t>
            </a:r>
          </a:p>
          <a:p>
            <a:pPr marL="514350" indent="-514350">
              <a:buAutoNum type="arabicPeriod"/>
            </a:pPr>
            <a:r>
              <a:rPr lang="en-US" dirty="0" smtClean="0"/>
              <a:t>Describe how </a:t>
            </a:r>
            <a:r>
              <a:rPr lang="en-US" dirty="0" err="1" smtClean="0"/>
              <a:t>Lina</a:t>
            </a:r>
            <a:r>
              <a:rPr lang="en-US" dirty="0" smtClean="0"/>
              <a:t> felt when </a:t>
            </a:r>
            <a:r>
              <a:rPr lang="en-US" dirty="0" err="1" smtClean="0"/>
              <a:t>Doon</a:t>
            </a:r>
            <a:r>
              <a:rPr lang="en-US" dirty="0" smtClean="0"/>
              <a:t> asked if it was the end?  (page 243)  What description lets you know this?  (3 pts.) </a:t>
            </a:r>
          </a:p>
          <a:p>
            <a:pPr marL="514350" indent="-514350">
              <a:buAutoNum type="arabicPeriod"/>
            </a:pPr>
            <a:r>
              <a:rPr lang="en-US" dirty="0" smtClean="0"/>
              <a:t>What did </a:t>
            </a:r>
            <a:r>
              <a:rPr lang="en-US" dirty="0" err="1" smtClean="0"/>
              <a:t>Lina</a:t>
            </a:r>
            <a:r>
              <a:rPr lang="en-US" dirty="0" smtClean="0"/>
              <a:t> forget to do before she left?  How does the way Jeanne </a:t>
            </a:r>
            <a:r>
              <a:rPr lang="en-US" dirty="0" err="1" smtClean="0"/>
              <a:t>DuPrau</a:t>
            </a:r>
            <a:r>
              <a:rPr lang="en-US" dirty="0" smtClean="0"/>
              <a:t> writes this build suspense for the end of the book?  (3 pts.)</a:t>
            </a:r>
          </a:p>
          <a:p>
            <a:pPr marL="0" indent="0">
              <a:buNone/>
            </a:pPr>
            <a:r>
              <a:rPr lang="en-US" dirty="0" smtClean="0"/>
              <a:t>(* 1 point given for neatness/ handwriting.)  </a:t>
            </a:r>
            <a:endParaRPr lang="en-US" dirty="0"/>
          </a:p>
        </p:txBody>
      </p:sp>
    </p:spTree>
    <p:extLst>
      <p:ext uri="{BB962C8B-B14F-4D97-AF65-F5344CB8AC3E}">
        <p14:creationId xmlns:p14="http://schemas.microsoft.com/office/powerpoint/2010/main" val="2455980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7"/>
            <a:ext cx="8229600" cy="1143000"/>
          </a:xfrm>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914400"/>
            <a:ext cx="8229600" cy="5867400"/>
          </a:xfrm>
        </p:spPr>
        <p:txBody>
          <a:bodyPr>
            <a:normAutofit fontScale="92500" lnSpcReduction="10000"/>
          </a:bodyPr>
          <a:lstStyle/>
          <a:p>
            <a:r>
              <a:rPr lang="en-US" dirty="0" smtClean="0"/>
              <a:t>I can identify elements of society that can compare to our world today in the City of Ember by generating ideas in my small group as we read.  </a:t>
            </a:r>
          </a:p>
          <a:p>
            <a:r>
              <a:rPr lang="en-US" dirty="0" smtClean="0"/>
              <a:t>Read THE END of Ember.  </a:t>
            </a:r>
            <a:endParaRPr lang="en-US" dirty="0"/>
          </a:p>
          <a:p>
            <a:r>
              <a:rPr lang="en-US" dirty="0" smtClean="0"/>
              <a:t>List at least 10 things </a:t>
            </a:r>
          </a:p>
          <a:p>
            <a:pPr marL="0" indent="0">
              <a:buNone/>
            </a:pPr>
            <a:r>
              <a:rPr lang="en-US" dirty="0"/>
              <a:t>t</a:t>
            </a:r>
            <a:r>
              <a:rPr lang="en-US" dirty="0" smtClean="0"/>
              <a:t>hat are similar in both </a:t>
            </a:r>
          </a:p>
          <a:p>
            <a:pPr marL="0" indent="0">
              <a:buNone/>
            </a:pPr>
            <a:r>
              <a:rPr lang="en-US" dirty="0"/>
              <a:t>o</a:t>
            </a:r>
            <a:r>
              <a:rPr lang="en-US" dirty="0" smtClean="0"/>
              <a:t>ur world and Ember on a </a:t>
            </a:r>
          </a:p>
          <a:p>
            <a:pPr marL="0" indent="0">
              <a:buNone/>
            </a:pPr>
            <a:r>
              <a:rPr lang="en-US" dirty="0"/>
              <a:t>s</a:t>
            </a:r>
            <a:r>
              <a:rPr lang="en-US" dirty="0" smtClean="0"/>
              <a:t>eparate piece of paper</a:t>
            </a:r>
          </a:p>
          <a:p>
            <a:pPr marL="0" indent="0">
              <a:buNone/>
            </a:pPr>
            <a:r>
              <a:rPr lang="en-US" dirty="0"/>
              <a:t>w</a:t>
            </a:r>
            <a:r>
              <a:rPr lang="en-US" dirty="0" smtClean="0"/>
              <a:t>ith all of your group’s </a:t>
            </a:r>
          </a:p>
          <a:p>
            <a:pPr marL="0" indent="0">
              <a:buNone/>
            </a:pPr>
            <a:r>
              <a:rPr lang="en-US" dirty="0"/>
              <a:t>n</a:t>
            </a:r>
            <a:r>
              <a:rPr lang="en-US" dirty="0" smtClean="0"/>
              <a:t>ames.  </a:t>
            </a:r>
          </a:p>
          <a:p>
            <a:r>
              <a:rPr lang="en-US" dirty="0" smtClean="0"/>
              <a:t>If there is time, read the 1</a:t>
            </a:r>
            <a:r>
              <a:rPr lang="en-US" baseline="30000" dirty="0" smtClean="0"/>
              <a:t>st</a:t>
            </a:r>
            <a:r>
              <a:rPr lang="en-US" dirty="0" smtClean="0"/>
              <a:t> </a:t>
            </a:r>
          </a:p>
          <a:p>
            <a:pPr marL="0" indent="0">
              <a:buNone/>
            </a:pPr>
            <a:r>
              <a:rPr lang="en-US" dirty="0" smtClean="0"/>
              <a:t>	Chapter of the next book.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485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10/30</a:t>
            </a:r>
            <a:endParaRPr lang="en-US" dirty="0"/>
          </a:p>
        </p:txBody>
      </p:sp>
      <p:sp>
        <p:nvSpPr>
          <p:cNvPr id="3" name="Content Placeholder 2"/>
          <p:cNvSpPr>
            <a:spLocks noGrp="1"/>
          </p:cNvSpPr>
          <p:nvPr>
            <p:ph idx="1"/>
          </p:nvPr>
        </p:nvSpPr>
        <p:spPr/>
        <p:txBody>
          <a:bodyPr>
            <a:normAutofit/>
          </a:bodyPr>
          <a:lstStyle/>
          <a:p>
            <a:r>
              <a:rPr lang="en-US" dirty="0" smtClean="0"/>
              <a:t>Be sure to write in your agenda during this time.  </a:t>
            </a:r>
          </a:p>
          <a:p>
            <a:r>
              <a:rPr lang="en-US" dirty="0" smtClean="0"/>
              <a:t>Go to the back of the room and take any graded quizzes from your folder.  </a:t>
            </a:r>
          </a:p>
          <a:p>
            <a:r>
              <a:rPr lang="en-US" dirty="0" smtClean="0"/>
              <a:t>Work on your DPE</a:t>
            </a:r>
          </a:p>
          <a:p>
            <a:r>
              <a:rPr lang="en-US" dirty="0" smtClean="0"/>
              <a:t>Have both handouts from THEHUB</a:t>
            </a:r>
          </a:p>
          <a:p>
            <a:r>
              <a:rPr lang="en-US" dirty="0" smtClean="0"/>
              <a:t>When you finish, quietly put your head down, so I know.  </a:t>
            </a:r>
            <a:endParaRPr lang="en-US" dirty="0"/>
          </a:p>
        </p:txBody>
      </p:sp>
    </p:spTree>
    <p:extLst>
      <p:ext uri="{BB962C8B-B14F-4D97-AF65-F5344CB8AC3E}">
        <p14:creationId xmlns:p14="http://schemas.microsoft.com/office/powerpoint/2010/main" val="3820873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3454</TotalTime>
  <Words>1071</Words>
  <Application>Microsoft Office PowerPoint</Application>
  <PresentationFormat>On-screen Show (4:3)</PresentationFormat>
  <Paragraphs>108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Week 12 10/28-11/1</vt:lpstr>
      <vt:lpstr>Monday: 10/28 </vt:lpstr>
      <vt:lpstr>Learning Target</vt:lpstr>
      <vt:lpstr>QUIZ #5 Every answer needs evidence to support it from Chapter 17.   (Graded on: Your own answer, quotes, handwriting, spelling, Page #s, etc)  </vt:lpstr>
      <vt:lpstr>Chapter 18 Homework</vt:lpstr>
      <vt:lpstr>Tuesday: 10/29</vt:lpstr>
      <vt:lpstr>Quiz #6: Chapter 18 Use evidence to support EVERY answer.</vt:lpstr>
      <vt:lpstr>Learning Target</vt:lpstr>
      <vt:lpstr>Wednesday: 10/30</vt:lpstr>
      <vt:lpstr>Quiz Correction Directions</vt:lpstr>
      <vt:lpstr>Learning Target </vt:lpstr>
      <vt:lpstr>Dystopian Ember</vt:lpstr>
      <vt:lpstr>Thursday: 10-31</vt:lpstr>
      <vt:lpstr>Use a separate piece of paper </vt:lpstr>
      <vt:lpstr>BOOK FAIR CHALLENGE</vt:lpstr>
      <vt:lpstr>Friday: 11/1</vt:lpstr>
      <vt:lpstr>Learning Target </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28</cp:revision>
  <cp:lastPrinted>2013-10-30T15:05:31Z</cp:lastPrinted>
  <dcterms:created xsi:type="dcterms:W3CDTF">2013-09-23T20:00:38Z</dcterms:created>
  <dcterms:modified xsi:type="dcterms:W3CDTF">2013-11-01T22:39:24Z</dcterms:modified>
</cp:coreProperties>
</file>