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60" r:id="rId3"/>
    <p:sldId id="261" r:id="rId4"/>
    <p:sldId id="270" r:id="rId5"/>
    <p:sldId id="271" r:id="rId6"/>
    <p:sldId id="272" r:id="rId7"/>
    <p:sldId id="273" r:id="rId8"/>
    <p:sldId id="274" r:id="rId9"/>
    <p:sldId id="275" r:id="rId10"/>
    <p:sldId id="276" r:id="rId11"/>
    <p:sldId id="262" r:id="rId12"/>
    <p:sldId id="263" r:id="rId13"/>
    <p:sldId id="277" r:id="rId14"/>
    <p:sldId id="264" r:id="rId15"/>
    <p:sldId id="265" r:id="rId16"/>
    <p:sldId id="281" r:id="rId17"/>
    <p:sldId id="282" r:id="rId18"/>
    <p:sldId id="280" r:id="rId19"/>
    <p:sldId id="279" r:id="rId20"/>
    <p:sldId id="266" r:id="rId21"/>
    <p:sldId id="2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2" d="100"/>
          <a:sy n="92" d="100"/>
        </p:scale>
        <p:origin x="-816" y="-1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D2B176-B630-4B0D-B559-92C6C4B5321A}" type="datetimeFigureOut">
              <a:rPr lang="en-US" smtClean="0"/>
              <a:pPr/>
              <a:t>10/14/13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2536F-923B-41C3-9017-4CB52D3C4A0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76390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D2B176-B630-4B0D-B559-92C6C4B5321A}" type="datetimeFigureOut">
              <a:rPr lang="en-US" smtClean="0"/>
              <a:pPr/>
              <a:t>10/14/13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2536F-923B-41C3-9017-4CB52D3C4A0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060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D2B176-B630-4B0D-B559-92C6C4B5321A}" type="datetimeFigureOut">
              <a:rPr lang="en-US" smtClean="0"/>
              <a:pPr/>
              <a:t>10/14/13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2536F-923B-41C3-9017-4CB52D3C4A0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02529890"/>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D2B176-B630-4B0D-B559-92C6C4B5321A}" type="datetimeFigureOut">
              <a:rPr lang="en-US" smtClean="0"/>
              <a:pPr/>
              <a:t>10/14/13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2536F-923B-41C3-9017-4CB52D3C4A0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630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D2B176-B630-4B0D-B559-92C6C4B5321A}" type="datetimeFigureOut">
              <a:rPr lang="en-US" smtClean="0"/>
              <a:pPr/>
              <a:t>10/14/13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2536F-923B-41C3-9017-4CB52D3C4A0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21186896"/>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D2B176-B630-4B0D-B559-92C6C4B5321A}" type="datetimeFigureOut">
              <a:rPr lang="en-US" smtClean="0"/>
              <a:pPr/>
              <a:t>10/14/13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2536F-923B-41C3-9017-4CB52D3C4A0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28026242"/>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D2B176-B630-4B0D-B559-92C6C4B5321A}" type="datetimeFigureOut">
              <a:rPr lang="en-US" smtClean="0"/>
              <a:pPr/>
              <a:t>10/14/13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32536F-923B-41C3-9017-4CB52D3C4A0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4809501"/>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D2B176-B630-4B0D-B559-92C6C4B5321A}" type="datetimeFigureOut">
              <a:rPr lang="en-US" smtClean="0"/>
              <a:pPr/>
              <a:t>10/14/13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32536F-923B-41C3-9017-4CB52D3C4A0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4761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2B176-B630-4B0D-B559-92C6C4B5321A}" type="datetimeFigureOut">
              <a:rPr lang="en-US" smtClean="0"/>
              <a:pPr/>
              <a:t>10/14/13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32536F-923B-41C3-9017-4CB52D3C4A0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30756458"/>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D2B176-B630-4B0D-B559-92C6C4B5321A}" type="datetimeFigureOut">
              <a:rPr lang="en-US" smtClean="0"/>
              <a:pPr/>
              <a:t>10/14/13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2536F-923B-41C3-9017-4CB52D3C4A0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4535604"/>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D2B176-B630-4B0D-B559-92C6C4B5321A}" type="datetimeFigureOut">
              <a:rPr lang="en-US" smtClean="0"/>
              <a:pPr/>
              <a:t>10/14/13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2536F-923B-41C3-9017-4CB52D3C4A0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89317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alphaModFix amt="3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2B176-B630-4B0D-B559-92C6C4B5321A}" type="datetimeFigureOut">
              <a:rPr lang="en-US" smtClean="0"/>
              <a:pPr/>
              <a:t>10/14/13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32536F-923B-41C3-9017-4CB52D3C4A0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35828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10: 10/14-10/18</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66540872"/>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27</a:t>
            </a:r>
            <a:endParaRPr lang="en-US" dirty="0"/>
          </a:p>
        </p:txBody>
      </p:sp>
      <p:sp>
        <p:nvSpPr>
          <p:cNvPr id="3" name="Content Placeholder 2"/>
          <p:cNvSpPr>
            <a:spLocks noGrp="1"/>
          </p:cNvSpPr>
          <p:nvPr>
            <p:ph idx="1"/>
          </p:nvPr>
        </p:nvSpPr>
        <p:spPr/>
        <p:txBody>
          <a:bodyPr/>
          <a:lstStyle/>
          <a:p>
            <a:r>
              <a:rPr lang="en-US" dirty="0" smtClean="0"/>
              <a:t>Create a discussion question based off of what we’ve read so far for each level of questioning on your I.N. 27.  </a:t>
            </a:r>
          </a:p>
          <a:p>
            <a:r>
              <a:rPr lang="en-US" dirty="0" smtClean="0"/>
              <a:t>Choose one of your questions to write on a separate slip of paper.  Put it in the jar that we’ll draw from for our class discussion.  </a:t>
            </a:r>
          </a:p>
          <a:p>
            <a:r>
              <a:rPr lang="en-US" dirty="0" smtClean="0"/>
              <a:t>When you finish, read silently.</a:t>
            </a:r>
          </a:p>
          <a:p>
            <a:pPr>
              <a:buNone/>
            </a:pPr>
            <a:r>
              <a:rPr lang="en-US" dirty="0" smtClean="0"/>
              <a:t>HOMEWORK:</a:t>
            </a:r>
            <a:r>
              <a:rPr lang="en-US" dirty="0" smtClean="0"/>
              <a:t> Finish reading </a:t>
            </a:r>
            <a:r>
              <a:rPr lang="en-US" dirty="0" smtClean="0"/>
              <a:t>Chapter</a:t>
            </a:r>
            <a:r>
              <a:rPr lang="en-US" dirty="0" smtClean="0"/>
              <a:t> 7 </a:t>
            </a:r>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10/16</a:t>
            </a:r>
            <a:endParaRPr lang="en-US" dirty="0"/>
          </a:p>
        </p:txBody>
      </p:sp>
      <p:sp>
        <p:nvSpPr>
          <p:cNvPr id="3" name="Content Placeholder 2"/>
          <p:cNvSpPr>
            <a:spLocks noGrp="1"/>
          </p:cNvSpPr>
          <p:nvPr>
            <p:ph idx="1"/>
          </p:nvPr>
        </p:nvSpPr>
        <p:spPr/>
        <p:txBody>
          <a:bodyPr/>
          <a:lstStyle/>
          <a:p>
            <a:r>
              <a:rPr lang="en-US" dirty="0" smtClean="0"/>
              <a:t>Create an I.N. 28 called “Ember Fishbowl Discussion”</a:t>
            </a:r>
          </a:p>
          <a:p>
            <a:r>
              <a:rPr lang="en-US" dirty="0" smtClean="0"/>
              <a:t>Have your DPE out </a:t>
            </a:r>
          </a:p>
          <a:p>
            <a:r>
              <a:rPr lang="en-US" dirty="0" smtClean="0"/>
              <a:t>Read silently and review details from Chapter 7.</a:t>
            </a:r>
          </a:p>
          <a:p>
            <a:pPr>
              <a:buNone/>
            </a:pPr>
            <a:r>
              <a:rPr lang="en-US" dirty="0" smtClean="0"/>
              <a:t>Homework: Chapter 8</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5071189"/>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a:t>
            </a:r>
            <a:r>
              <a:rPr lang="en-US" dirty="0" smtClean="0"/>
              <a:t>can </a:t>
            </a:r>
            <a:r>
              <a:rPr lang="en-US" dirty="0" smtClean="0"/>
              <a:t>actively participate in a discussion with my classmates by speaking, listening, and writing my own opinions and the opinions of others towards the book</a:t>
            </a:r>
            <a:r>
              <a:rPr lang="en-US" dirty="0" smtClean="0"/>
              <a:t>.  </a:t>
            </a:r>
            <a:endParaRPr lang="en-US" dirty="0" smtClean="0"/>
          </a:p>
        </p:txBody>
      </p:sp>
      <p:pic>
        <p:nvPicPr>
          <p:cNvPr id="2050"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95813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Fishbowl Directions	</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r>
              <a:rPr lang="en-US" dirty="0" smtClean="0"/>
              <a:t>Don’t forget to follow all directions.  </a:t>
            </a:r>
          </a:p>
          <a:p>
            <a:r>
              <a:rPr lang="en-US" dirty="0" smtClean="0"/>
              <a:t>Be sure to take notes on </a:t>
            </a:r>
            <a:r>
              <a:rPr lang="en-US" u="sng" dirty="0" smtClean="0"/>
              <a:t>I.N. 28 </a:t>
            </a:r>
            <a:r>
              <a:rPr lang="en-US" dirty="0" smtClean="0"/>
              <a:t>while you are in the outer circle, because you will be graded on that as well.  </a:t>
            </a:r>
          </a:p>
          <a:p>
            <a:endParaRPr lang="en-US" dirty="0" smtClean="0"/>
          </a:p>
          <a:p>
            <a:endParaRPr lang="en-US" dirty="0" smtClean="0"/>
          </a:p>
          <a:p>
            <a:pPr>
              <a:buNone/>
            </a:pPr>
            <a:r>
              <a:rPr lang="en-US" dirty="0" smtClean="0"/>
              <a:t>HOMEWORK: Read Chapter 8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Thursday-Friday: </a:t>
            </a:r>
            <a:r>
              <a:rPr lang="en-US" dirty="0" smtClean="0"/>
              <a:t>10/</a:t>
            </a:r>
            <a:r>
              <a:rPr lang="en-US" dirty="0" smtClean="0"/>
              <a:t>17-10/18</a:t>
            </a:r>
            <a:endParaRPr lang="en-US" dirty="0"/>
          </a:p>
        </p:txBody>
      </p:sp>
      <p:sp>
        <p:nvSpPr>
          <p:cNvPr id="3" name="Content Placeholder 2"/>
          <p:cNvSpPr>
            <a:spLocks noGrp="1"/>
          </p:cNvSpPr>
          <p:nvPr>
            <p:ph idx="1"/>
          </p:nvPr>
        </p:nvSpPr>
        <p:spPr/>
        <p:txBody>
          <a:bodyPr/>
          <a:lstStyle/>
          <a:p>
            <a:r>
              <a:rPr lang="en-US" dirty="0" smtClean="0"/>
              <a:t>Have your DPE out.  </a:t>
            </a:r>
          </a:p>
          <a:p>
            <a:r>
              <a:rPr lang="en-US" dirty="0" smtClean="0"/>
              <a:t>Make an I.N. 29 called “Mood in Ember”</a:t>
            </a:r>
            <a:endParaRPr lang="en-US" dirty="0" smtClean="0"/>
          </a:p>
          <a:p>
            <a:r>
              <a:rPr lang="en-US" dirty="0" smtClean="0"/>
              <a:t>Read silently.  </a:t>
            </a:r>
            <a:endParaRPr lang="en-US" dirty="0" smtClean="0"/>
          </a:p>
          <a:p>
            <a:r>
              <a:rPr lang="en-US" dirty="0" smtClean="0"/>
              <a:t>Homework: </a:t>
            </a:r>
          </a:p>
          <a:p>
            <a:pPr lvl="1">
              <a:buNone/>
            </a:pPr>
            <a:r>
              <a:rPr lang="en-US" dirty="0" smtClean="0"/>
              <a:t>R</a:t>
            </a:r>
            <a:r>
              <a:rPr lang="en-US" dirty="0" smtClean="0"/>
              <a:t>ead Chapters 9-10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43891190"/>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create a model to show the setting of a </a:t>
            </a:r>
            <a:r>
              <a:rPr lang="en-US" dirty="0" smtClean="0"/>
              <a:t>book.  </a:t>
            </a:r>
          </a:p>
          <a:p>
            <a:r>
              <a:rPr lang="en-US" dirty="0" smtClean="0"/>
              <a:t>I can identify the mood of a passage in Ember.</a:t>
            </a:r>
          </a:p>
          <a:p>
            <a:endParaRPr lang="en-US" dirty="0" smtClean="0"/>
          </a:p>
        </p:txBody>
      </p:sp>
      <p:pic>
        <p:nvPicPr>
          <p:cNvPr id="2050"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76850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 notes on...</a:t>
            </a:r>
            <a:br>
              <a:rPr lang="en-US" dirty="0" smtClean="0"/>
            </a:br>
            <a:r>
              <a:rPr lang="en-US" dirty="0" smtClean="0"/>
              <a:t>I.N. 29: </a:t>
            </a:r>
            <a:r>
              <a:rPr lang="en-US" dirty="0" smtClean="0"/>
              <a:t>Mood in Ember</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u="sng" dirty="0" smtClean="0"/>
              <a:t>MOOD</a:t>
            </a:r>
            <a:r>
              <a:rPr lang="en-US" dirty="0" smtClean="0"/>
              <a:t>: the overall atmosphere or feeling of a story.  </a:t>
            </a:r>
          </a:p>
          <a:p>
            <a:pPr marL="0" indent="0"/>
            <a:r>
              <a:rPr lang="en-US" dirty="0" smtClean="0"/>
              <a:t> Mood can be any strong feeling or emotion the author creates.  </a:t>
            </a:r>
          </a:p>
          <a:p>
            <a:pPr marL="0" indent="0"/>
            <a:r>
              <a:rPr lang="en-US" dirty="0" smtClean="0"/>
              <a:t> ex: Happiness or sadness, terror or tranquility</a:t>
            </a:r>
          </a:p>
          <a:p>
            <a:pPr marL="0" indent="0"/>
            <a:r>
              <a:rPr lang="en-US" dirty="0" smtClean="0"/>
              <a:t> It is often created by using descriptive language.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29: Mood in Ember</a:t>
            </a: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pPr>
              <a:buNone/>
            </a:pPr>
            <a:r>
              <a:rPr lang="en-US" dirty="0" smtClean="0"/>
              <a:t>“She began to tremble and felt the sinking and dissolving inside her that meant she was going to cry.  Her legs gave way like wet paper, and she slid down until she was sitting on the street, with her head on her knees.  Trembling, her mind a wordless whirl of dread, she waited.”</a:t>
            </a:r>
          </a:p>
          <a:p>
            <a:pPr marL="514350" indent="-514350">
              <a:buAutoNum type="arabicPeriod"/>
            </a:pPr>
            <a:r>
              <a:rPr lang="en-US" dirty="0" smtClean="0"/>
              <a:t>Describe the mood in this passage.  </a:t>
            </a:r>
          </a:p>
          <a:p>
            <a:pPr marL="514350" indent="-514350">
              <a:buAutoNum type="arabicPeriod"/>
            </a:pPr>
            <a:r>
              <a:rPr lang="en-US" dirty="0" smtClean="0"/>
              <a:t> What words in particular stand out to support your answer?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On a separate piece of paper... </a:t>
            </a:r>
            <a:endParaRPr lang="en-US" dirty="0"/>
          </a:p>
        </p:txBody>
      </p:sp>
      <p:sp>
        <p:nvSpPr>
          <p:cNvPr id="3" name="Content Placeholder 2"/>
          <p:cNvSpPr>
            <a:spLocks noGrp="1"/>
          </p:cNvSpPr>
          <p:nvPr>
            <p:ph idx="1"/>
          </p:nvPr>
        </p:nvSpPr>
        <p:spPr>
          <a:xfrm>
            <a:off x="457200" y="914400"/>
            <a:ext cx="8229600" cy="5211763"/>
          </a:xfrm>
        </p:spPr>
        <p:txBody>
          <a:bodyPr>
            <a:normAutofit fontScale="92500"/>
          </a:bodyPr>
          <a:lstStyle/>
          <a:p>
            <a:pPr marL="514350" indent="-514350">
              <a:buFont typeface="+mj-lt"/>
              <a:buAutoNum type="arabicPeriod"/>
            </a:pPr>
            <a:r>
              <a:rPr lang="en-US" dirty="0" smtClean="0"/>
              <a:t>Read and skim back through </a:t>
            </a:r>
            <a:r>
              <a:rPr lang="en-US" dirty="0" smtClean="0"/>
              <a:t>Chapter</a:t>
            </a:r>
            <a:r>
              <a:rPr lang="en-US" dirty="0" smtClean="0"/>
              <a:t> 8</a:t>
            </a:r>
          </a:p>
          <a:p>
            <a:pPr marL="514350" indent="-514350">
              <a:buFont typeface="+mj-lt"/>
              <a:buAutoNum type="arabicPeriod"/>
            </a:pPr>
            <a:r>
              <a:rPr lang="en-US" dirty="0" smtClean="0"/>
              <a:t>On a separate piece of paper write down a passage (multiple sentences) from the book that shows a specific mood.  </a:t>
            </a:r>
          </a:p>
          <a:p>
            <a:pPr marL="914400" lvl="1" indent="-514350">
              <a:buNone/>
            </a:pPr>
            <a:r>
              <a:rPr lang="en-US" dirty="0" smtClean="0"/>
              <a:t>	(Don’t forget quotes and a page number)</a:t>
            </a:r>
          </a:p>
          <a:p>
            <a:pPr marL="514350" indent="-514350">
              <a:buFont typeface="+mj-lt"/>
              <a:buAutoNum type="arabicPeriod"/>
            </a:pPr>
            <a:r>
              <a:rPr lang="en-US" u="sng" dirty="0" smtClean="0"/>
              <a:t>Underline</a:t>
            </a:r>
            <a:r>
              <a:rPr lang="en-US" dirty="0" smtClean="0"/>
              <a:t> words that show the mood.  </a:t>
            </a:r>
          </a:p>
          <a:p>
            <a:pPr marL="514350" indent="-514350">
              <a:buFont typeface="+mj-lt"/>
              <a:buAutoNum type="arabicPeriod"/>
            </a:pPr>
            <a:r>
              <a:rPr lang="en-US" dirty="0" smtClean="0"/>
              <a:t>Then </a:t>
            </a:r>
            <a:r>
              <a:rPr lang="en-US" i="1" dirty="0" smtClean="0"/>
              <a:t>describe the mood </a:t>
            </a:r>
            <a:r>
              <a:rPr lang="en-US" dirty="0" smtClean="0"/>
              <a:t>and words that support your answer in a well-developed </a:t>
            </a:r>
            <a:r>
              <a:rPr lang="en-US" b="1" dirty="0" smtClean="0"/>
              <a:t>paragraph</a:t>
            </a:r>
            <a:r>
              <a:rPr lang="en-US" dirty="0" smtClean="0"/>
              <a:t>. </a:t>
            </a:r>
            <a:r>
              <a:rPr lang="en-US" dirty="0" smtClean="0"/>
              <a:t> </a:t>
            </a:r>
          </a:p>
          <a:p>
            <a:pPr marL="514350" indent="-514350">
              <a:buNone/>
            </a:pPr>
            <a:r>
              <a:rPr lang="en-US" dirty="0" smtClean="0"/>
              <a:t>*</a:t>
            </a:r>
            <a:r>
              <a:rPr lang="en-US" dirty="0" smtClean="0"/>
              <a:t>Turn it in at THEHUB when you’re finished and you can begin working on your pop-up.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Finish Setting Pop-up Art</a:t>
            </a:r>
            <a:endParaRPr lang="en-US" dirty="0"/>
          </a:p>
        </p:txBody>
      </p:sp>
      <p:sp>
        <p:nvSpPr>
          <p:cNvPr id="3" name="Content Placeholder 2"/>
          <p:cNvSpPr>
            <a:spLocks noGrp="1"/>
          </p:cNvSpPr>
          <p:nvPr>
            <p:ph idx="1"/>
          </p:nvPr>
        </p:nvSpPr>
        <p:spPr>
          <a:xfrm>
            <a:off x="457200" y="838200"/>
            <a:ext cx="8229600" cy="6019800"/>
          </a:xfrm>
        </p:spPr>
        <p:txBody>
          <a:bodyPr>
            <a:normAutofit/>
          </a:bodyPr>
          <a:lstStyle/>
          <a:p>
            <a:r>
              <a:rPr lang="en-US" dirty="0" smtClean="0">
                <a:solidFill>
                  <a:srgbClr val="C00000"/>
                </a:solidFill>
              </a:rPr>
              <a:t>Find three statements in the book that describe the setting.  On a half sheet of paper, write these in quotes.  Give a page number for each quote.  This paper will be glued to the back of your popup. (Must be initialed by me in order to start your pop-up) </a:t>
            </a:r>
          </a:p>
          <a:p>
            <a:pPr marL="0" indent="0">
              <a:buNone/>
            </a:pPr>
            <a:endParaRPr lang="en-US" sz="1800" dirty="0" smtClean="0">
              <a:solidFill>
                <a:srgbClr val="C00000"/>
              </a:solidFill>
            </a:endParaRPr>
          </a:p>
          <a:p>
            <a:r>
              <a:rPr lang="en-US" dirty="0" smtClean="0">
                <a:solidFill>
                  <a:srgbClr val="C00000"/>
                </a:solidFill>
              </a:rPr>
              <a:t>Using this information and other information from the book, create a popup which creatively and accurately portrays the setting of the book</a:t>
            </a:r>
            <a:r>
              <a:rPr lang="en-US" dirty="0" smtClean="0">
                <a:solidFill>
                  <a:srgbClr val="C00000"/>
                </a:solidFill>
              </a:rPr>
              <a:t>. (Due Monday)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smtClean="0"/>
              <a:t>Tuesday: 10/15</a:t>
            </a:r>
            <a:endParaRPr lang="en-US" u="sng" dirty="0"/>
          </a:p>
        </p:txBody>
      </p:sp>
      <p:sp>
        <p:nvSpPr>
          <p:cNvPr id="3" name="Content Placeholder 2"/>
          <p:cNvSpPr>
            <a:spLocks noGrp="1"/>
          </p:cNvSpPr>
          <p:nvPr>
            <p:ph idx="1"/>
          </p:nvPr>
        </p:nvSpPr>
        <p:spPr>
          <a:xfrm>
            <a:off x="457200" y="914400"/>
            <a:ext cx="8229600" cy="5943600"/>
          </a:xfrm>
        </p:spPr>
        <p:txBody>
          <a:bodyPr>
            <a:normAutofit lnSpcReduction="10000"/>
          </a:bodyPr>
          <a:lstStyle/>
          <a:p>
            <a:r>
              <a:rPr lang="en-US" dirty="0" smtClean="0"/>
              <a:t>Create an I.N. </a:t>
            </a:r>
            <a:r>
              <a:rPr lang="en-US" dirty="0" smtClean="0"/>
              <a:t>27 called</a:t>
            </a:r>
            <a:r>
              <a:rPr lang="en-US" dirty="0" smtClean="0"/>
              <a:t> </a:t>
            </a:r>
          </a:p>
          <a:p>
            <a:pPr>
              <a:buNone/>
            </a:pPr>
            <a:r>
              <a:rPr lang="en-US" dirty="0" smtClean="0"/>
              <a:t>		“</a:t>
            </a:r>
            <a:r>
              <a:rPr lang="en-US" dirty="0" smtClean="0"/>
              <a:t>The Art of </a:t>
            </a:r>
            <a:r>
              <a:rPr lang="en-US" dirty="0" smtClean="0"/>
              <a:t>Questioning”  </a:t>
            </a:r>
          </a:p>
          <a:p>
            <a:r>
              <a:rPr lang="en-US" dirty="0" smtClean="0"/>
              <a:t>What do you think makes a </a:t>
            </a:r>
            <a:r>
              <a:rPr lang="en-US" b="1" dirty="0" smtClean="0">
                <a:effectLst>
                  <a:outerShdw blurRad="38100" dist="38100" dir="2700000" algn="tl">
                    <a:srgbClr val="000000">
                      <a:alpha val="43137"/>
                    </a:srgbClr>
                  </a:outerShdw>
                </a:effectLst>
              </a:rPr>
              <a:t>good</a:t>
            </a:r>
            <a:r>
              <a:rPr lang="en-US" dirty="0" smtClean="0"/>
              <a:t> question?</a:t>
            </a:r>
            <a:endParaRPr lang="en-US" dirty="0" smtClean="0"/>
          </a:p>
          <a:p>
            <a:pPr lvl="1"/>
            <a:r>
              <a:rPr lang="en-US" dirty="0" smtClean="0"/>
              <a:t>Answer in at least 3 complete sentences on I.N. 27</a:t>
            </a:r>
          </a:p>
          <a:p>
            <a:pPr marL="0" indent="0"/>
            <a:r>
              <a:rPr lang="en-US" dirty="0" smtClean="0"/>
              <a:t>Read pages 93-95.  </a:t>
            </a:r>
          </a:p>
          <a:p>
            <a:pPr marL="0" indent="0"/>
            <a:r>
              <a:rPr lang="en-US" dirty="0" smtClean="0"/>
              <a:t>Copy down the scrambled message from those pages into your notebook.  Try to decode the message by adding letters and words to make it makes sense. </a:t>
            </a:r>
            <a:r>
              <a:rPr lang="en-US" dirty="0" smtClean="0"/>
              <a:t> </a:t>
            </a:r>
          </a:p>
          <a:p>
            <a:pPr lvl="1"/>
            <a:r>
              <a:rPr lang="en-US" dirty="0" smtClean="0"/>
              <a:t>When you finish, have your DPE 7 from last week out.  </a:t>
            </a:r>
          </a:p>
          <a:p>
            <a:pPr lvl="1"/>
            <a:r>
              <a:rPr lang="en-US" dirty="0" smtClean="0"/>
              <a:t>Read silently.</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7037560"/>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a:t>
            </a:r>
            <a:r>
              <a:rPr lang="en-US" smtClean="0"/>
              <a:t>: 10/18</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74154862"/>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a:t>
            </a:r>
          </a:p>
        </p:txBody>
      </p:sp>
      <p:pic>
        <p:nvPicPr>
          <p:cNvPr id="2050"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01710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a:t>
            </a:r>
            <a:r>
              <a:rPr lang="en-US" dirty="0" smtClean="0"/>
              <a:t>can understand the different levels of questioning and apply them to create a discussion question on </a:t>
            </a:r>
            <a:r>
              <a:rPr lang="en-US" i="1" dirty="0" smtClean="0"/>
              <a:t>The City of Ember</a:t>
            </a:r>
            <a:r>
              <a:rPr lang="en-US" dirty="0" smtClean="0"/>
              <a:t>.  </a:t>
            </a:r>
            <a:endParaRPr lang="en-US" dirty="0" smtClean="0"/>
          </a:p>
        </p:txBody>
      </p:sp>
      <p:pic>
        <p:nvPicPr>
          <p:cNvPr id="2050"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3619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Four Levels of Questions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b="1" dirty="0" smtClean="0"/>
              <a:t>Level I: </a:t>
            </a:r>
            <a:r>
              <a:rPr lang="en-US" dirty="0" smtClean="0"/>
              <a:t>		Basic Facts &amp; Information</a:t>
            </a:r>
          </a:p>
          <a:p>
            <a:r>
              <a:rPr lang="en-US" b="1" dirty="0" smtClean="0"/>
              <a:t>Level II:</a:t>
            </a:r>
            <a:r>
              <a:rPr lang="en-US" dirty="0" smtClean="0"/>
              <a:t>		Analysis &amp; Interpretation</a:t>
            </a:r>
          </a:p>
          <a:p>
            <a:r>
              <a:rPr lang="en-US" b="1" dirty="0" smtClean="0"/>
              <a:t>Level III:</a:t>
            </a:r>
            <a:r>
              <a:rPr lang="en-US" dirty="0" smtClean="0"/>
              <a:t>		Hypothesis </a:t>
            </a:r>
            <a:r>
              <a:rPr lang="en-US" dirty="0" smtClean="0"/>
              <a:t>&amp; Prediction</a:t>
            </a:r>
          </a:p>
          <a:p>
            <a:r>
              <a:rPr lang="en-US" b="1" dirty="0" smtClean="0"/>
              <a:t>Level IV:</a:t>
            </a:r>
            <a:r>
              <a:rPr lang="en-US" dirty="0" smtClean="0"/>
              <a:t>		Critical </a:t>
            </a:r>
            <a:r>
              <a:rPr lang="en-US" dirty="0" smtClean="0"/>
              <a:t>Analysis &amp;</a:t>
            </a:r>
            <a:r>
              <a:rPr lang="en-US" dirty="0" smtClean="0"/>
              <a:t> 					Interpretation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65450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524955" cy="924475"/>
          </a:xfrm>
        </p:spPr>
        <p:txBody>
          <a:bodyPr>
            <a:normAutofit fontScale="90000"/>
          </a:bodyPr>
          <a:lstStyle/>
          <a:p>
            <a:r>
              <a:rPr lang="en-US" b="1" dirty="0" smtClean="0">
                <a:effectLst>
                  <a:outerShdw blurRad="38100" dist="38100" dir="2700000" algn="tl">
                    <a:srgbClr val="000000">
                      <a:alpha val="43137"/>
                    </a:srgbClr>
                  </a:outerShdw>
                </a:effectLst>
              </a:rPr>
              <a:t>Level I: Basic Facts &amp; Information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458200" cy="5486400"/>
          </a:xfrm>
        </p:spPr>
        <p:txBody>
          <a:bodyPr>
            <a:normAutofit fontScale="92500" lnSpcReduction="20000"/>
          </a:bodyPr>
          <a:lstStyle/>
          <a:p>
            <a:endParaRPr lang="en-US" i="1" dirty="0" smtClean="0"/>
          </a:p>
          <a:p>
            <a:r>
              <a:rPr lang="en-US" b="1" i="1" dirty="0" smtClean="0"/>
              <a:t>Key </a:t>
            </a:r>
            <a:r>
              <a:rPr lang="en-US" b="1" i="1" dirty="0"/>
              <a:t>Words:</a:t>
            </a:r>
            <a:r>
              <a:rPr lang="en-US" b="1" dirty="0"/>
              <a:t> </a:t>
            </a:r>
            <a:r>
              <a:rPr lang="en-US" dirty="0"/>
              <a:t>what, when, where, define, spell, list, match, </a:t>
            </a:r>
            <a:r>
              <a:rPr lang="en-US" dirty="0" smtClean="0"/>
              <a:t>name, summarize</a:t>
            </a:r>
            <a:r>
              <a:rPr lang="en-US" dirty="0"/>
              <a:t>, rephrase, explain, interpret, compare, contrast, outline, translate. </a:t>
            </a:r>
            <a:endParaRPr lang="en-US" dirty="0" smtClean="0"/>
          </a:p>
          <a:p>
            <a:r>
              <a:rPr lang="en-US" b="1" dirty="0" smtClean="0"/>
              <a:t>Example Questions:</a:t>
            </a:r>
            <a:endParaRPr lang="en-US" b="1" dirty="0"/>
          </a:p>
          <a:p>
            <a:pPr lvl="1"/>
            <a:r>
              <a:rPr lang="en-US" dirty="0"/>
              <a:t>What is the definition of XX? </a:t>
            </a:r>
            <a:endParaRPr lang="en-US" sz="2200" dirty="0"/>
          </a:p>
          <a:p>
            <a:pPr lvl="2"/>
            <a:r>
              <a:rPr lang="en-US" dirty="0" smtClean="0"/>
              <a:t>Which </a:t>
            </a:r>
            <a:r>
              <a:rPr lang="en-US" dirty="0"/>
              <a:t>definition(s) makes most sense to you? </a:t>
            </a:r>
            <a:endParaRPr lang="en-US" sz="1800" dirty="0"/>
          </a:p>
          <a:p>
            <a:pPr lvl="1"/>
            <a:r>
              <a:rPr lang="en-US" dirty="0"/>
              <a:t>Who did/invented/discovered XX? </a:t>
            </a:r>
            <a:endParaRPr lang="en-US" sz="2200" dirty="0"/>
          </a:p>
          <a:p>
            <a:pPr lvl="1"/>
            <a:r>
              <a:rPr lang="en-US" dirty="0"/>
              <a:t>When does XX occur? </a:t>
            </a:r>
            <a:endParaRPr lang="en-US" sz="2200" dirty="0"/>
          </a:p>
          <a:p>
            <a:pPr lvl="2"/>
            <a:r>
              <a:rPr lang="en-US" dirty="0"/>
              <a:t>Under what circumstances does XX occur? </a:t>
            </a:r>
            <a:endParaRPr lang="en-US" sz="1800" dirty="0"/>
          </a:p>
          <a:p>
            <a:pPr lvl="2"/>
            <a:r>
              <a:rPr lang="en-US" dirty="0"/>
              <a:t>When is XX supposed to be carried out? </a:t>
            </a:r>
            <a:endParaRPr lang="en-US" sz="1800" dirty="0"/>
          </a:p>
          <a:p>
            <a:pPr lvl="1"/>
            <a:r>
              <a:rPr lang="en-US" dirty="0"/>
              <a:t>What is the environment in which XX exists, operates, or is used? </a:t>
            </a:r>
            <a:endParaRPr lang="en-US" sz="2200" dirty="0"/>
          </a:p>
          <a:p>
            <a:pPr lvl="1"/>
            <a:r>
              <a:rPr lang="en-US" dirty="0" smtClean="0"/>
              <a:t>What </a:t>
            </a:r>
            <a:r>
              <a:rPr lang="en-US" dirty="0"/>
              <a:t>is an example of XX? (Name them) </a:t>
            </a:r>
            <a:endParaRPr lang="en-US" sz="2200" dirty="0"/>
          </a:p>
          <a:p>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41883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924800" cy="924475"/>
          </a:xfrm>
        </p:spPr>
        <p:txBody>
          <a:bodyPr/>
          <a:lstStyle/>
          <a:p>
            <a:r>
              <a:rPr lang="en-US" b="1" dirty="0" smtClean="0">
                <a:effectLst>
                  <a:outerShdw blurRad="38100" dist="38100" dir="2700000" algn="tl">
                    <a:srgbClr val="000000">
                      <a:alpha val="43137"/>
                    </a:srgbClr>
                  </a:outerShdw>
                </a:effectLst>
              </a:rPr>
              <a:t>Level II: Analysis &amp; Interpretation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219200"/>
            <a:ext cx="8610600" cy="5410199"/>
          </a:xfrm>
        </p:spPr>
        <p:txBody>
          <a:bodyPr>
            <a:normAutofit fontScale="85000" lnSpcReduction="20000"/>
          </a:bodyPr>
          <a:lstStyle/>
          <a:p>
            <a:r>
              <a:rPr lang="en-US" b="1" i="1" dirty="0"/>
              <a:t>Key Words:</a:t>
            </a:r>
            <a:r>
              <a:rPr lang="en-US" b="1" dirty="0"/>
              <a:t> </a:t>
            </a:r>
            <a:r>
              <a:rPr lang="en-US" dirty="0"/>
              <a:t>apply, solve, model, make use of, </a:t>
            </a:r>
            <a:r>
              <a:rPr lang="en-US" dirty="0" smtClean="0"/>
              <a:t>organize, use, analyze</a:t>
            </a:r>
            <a:r>
              <a:rPr lang="en-US" dirty="0"/>
              <a:t>, find evidence for, examine, inference, assumption, categorize, conclusion, classify, compare, contrast, </a:t>
            </a:r>
            <a:r>
              <a:rPr lang="en-US" dirty="0" smtClean="0"/>
              <a:t>simplify</a:t>
            </a:r>
            <a:r>
              <a:rPr lang="en-US" dirty="0"/>
              <a:t>, relationships. </a:t>
            </a:r>
            <a:endParaRPr lang="en-US" dirty="0" smtClean="0"/>
          </a:p>
          <a:p>
            <a:r>
              <a:rPr lang="en-US" b="1" dirty="0" smtClean="0"/>
              <a:t>Example Questions:</a:t>
            </a:r>
            <a:endParaRPr lang="en-US" b="1" dirty="0"/>
          </a:p>
          <a:p>
            <a:pPr lvl="1"/>
            <a:r>
              <a:rPr lang="en-US" dirty="0"/>
              <a:t>How did XX happen, occur, or come to be? </a:t>
            </a:r>
          </a:p>
          <a:p>
            <a:pPr lvl="1"/>
            <a:r>
              <a:rPr lang="en-US" dirty="0"/>
              <a:t>What causes XX to happen, occur, or come to be? </a:t>
            </a:r>
          </a:p>
          <a:p>
            <a:pPr lvl="1"/>
            <a:r>
              <a:rPr lang="en-US" dirty="0"/>
              <a:t>What are the reasons for/that XX? </a:t>
            </a:r>
          </a:p>
          <a:p>
            <a:pPr lvl="1"/>
            <a:r>
              <a:rPr lang="en-US" dirty="0"/>
              <a:t>What results from XX </a:t>
            </a:r>
            <a:r>
              <a:rPr lang="en-US" dirty="0" err="1"/>
              <a:t>occuring</a:t>
            </a:r>
            <a:r>
              <a:rPr lang="en-US" dirty="0"/>
              <a:t> or being used? </a:t>
            </a:r>
          </a:p>
          <a:p>
            <a:pPr lvl="1"/>
            <a:r>
              <a:rPr lang="en-US" dirty="0"/>
              <a:t>What are the types of XX? </a:t>
            </a:r>
          </a:p>
          <a:p>
            <a:pPr lvl="1"/>
            <a:r>
              <a:rPr lang="en-US" dirty="0"/>
              <a:t>How does XX function/work/occur? </a:t>
            </a:r>
            <a:endParaRPr lang="en-US" dirty="0" smtClean="0"/>
          </a:p>
          <a:p>
            <a:pPr lvl="1"/>
            <a:r>
              <a:rPr lang="en-US" dirty="0"/>
              <a:t>What are my own examples of XX? </a:t>
            </a:r>
          </a:p>
          <a:p>
            <a:pPr lvl="1"/>
            <a:r>
              <a:rPr lang="en-US" dirty="0"/>
              <a:t>What is the relationship between XX and things in XX's environment? </a:t>
            </a:r>
          </a:p>
          <a:p>
            <a:pPr lvl="1"/>
            <a:r>
              <a:rPr lang="en-US" dirty="0"/>
              <a:t>How does XX change things in XX's environment? </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34575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125113" cy="924475"/>
          </a:xfrm>
        </p:spPr>
        <p:txBody>
          <a:bodyPr>
            <a:normAutofit fontScale="90000"/>
          </a:bodyPr>
          <a:lstStyle/>
          <a:p>
            <a:r>
              <a:rPr lang="en-US" b="1" dirty="0" smtClean="0">
                <a:effectLst>
                  <a:outerShdw blurRad="38100" dist="38100" dir="2700000" algn="tl">
                    <a:srgbClr val="000000">
                      <a:alpha val="43137"/>
                    </a:srgbClr>
                  </a:outerShdw>
                </a:effectLst>
              </a:rPr>
              <a:t>Level II: Analysis &amp; Interpretation (Cont.)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1524001"/>
            <a:ext cx="8077200" cy="4953000"/>
          </a:xfrm>
        </p:spPr>
        <p:txBody>
          <a:bodyPr>
            <a:normAutofit fontScale="77500" lnSpcReduction="20000"/>
          </a:bodyPr>
          <a:lstStyle/>
          <a:p>
            <a:pPr lvl="0"/>
            <a:r>
              <a:rPr lang="en-US" b="1" dirty="0" smtClean="0"/>
              <a:t>Example Questions (Cont.):</a:t>
            </a:r>
          </a:p>
          <a:p>
            <a:pPr lvl="1"/>
            <a:r>
              <a:rPr lang="en-US" dirty="0" smtClean="0"/>
              <a:t>What </a:t>
            </a:r>
            <a:r>
              <a:rPr lang="en-US" dirty="0"/>
              <a:t>does XX mean in context? (</a:t>
            </a:r>
            <a:r>
              <a:rPr lang="en-US" i="1" dirty="0"/>
              <a:t>NOT</a:t>
            </a:r>
            <a:r>
              <a:rPr lang="en-US" dirty="0"/>
              <a:t> just a definition) </a:t>
            </a:r>
          </a:p>
          <a:p>
            <a:pPr lvl="1"/>
            <a:r>
              <a:rPr lang="en-US" dirty="0"/>
              <a:t>What conclusions can be drawn from the answers to these questions? </a:t>
            </a:r>
          </a:p>
          <a:p>
            <a:pPr lvl="1"/>
            <a:r>
              <a:rPr lang="en-US" dirty="0"/>
              <a:t>What problems/conflicts/issues arise from the answers to these questions? </a:t>
            </a:r>
          </a:p>
          <a:p>
            <a:pPr lvl="1"/>
            <a:r>
              <a:rPr lang="en-US" dirty="0"/>
              <a:t>What are the possible resolutions/solutions to the problems/conflicts/issues raised? </a:t>
            </a:r>
          </a:p>
          <a:p>
            <a:pPr lvl="1"/>
            <a:r>
              <a:rPr lang="en-US" dirty="0"/>
              <a:t>What is the point (main argument or thesis) presented by XX? </a:t>
            </a:r>
          </a:p>
          <a:p>
            <a:pPr lvl="1"/>
            <a:r>
              <a:rPr lang="en-US" dirty="0"/>
              <a:t>How is this argument developed? </a:t>
            </a:r>
          </a:p>
          <a:p>
            <a:pPr lvl="1"/>
            <a:r>
              <a:rPr lang="en-US" dirty="0"/>
              <a:t>What evidence/proof/support is provided for this argument? </a:t>
            </a:r>
          </a:p>
          <a:p>
            <a:pPr lvl="1"/>
            <a:r>
              <a:rPr lang="en-US" dirty="0"/>
              <a:t>What are alternative explanations/theories that have been developed by others? </a:t>
            </a:r>
            <a:endParaRPr lang="en-US" dirty="0" smtClean="0"/>
          </a:p>
          <a:p>
            <a:pPr lvl="1"/>
            <a:r>
              <a:rPr lang="en-US" dirty="0"/>
              <a:t>How is XX similar/different from things in XX's environment? </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90557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125113" cy="924475"/>
          </a:xfrm>
        </p:spPr>
        <p:txBody>
          <a:bodyPr>
            <a:normAutofit fontScale="90000"/>
          </a:bodyPr>
          <a:lstStyle/>
          <a:p>
            <a:r>
              <a:rPr lang="en-US" b="1" dirty="0" smtClean="0">
                <a:effectLst>
                  <a:outerShdw blurRad="38100" dist="38100" dir="2700000" algn="tl">
                    <a:srgbClr val="000000">
                      <a:alpha val="43137"/>
                    </a:srgbClr>
                  </a:outerShdw>
                </a:effectLst>
              </a:rPr>
              <a:t>Level III: Hypothesis &amp; Prediction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lvl="0"/>
            <a:r>
              <a:rPr lang="en-US" b="1" dirty="0" smtClean="0"/>
              <a:t>Key Words: </a:t>
            </a:r>
            <a:r>
              <a:rPr lang="en-US" dirty="0" smtClean="0"/>
              <a:t>Predict, </a:t>
            </a:r>
            <a:r>
              <a:rPr lang="en-US" dirty="0" err="1" smtClean="0"/>
              <a:t>hypothesise</a:t>
            </a:r>
            <a:endParaRPr lang="en-US" b="1" dirty="0" smtClean="0"/>
          </a:p>
          <a:p>
            <a:pPr lvl="0"/>
            <a:r>
              <a:rPr lang="en-US" b="1" dirty="0" smtClean="0"/>
              <a:t>Example Questions:</a:t>
            </a:r>
          </a:p>
          <a:p>
            <a:pPr lvl="1"/>
            <a:r>
              <a:rPr lang="en-US" dirty="0" smtClean="0"/>
              <a:t>If </a:t>
            </a:r>
            <a:r>
              <a:rPr lang="en-US" dirty="0"/>
              <a:t>XX were to occur, then what would </a:t>
            </a:r>
            <a:r>
              <a:rPr lang="en-US" dirty="0" smtClean="0"/>
              <a:t>happen? </a:t>
            </a:r>
            <a:endParaRPr lang="en-US" dirty="0"/>
          </a:p>
          <a:p>
            <a:pPr lvl="1"/>
            <a:r>
              <a:rPr lang="en-US" dirty="0"/>
              <a:t>If XX were changed, then what else would </a:t>
            </a:r>
            <a:r>
              <a:rPr lang="en-US" dirty="0" smtClean="0"/>
              <a:t>change? </a:t>
            </a:r>
            <a:endParaRPr lang="en-US" dirty="0"/>
          </a:p>
          <a:p>
            <a:pPr lvl="1"/>
            <a:r>
              <a:rPr lang="en-US" dirty="0"/>
              <a:t>What does theory XX predict will happen in a given environment or context? </a:t>
            </a:r>
          </a:p>
          <a:p>
            <a:pPr lvl="1"/>
            <a:r>
              <a:rPr lang="en-US" dirty="0"/>
              <a:t>What hypothesis or theory explains the </a:t>
            </a:r>
            <a:r>
              <a:rPr lang="en-US" dirty="0" smtClean="0"/>
              <a:t>occurrence </a:t>
            </a:r>
            <a:r>
              <a:rPr lang="en-US" dirty="0"/>
              <a:t>or existence of </a:t>
            </a:r>
            <a:r>
              <a:rPr lang="en-US" dirty="0" smtClean="0"/>
              <a:t>XX? </a:t>
            </a:r>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65941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125113" cy="924475"/>
          </a:xfrm>
        </p:spPr>
        <p:txBody>
          <a:bodyPr>
            <a:normAutofit fontScale="90000"/>
          </a:bodyPr>
          <a:lstStyle/>
          <a:p>
            <a:r>
              <a:rPr lang="en-US" b="1" dirty="0" smtClean="0">
                <a:effectLst>
                  <a:outerShdw blurRad="38100" dist="38100" dir="2700000" algn="tl">
                    <a:srgbClr val="000000">
                      <a:alpha val="43137"/>
                    </a:srgbClr>
                  </a:outerShdw>
                </a:effectLst>
              </a:rPr>
              <a:t>Level IV: Critical Analysis &amp; Interpretation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1371600"/>
            <a:ext cx="8382000" cy="5105399"/>
          </a:xfrm>
        </p:spPr>
        <p:txBody>
          <a:bodyPr>
            <a:normAutofit fontScale="70000" lnSpcReduction="20000"/>
          </a:bodyPr>
          <a:lstStyle/>
          <a:p>
            <a:r>
              <a:rPr lang="en-US" b="1" i="1" dirty="0"/>
              <a:t>Key Words:</a:t>
            </a:r>
            <a:r>
              <a:rPr lang="en-US" b="1" dirty="0"/>
              <a:t> </a:t>
            </a:r>
            <a:r>
              <a:rPr lang="en-US" dirty="0"/>
              <a:t>combine, create, design, develop, build, compile, compose, construct, formulate, imagine, invent, make up, originate, </a:t>
            </a:r>
            <a:r>
              <a:rPr lang="en-US" dirty="0" smtClean="0"/>
              <a:t>plan, </a:t>
            </a:r>
            <a:r>
              <a:rPr lang="en-US" dirty="0"/>
              <a:t>propose, change, improve, adapt, </a:t>
            </a:r>
            <a:r>
              <a:rPr lang="en-US" dirty="0" smtClean="0"/>
              <a:t>criticize</a:t>
            </a:r>
            <a:r>
              <a:rPr lang="en-US" dirty="0"/>
              <a:t>, defend, dispute, evaluate, judge, justify, </a:t>
            </a:r>
            <a:r>
              <a:rPr lang="en-US" dirty="0" smtClean="0"/>
              <a:t>recommend, assess</a:t>
            </a:r>
            <a:r>
              <a:rPr lang="en-US" dirty="0"/>
              <a:t>. </a:t>
            </a:r>
            <a:endParaRPr lang="en-US" dirty="0" smtClean="0"/>
          </a:p>
          <a:p>
            <a:pPr marL="0" indent="0">
              <a:buNone/>
            </a:pPr>
            <a:endParaRPr lang="en-US" dirty="0" smtClean="0"/>
          </a:p>
          <a:p>
            <a:r>
              <a:rPr lang="en-US" b="1" dirty="0" smtClean="0"/>
              <a:t>Example Questions:</a:t>
            </a:r>
            <a:endParaRPr lang="en-US" b="1" dirty="0"/>
          </a:p>
          <a:p>
            <a:pPr lvl="1"/>
            <a:r>
              <a:rPr lang="en-US" dirty="0"/>
              <a:t>Is XX good/bad? Why? </a:t>
            </a:r>
          </a:p>
          <a:p>
            <a:pPr lvl="1"/>
            <a:r>
              <a:rPr lang="en-US" dirty="0"/>
              <a:t>Is XX correct/incorrect? Why? </a:t>
            </a:r>
          </a:p>
          <a:p>
            <a:pPr lvl="1"/>
            <a:r>
              <a:rPr lang="en-US" dirty="0"/>
              <a:t>Is XX effective/ineffective? Why? </a:t>
            </a:r>
          </a:p>
          <a:p>
            <a:pPr lvl="1"/>
            <a:r>
              <a:rPr lang="en-US" dirty="0"/>
              <a:t>Is XX relevant/irrelevant to some context? Why? </a:t>
            </a:r>
          </a:p>
          <a:p>
            <a:pPr lvl="1"/>
            <a:r>
              <a:rPr lang="en-US" dirty="0" smtClean="0"/>
              <a:t>Is </a:t>
            </a:r>
            <a:r>
              <a:rPr lang="en-US" dirty="0"/>
              <a:t>XX ethical/unethical? Why? </a:t>
            </a:r>
          </a:p>
          <a:p>
            <a:pPr lvl="1"/>
            <a:r>
              <a:rPr lang="en-US" dirty="0"/>
              <a:t>What are the advantages/disadvantages of XX? Why? </a:t>
            </a:r>
          </a:p>
          <a:p>
            <a:pPr lvl="1"/>
            <a:r>
              <a:rPr lang="en-US" dirty="0"/>
              <a:t>What is the best solution to the problem/conflict/issue? Why? </a:t>
            </a:r>
          </a:p>
          <a:p>
            <a:pPr lvl="1"/>
            <a:r>
              <a:rPr lang="en-US" dirty="0"/>
              <a:t>What should or should not happen? Why? </a:t>
            </a:r>
          </a:p>
          <a:p>
            <a:pPr lvl="1"/>
            <a:r>
              <a:rPr lang="en-US" dirty="0"/>
              <a:t>Do I agree or disagree with XX? Why? </a:t>
            </a:r>
          </a:p>
          <a:p>
            <a:pPr lvl="1"/>
            <a:r>
              <a:rPr lang="en-US" dirty="0"/>
              <a:t>What is my opinion? What support do I have for my opinion? </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11803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1361</Words>
  <Application>Microsoft Macintosh PowerPoint</Application>
  <PresentationFormat>On-screen Show (4:3)</PresentationFormat>
  <Paragraphs>123</Paragraphs>
  <Slides>21</Slides>
  <Notes>0</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Office Theme</vt:lpstr>
      <vt:lpstr>Week 10: 10/14-10/18</vt:lpstr>
      <vt:lpstr>Tuesday: 10/15</vt:lpstr>
      <vt:lpstr>Learning Target</vt:lpstr>
      <vt:lpstr>Four Levels of Questions</vt:lpstr>
      <vt:lpstr>Level I: Basic Facts &amp; Information</vt:lpstr>
      <vt:lpstr>Level II: Analysis &amp; Interpretation</vt:lpstr>
      <vt:lpstr>Level II: Analysis &amp; Interpretation (Cont.)</vt:lpstr>
      <vt:lpstr>Level III: Hypothesis &amp; Prediction </vt:lpstr>
      <vt:lpstr>Level IV: Critical Analysis &amp; Interpretation</vt:lpstr>
      <vt:lpstr>I.N. 27</vt:lpstr>
      <vt:lpstr>Wednesday: 10/16</vt:lpstr>
      <vt:lpstr>Learning Target</vt:lpstr>
      <vt:lpstr>Fishbowl Directions </vt:lpstr>
      <vt:lpstr>Thursday-Friday: 10/17-10/18</vt:lpstr>
      <vt:lpstr>Learning Target</vt:lpstr>
      <vt:lpstr>Take notes on... I.N. 29: Mood in Ember </vt:lpstr>
      <vt:lpstr>I.N. 29: Mood in Ember</vt:lpstr>
      <vt:lpstr>On a separate piece of paper... </vt:lpstr>
      <vt:lpstr>Finish Setting Pop-up Art</vt:lpstr>
      <vt:lpstr>Friday: 10/18</vt:lpstr>
      <vt:lpstr>Learning Target</vt:lpstr>
    </vt:vector>
  </TitlesOfParts>
  <Company>PUSD11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10: 10/14-10/18</dc:title>
  <dc:creator>Windows User</dc:creator>
  <cp:lastModifiedBy>Candice Lewis</cp:lastModifiedBy>
  <cp:revision>26</cp:revision>
  <dcterms:created xsi:type="dcterms:W3CDTF">2013-10-14T18:12:22Z</dcterms:created>
  <dcterms:modified xsi:type="dcterms:W3CDTF">2013-10-14T19:43:34Z</dcterms:modified>
</cp:coreProperties>
</file>