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57" r:id="rId4"/>
    <p:sldId id="258" r:id="rId5"/>
    <p:sldId id="260" r:id="rId6"/>
    <p:sldId id="270" r:id="rId7"/>
    <p:sldId id="261" r:id="rId8"/>
    <p:sldId id="265" r:id="rId9"/>
    <p:sldId id="262" r:id="rId10"/>
    <p:sldId id="266" r:id="rId11"/>
    <p:sldId id="275" r:id="rId12"/>
    <p:sldId id="276" r:id="rId13"/>
    <p:sldId id="280" r:id="rId14"/>
    <p:sldId id="271" r:id="rId15"/>
    <p:sldId id="272" r:id="rId16"/>
    <p:sldId id="263" r:id="rId17"/>
    <p:sldId id="267" r:id="rId18"/>
    <p:sldId id="264" r:id="rId19"/>
    <p:sldId id="268" r:id="rId20"/>
    <p:sldId id="273" r:id="rId21"/>
    <p:sldId id="274" r:id="rId22"/>
    <p:sldId id="277" r:id="rId23"/>
    <p:sldId id="278" r:id="rId24"/>
    <p:sldId id="269" r:id="rId25"/>
    <p:sldId id="281" r:id="rId26"/>
    <p:sldId id="282" r:id="rId27"/>
    <p:sldId id="284"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74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E18B14-4A71-E541-8F79-97EC3F8C0829}" type="datetimeFigureOut">
              <a:rPr lang="en-US" smtClean="0"/>
              <a:pPr/>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18B14-4A71-E541-8F79-97EC3F8C0829}" type="datetimeFigureOut">
              <a:rPr lang="en-US" smtClean="0"/>
              <a:pPr/>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18B14-4A71-E541-8F79-97EC3F8C0829}" type="datetimeFigureOut">
              <a:rPr lang="en-US" smtClean="0"/>
              <a:pPr/>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E18B14-4A71-E541-8F79-97EC3F8C0829}" type="datetimeFigureOut">
              <a:rPr lang="en-US" smtClean="0"/>
              <a:pPr/>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E18B14-4A71-E541-8F79-97EC3F8C0829}" type="datetimeFigureOut">
              <a:rPr lang="en-US" smtClean="0"/>
              <a:pPr/>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E18B14-4A71-E541-8F79-97EC3F8C0829}" type="datetimeFigureOut">
              <a:rPr lang="en-US" smtClean="0"/>
              <a:pPr/>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E18B14-4A71-E541-8F79-97EC3F8C0829}" type="datetimeFigureOut">
              <a:rPr lang="en-US" smtClean="0"/>
              <a:pPr/>
              <a:t>8/13/14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E18B14-4A71-E541-8F79-97EC3F8C0829}" type="datetimeFigureOut">
              <a:rPr lang="en-US" smtClean="0"/>
              <a:pPr/>
              <a:t>8/13/14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18B14-4A71-E541-8F79-97EC3F8C0829}" type="datetimeFigureOut">
              <a:rPr lang="en-US" smtClean="0"/>
              <a:pPr/>
              <a:t>8/13/14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18B14-4A71-E541-8F79-97EC3F8C0829}" type="datetimeFigureOut">
              <a:rPr lang="en-US" smtClean="0"/>
              <a:pPr/>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18B14-4A71-E541-8F79-97EC3F8C0829}" type="datetimeFigureOut">
              <a:rPr lang="en-US" smtClean="0"/>
              <a:pPr/>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F41DB-A2E7-974A-AFD4-2559FB5B9B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alpha val="2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18B14-4A71-E541-8F79-97EC3F8C0829}" type="datetimeFigureOut">
              <a:rPr lang="en-US" smtClean="0"/>
              <a:pPr/>
              <a:t>8/13/14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F41DB-A2E7-974A-AFD4-2559FB5B9B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a:t>
            </a:r>
            <a:br>
              <a:rPr lang="en-US" dirty="0" smtClean="0"/>
            </a:br>
            <a:r>
              <a:rPr lang="en-US" dirty="0" smtClean="0"/>
              <a:t>8/11-8/15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Synonyms</a:t>
            </a:r>
            <a:endParaRPr lang="en-US" dirty="0"/>
          </a:p>
        </p:txBody>
      </p:sp>
      <p:sp>
        <p:nvSpPr>
          <p:cNvPr id="3" name="Content Placeholder 2"/>
          <p:cNvSpPr>
            <a:spLocks noGrp="1"/>
          </p:cNvSpPr>
          <p:nvPr>
            <p:ph idx="1"/>
          </p:nvPr>
        </p:nvSpPr>
        <p:spPr/>
        <p:txBody>
          <a:bodyPr/>
          <a:lstStyle/>
          <a:p>
            <a:r>
              <a:rPr lang="en-US" dirty="0" smtClean="0"/>
              <a:t>Breakthrough</a:t>
            </a:r>
          </a:p>
          <a:p>
            <a:r>
              <a:rPr lang="en-US" dirty="0" smtClean="0"/>
              <a:t>Revolution</a:t>
            </a:r>
          </a:p>
          <a:p>
            <a:r>
              <a:rPr lang="en-US" dirty="0" smtClean="0"/>
              <a:t>Transformation</a:t>
            </a:r>
          </a:p>
          <a:p>
            <a:r>
              <a:rPr lang="en-US" dirty="0" smtClean="0"/>
              <a:t>Newness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sz="4200"/>
              <a:t>Word of the Day - Thursday</a:t>
            </a:r>
          </a:p>
        </p:txBody>
      </p:sp>
      <p:sp>
        <p:nvSpPr>
          <p:cNvPr id="22531" name="Rectangle 3"/>
          <p:cNvSpPr>
            <a:spLocks noGrp="1" noRot="1" noChangeArrowheads="1"/>
          </p:cNvSpPr>
          <p:nvPr>
            <p:ph idx="1"/>
          </p:nvPr>
        </p:nvSpPr>
        <p:spPr>
          <a:xfrm>
            <a:off x="457200" y="1132070"/>
            <a:ext cx="8229600" cy="4495800"/>
          </a:xfrm>
        </p:spPr>
        <p:txBody>
          <a:bodyPr/>
          <a:lstStyle/>
          <a:p>
            <a:pPr marL="0" indent="0" eaLnBrk="1" hangingPunct="1">
              <a:lnSpc>
                <a:spcPct val="90000"/>
              </a:lnSpc>
              <a:buFont typeface="Wingdings" charset="2"/>
              <a:buNone/>
            </a:pPr>
            <a:r>
              <a:rPr lang="en-US" sz="3200" b="1" u="sng" dirty="0"/>
              <a:t>Endeavor</a:t>
            </a:r>
            <a:r>
              <a:rPr lang="en-US" sz="3200" b="1" dirty="0"/>
              <a:t> – verb / noun</a:t>
            </a:r>
          </a:p>
          <a:p>
            <a:pPr marL="0" indent="0" eaLnBrk="1" hangingPunct="1">
              <a:lnSpc>
                <a:spcPct val="90000"/>
              </a:lnSpc>
              <a:buFont typeface="Wingdings" charset="2"/>
              <a:buNone/>
            </a:pPr>
            <a:r>
              <a:rPr lang="en-US" sz="3200" b="1" dirty="0"/>
              <a:t>verb</a:t>
            </a:r>
            <a:r>
              <a:rPr lang="en-US" sz="3200" dirty="0"/>
              <a:t> – to strive to achieve; to reach for a goal; to attempt by exertion or serious, determined effort</a:t>
            </a:r>
          </a:p>
          <a:p>
            <a:pPr marL="0" indent="0" eaLnBrk="1" hangingPunct="1">
              <a:lnSpc>
                <a:spcPct val="90000"/>
              </a:lnSpc>
              <a:buFont typeface="Wingdings" charset="2"/>
              <a:buNone/>
            </a:pPr>
            <a:r>
              <a:rPr lang="en-US" sz="3200" b="1" dirty="0"/>
              <a:t>noun</a:t>
            </a:r>
            <a:r>
              <a:rPr lang="en-US" sz="3200" dirty="0"/>
              <a:t> – an attempt to reach a goal</a:t>
            </a:r>
          </a:p>
          <a:p>
            <a:pPr marL="0" indent="0" eaLnBrk="1" hangingPunct="1">
              <a:lnSpc>
                <a:spcPct val="90000"/>
              </a:lnSpc>
              <a:buFont typeface="Wingdings" charset="2"/>
              <a:buNone/>
            </a:pPr>
            <a:r>
              <a:rPr lang="en-US" sz="3200" dirty="0"/>
              <a:t>Royal Spring Middle School students endeavor to achieve at high levels academically, and to be model citizens of their community.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Endeavor: Synonyms</a:t>
            </a:r>
            <a:endParaRPr lang="en-US" dirty="0"/>
          </a:p>
        </p:txBody>
      </p:sp>
      <p:sp>
        <p:nvSpPr>
          <p:cNvPr id="3" name="Content Placeholder 2"/>
          <p:cNvSpPr>
            <a:spLocks noGrp="1"/>
          </p:cNvSpPr>
          <p:nvPr>
            <p:ph idx="1"/>
          </p:nvPr>
        </p:nvSpPr>
        <p:spPr/>
        <p:txBody>
          <a:bodyPr/>
          <a:lstStyle/>
          <a:p>
            <a:r>
              <a:rPr lang="en-US" dirty="0" smtClean="0"/>
              <a:t>Try </a:t>
            </a:r>
          </a:p>
          <a:p>
            <a:r>
              <a:rPr lang="en-US" dirty="0" smtClean="0"/>
              <a:t>Attempt</a:t>
            </a:r>
          </a:p>
          <a:p>
            <a:r>
              <a:rPr lang="en-US" dirty="0" smtClean="0"/>
              <a:t>Aspire</a:t>
            </a:r>
          </a:p>
          <a:p>
            <a:r>
              <a:rPr lang="en-US" dirty="0" smtClean="0"/>
              <a:t>Effort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eaLnBrk="1" fontAlgn="auto" hangingPunct="1">
              <a:spcAft>
                <a:spcPts val="0"/>
              </a:spcAft>
              <a:defRPr/>
            </a:pPr>
            <a:r>
              <a:rPr lang="en-US" dirty="0" smtClean="0">
                <a:ea typeface="+mj-ea"/>
                <a:cs typeface="+mj-cs"/>
              </a:rPr>
              <a:t>Welcome to 6</a:t>
            </a:r>
            <a:r>
              <a:rPr lang="en-US" baseline="30000" dirty="0" smtClean="0">
                <a:ea typeface="+mj-ea"/>
                <a:cs typeface="+mj-cs"/>
              </a:rPr>
              <a:t>th</a:t>
            </a:r>
            <a:r>
              <a:rPr lang="en-US" dirty="0" smtClean="0">
                <a:ea typeface="+mj-ea"/>
                <a:cs typeface="+mj-cs"/>
              </a:rPr>
              <a:t> Grade Reading!</a:t>
            </a:r>
            <a:br>
              <a:rPr lang="en-US" dirty="0" smtClean="0">
                <a:ea typeface="+mj-ea"/>
                <a:cs typeface="+mj-cs"/>
              </a:rPr>
            </a:br>
            <a:r>
              <a:rPr lang="en-US" sz="1778" dirty="0" smtClean="0"/>
              <a:t>Thurs</a:t>
            </a:r>
            <a:r>
              <a:rPr lang="en-US" sz="1778" dirty="0" smtClean="0">
                <a:ea typeface="+mj-ea"/>
                <a:cs typeface="+mj-cs"/>
              </a:rPr>
              <a:t>day: 8/</a:t>
            </a:r>
            <a:r>
              <a:rPr lang="en-US" sz="1778" dirty="0" smtClean="0"/>
              <a:t>14</a:t>
            </a:r>
            <a:r>
              <a:rPr lang="en-US" sz="1778" dirty="0" smtClean="0">
                <a:ea typeface="+mj-ea"/>
                <a:cs typeface="+mj-cs"/>
              </a:rPr>
              <a:t>/14</a:t>
            </a:r>
            <a:endParaRPr lang="en-US" dirty="0">
              <a:ea typeface="+mj-ea"/>
              <a:cs typeface="+mj-cs"/>
            </a:endParaRPr>
          </a:p>
        </p:txBody>
      </p:sp>
      <p:sp>
        <p:nvSpPr>
          <p:cNvPr id="3" name="Content Placeholder 2"/>
          <p:cNvSpPr>
            <a:spLocks noGrp="1"/>
          </p:cNvSpPr>
          <p:nvPr>
            <p:ph idx="1"/>
          </p:nvPr>
        </p:nvSpPr>
        <p:spPr>
          <a:xfrm>
            <a:off x="207073" y="1338263"/>
            <a:ext cx="8936927" cy="5181600"/>
          </a:xfrm>
        </p:spPr>
        <p:txBody>
          <a:bodyPr>
            <a:normAutofit/>
          </a:bodyPr>
          <a:lstStyle/>
          <a:p>
            <a:pPr marL="514350" indent="-514350">
              <a:buFont typeface="+mj-lt"/>
              <a:buAutoNum type="arabicPeriod"/>
              <a:defRPr/>
            </a:pPr>
            <a:r>
              <a:rPr lang="en-US" sz="2600" dirty="0" smtClean="0"/>
              <a:t>MATERIALS NEEDED: </a:t>
            </a:r>
            <a:r>
              <a:rPr lang="en-US" sz="2600" dirty="0" smtClean="0">
                <a:ea typeface="+mn-ea"/>
                <a:cs typeface="+mn-cs"/>
              </a:rPr>
              <a:t>Appetizer Packet, Agenda, Pencil. </a:t>
            </a:r>
          </a:p>
          <a:p>
            <a:pPr marL="514350" indent="-514350">
              <a:buFont typeface="+mj-lt"/>
              <a:buAutoNum type="arabicPeriod"/>
              <a:defRPr/>
            </a:pPr>
            <a:r>
              <a:rPr lang="en-US" sz="2600" dirty="0" smtClean="0"/>
              <a:t>TURN IN: Any assignments missing</a:t>
            </a:r>
            <a:endParaRPr lang="en-US" sz="2600" dirty="0" smtClean="0">
              <a:ea typeface="+mn-ea"/>
              <a:cs typeface="+mn-cs"/>
            </a:endParaRPr>
          </a:p>
          <a:p>
            <a:pPr marL="514350" indent="-514350">
              <a:buFont typeface="+mj-lt"/>
              <a:buAutoNum type="arabicPeriod"/>
              <a:defRPr/>
            </a:pPr>
            <a:r>
              <a:rPr lang="en-US" sz="2800" dirty="0" smtClean="0"/>
              <a:t>Complete the TO-DO List on your Appetizers.  Stop when you get to the Literature Strands.  </a:t>
            </a:r>
          </a:p>
          <a:p>
            <a:pPr marL="514350" indent="-514350">
              <a:buNone/>
              <a:defRPr/>
            </a:pPr>
            <a:r>
              <a:rPr lang="en-US" u="sng" dirty="0" smtClean="0"/>
              <a:t>BELLRINGER QUESTION</a:t>
            </a:r>
            <a:r>
              <a:rPr lang="en-US" dirty="0" smtClean="0"/>
              <a:t>: Pick one of the words of the day.  Write a complete sentence using the word correctly.  </a:t>
            </a:r>
          </a:p>
          <a:p>
            <a:pPr marL="514350" indent="-514350">
              <a:buNone/>
              <a:defRPr/>
            </a:pPr>
            <a:r>
              <a:rPr lang="en-US" dirty="0" smtClean="0"/>
              <a:t>*When you finish, read silently or wait to check out.  </a:t>
            </a:r>
          </a:p>
        </p:txBody>
      </p:sp>
      <p:pic>
        <p:nvPicPr>
          <p:cNvPr id="60420" name="Picture 3"/>
          <p:cNvPicPr>
            <a:picLocks noChangeAspect="1"/>
          </p:cNvPicPr>
          <p:nvPr/>
        </p:nvPicPr>
        <p:blipFill>
          <a:blip r:embed="rId2"/>
          <a:srcRect/>
          <a:stretch>
            <a:fillRect/>
          </a:stretch>
        </p:blipFill>
        <p:spPr bwMode="auto">
          <a:xfrm>
            <a:off x="0" y="0"/>
            <a:ext cx="1338263" cy="133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sz="4000" dirty="0"/>
              <a:t>Word of the Day -</a:t>
            </a:r>
            <a:r>
              <a:rPr lang="en-US" sz="4000" dirty="0" smtClean="0"/>
              <a:t> </a:t>
            </a:r>
            <a:r>
              <a:rPr lang="en-US" sz="4000" dirty="0" smtClean="0"/>
              <a:t>Thur</a:t>
            </a:r>
            <a:r>
              <a:rPr lang="en-US" sz="4000" dirty="0" smtClean="0"/>
              <a:t>sday</a:t>
            </a:r>
            <a:endParaRPr lang="en-US" sz="4000" dirty="0"/>
          </a:p>
        </p:txBody>
      </p:sp>
      <p:sp>
        <p:nvSpPr>
          <p:cNvPr id="21507" name="Rectangle 3"/>
          <p:cNvSpPr>
            <a:spLocks noGrp="1" noRot="1" noChangeArrowheads="1"/>
          </p:cNvSpPr>
          <p:nvPr>
            <p:ph idx="1"/>
          </p:nvPr>
        </p:nvSpPr>
        <p:spPr>
          <a:xfrm>
            <a:off x="457200" y="1417638"/>
            <a:ext cx="7945438" cy="4343400"/>
          </a:xfrm>
        </p:spPr>
        <p:txBody>
          <a:bodyPr/>
          <a:lstStyle/>
          <a:p>
            <a:pPr marL="0" indent="0" eaLnBrk="1" hangingPunct="1">
              <a:buFont typeface="Wingdings" charset="2"/>
              <a:buNone/>
            </a:pPr>
            <a:r>
              <a:rPr lang="en-US" sz="3600" b="1" u="sng" dirty="0"/>
              <a:t>transformation</a:t>
            </a:r>
            <a:r>
              <a:rPr lang="en-US" sz="3600" dirty="0"/>
              <a:t> – noun – characterized by being changed, altered, revised, or converted</a:t>
            </a:r>
          </a:p>
          <a:p>
            <a:pPr marL="0" indent="0" eaLnBrk="1" hangingPunct="1">
              <a:buFont typeface="Wingdings" charset="2"/>
              <a:buNone/>
            </a:pPr>
            <a:endParaRPr lang="en-US" sz="1200" dirty="0"/>
          </a:p>
          <a:p>
            <a:pPr marL="0" indent="0" eaLnBrk="1" hangingPunct="1">
              <a:buFont typeface="Wingdings" charset="2"/>
              <a:buNone/>
            </a:pPr>
            <a:r>
              <a:rPr lang="en-US" sz="3600" dirty="0"/>
              <a:t>Transformation is necessary in order for young people to mature into responsible, wise adults.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Synonyms</a:t>
            </a:r>
            <a:endParaRPr lang="en-US" dirty="0"/>
          </a:p>
        </p:txBody>
      </p:sp>
      <p:sp>
        <p:nvSpPr>
          <p:cNvPr id="3" name="Content Placeholder 2"/>
          <p:cNvSpPr>
            <a:spLocks noGrp="1"/>
          </p:cNvSpPr>
          <p:nvPr>
            <p:ph idx="1"/>
          </p:nvPr>
        </p:nvSpPr>
        <p:spPr/>
        <p:txBody>
          <a:bodyPr/>
          <a:lstStyle/>
          <a:p>
            <a:r>
              <a:rPr lang="en-US" dirty="0" smtClean="0"/>
              <a:t>Change</a:t>
            </a:r>
          </a:p>
          <a:p>
            <a:r>
              <a:rPr lang="en-US" dirty="0" smtClean="0"/>
              <a:t>Renewal </a:t>
            </a:r>
          </a:p>
          <a:p>
            <a:r>
              <a:rPr lang="en-US" dirty="0" smtClean="0"/>
              <a:t>Remake</a:t>
            </a:r>
          </a:p>
          <a:p>
            <a:r>
              <a:rPr lang="en-US" dirty="0" smtClean="0"/>
              <a:t>Conversion</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1143000"/>
          </a:xfrm>
        </p:spPr>
        <p:txBody>
          <a:bodyPr>
            <a:noAutofit/>
          </a:bodyPr>
          <a:lstStyle/>
          <a:p>
            <a:pPr eaLnBrk="1" hangingPunct="1"/>
            <a:r>
              <a:rPr lang="en-US" sz="2400" u="sng" dirty="0"/>
              <a:t>Literacy</a:t>
            </a:r>
            <a:r>
              <a:rPr lang="en-US" sz="2400" dirty="0"/>
              <a:t> </a:t>
            </a:r>
            <a:r>
              <a:rPr lang="en-US" sz="2400" u="sng" dirty="0"/>
              <a:t>Strand</a:t>
            </a:r>
            <a:r>
              <a:rPr lang="en-US" sz="2400" dirty="0"/>
              <a:t> - Week 1– August 2014</a:t>
            </a:r>
            <a:br>
              <a:rPr lang="en-US" sz="2400" dirty="0"/>
            </a:br>
            <a:r>
              <a:rPr lang="en-US" sz="2400" dirty="0"/>
              <a:t>       Ancient Wisdom for </a:t>
            </a:r>
            <a:r>
              <a:rPr lang="en-US" sz="2400" dirty="0" smtClean="0"/>
              <a:t>Success: </a:t>
            </a:r>
            <a:br>
              <a:rPr lang="en-US" sz="2400" dirty="0" smtClean="0"/>
            </a:br>
            <a:r>
              <a:rPr lang="en-US" sz="2400" u="sng" dirty="0" smtClean="0"/>
              <a:t>MONDAY</a:t>
            </a:r>
            <a:endParaRPr lang="en-US" sz="2400" u="sng" dirty="0"/>
          </a:p>
        </p:txBody>
      </p:sp>
      <p:sp>
        <p:nvSpPr>
          <p:cNvPr id="27651" name="Content Placeholder 2"/>
          <p:cNvSpPr>
            <a:spLocks noGrp="1"/>
          </p:cNvSpPr>
          <p:nvPr>
            <p:ph idx="1"/>
          </p:nvPr>
        </p:nvSpPr>
        <p:spPr>
          <a:xfrm>
            <a:off x="457200" y="1143000"/>
            <a:ext cx="8305800" cy="5410200"/>
          </a:xfrm>
        </p:spPr>
        <p:txBody>
          <a:bodyPr/>
          <a:lstStyle/>
          <a:p>
            <a:pPr marL="0" indent="0" algn="ctr" eaLnBrk="1" hangingPunct="1">
              <a:buFont typeface="Wingdings" charset="2"/>
              <a:buNone/>
            </a:pPr>
            <a:r>
              <a:rPr lang="en-US" sz="2400" dirty="0">
                <a:latin typeface="Times New Roman" charset="0"/>
                <a:ea typeface="Times New Roman" charset="0"/>
                <a:cs typeface="Times New Roman" charset="0"/>
              </a:rPr>
              <a:t>“Be kind.  Everyone you know is fighting a great battle.” </a:t>
            </a:r>
          </a:p>
          <a:p>
            <a:pPr marL="0" indent="0" algn="ctr" eaLnBrk="1" hangingPunct="1">
              <a:buFont typeface="Wingdings" charset="2"/>
              <a:buNone/>
            </a:pPr>
            <a:r>
              <a:rPr lang="en-US" sz="2400" dirty="0">
                <a:latin typeface="Times New Roman" charset="0"/>
                <a:ea typeface="Times New Roman" charset="0"/>
                <a:cs typeface="Times New Roman" charset="0"/>
              </a:rPr>
              <a:t>Philo of Alexandria (20 BCE – 50 CE)</a:t>
            </a:r>
          </a:p>
          <a:p>
            <a:pPr marL="0" indent="0" eaLnBrk="1" hangingPunct="1">
              <a:buFont typeface="Wingdings" charset="2"/>
              <a:buNone/>
            </a:pPr>
            <a:r>
              <a:rPr lang="en-US" sz="2400" dirty="0">
                <a:latin typeface="Times New Roman" charset="0"/>
                <a:ea typeface="Times New Roman" charset="0"/>
                <a:cs typeface="Times New Roman" charset="0"/>
              </a:rPr>
              <a:t>This quote is often attributed to Philo, an ancient Roman philosopher.  This adage means that acts of kindness should become part of our daily lives because people everywhere are dealing with anxiety, grief, stress, and loss.   We must learn to empathize with other peoples’ troubles.  If we want to live in a world full of kindness, we must make kindness a hallmark of our personality.</a:t>
            </a:r>
          </a:p>
          <a:p>
            <a:pPr marL="0" indent="0" eaLnBrk="1" hangingPunct="1">
              <a:buFont typeface="Wingdings" charset="2"/>
              <a:buNone/>
            </a:pPr>
            <a:r>
              <a:rPr lang="en-US" sz="2400" dirty="0">
                <a:latin typeface="Times New Roman" charset="0"/>
                <a:ea typeface="Times New Roman" charset="0"/>
                <a:cs typeface="Times New Roman" charset="0"/>
              </a:rPr>
              <a:t>In one sentence describe an act of kindness you extended to another person recently.</a:t>
            </a:r>
          </a:p>
          <a:p>
            <a:pPr marL="0" indent="0" eaLnBrk="1" hangingPunct="1">
              <a:buFont typeface="Wingdings" charset="2"/>
              <a:buNone/>
            </a:pPr>
            <a:endParaRPr lang="en-US" sz="2400"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Times New Roman" charset="0"/>
                <a:ea typeface="Times New Roman" charset="0"/>
                <a:cs typeface="Times New Roman" charset="0"/>
              </a:rPr>
              <a:t>In one sentence describe an act of kindness you extended to another person recently.</a:t>
            </a:r>
            <a:r>
              <a:rPr lang="en-US" dirty="0" smtClean="0">
                <a:latin typeface="Times New Roman" charset="0"/>
                <a:ea typeface="Times New Roman" charset="0"/>
                <a:cs typeface="Times New Roman" charset="0"/>
              </a:rPr>
              <a:t/>
            </a:r>
            <a:br>
              <a:rPr lang="en-US" dirty="0" smtClean="0">
                <a:latin typeface="Times New Roman" charset="0"/>
                <a:ea typeface="Times New Roman" charset="0"/>
                <a:cs typeface="Times New Roman" charset="0"/>
              </a:rPr>
            </a:br>
            <a:endParaRPr lang="en-US" dirty="0"/>
          </a:p>
        </p:txBody>
      </p:sp>
      <p:sp>
        <p:nvSpPr>
          <p:cNvPr id="3" name="Content Placeholder 2"/>
          <p:cNvSpPr>
            <a:spLocks noGrp="1"/>
          </p:cNvSpPr>
          <p:nvPr>
            <p:ph idx="1"/>
          </p:nvPr>
        </p:nvSpPr>
        <p:spPr/>
        <p:txBody>
          <a:bodyPr>
            <a:normAutofit/>
          </a:bodyPr>
          <a:lstStyle/>
          <a:p>
            <a:pPr>
              <a:buNone/>
            </a:pPr>
            <a:r>
              <a:rPr lang="en-US" sz="3600" dirty="0" smtClean="0"/>
              <a:t> Since my fellow teachers were stressed Friday, I brought them large bags of pretzels to make their day better.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43121" y="55223"/>
            <a:ext cx="5050943" cy="745510"/>
          </a:xfrm>
        </p:spPr>
        <p:txBody>
          <a:bodyPr>
            <a:noAutofit/>
          </a:bodyPr>
          <a:lstStyle/>
          <a:p>
            <a:pPr eaLnBrk="1" hangingPunct="1"/>
            <a:r>
              <a:rPr lang="en-US" sz="2400" u="sng" dirty="0"/>
              <a:t>Literacy</a:t>
            </a:r>
            <a:r>
              <a:rPr lang="en-US" sz="2400" dirty="0"/>
              <a:t> </a:t>
            </a:r>
            <a:r>
              <a:rPr lang="en-US" sz="2400" u="sng" dirty="0"/>
              <a:t>Strand</a:t>
            </a:r>
            <a:r>
              <a:rPr lang="en-US" sz="2400" dirty="0"/>
              <a:t> Week 1 – August 2014</a:t>
            </a:r>
            <a:br>
              <a:rPr lang="en-US" sz="2400" dirty="0"/>
            </a:br>
            <a:r>
              <a:rPr lang="en-US" sz="2400" dirty="0"/>
              <a:t>		Ancient Wisdom for </a:t>
            </a:r>
            <a:r>
              <a:rPr lang="en-US" sz="2400" dirty="0" smtClean="0"/>
              <a:t>Success: </a:t>
            </a:r>
            <a:r>
              <a:rPr lang="en-US" sz="2400" u="sng" dirty="0" smtClean="0"/>
              <a:t>TUESDAY</a:t>
            </a:r>
            <a:endParaRPr lang="en-US" sz="2400" u="sng" dirty="0"/>
          </a:p>
        </p:txBody>
      </p:sp>
      <p:sp>
        <p:nvSpPr>
          <p:cNvPr id="28675" name="Content Placeholder 2"/>
          <p:cNvSpPr>
            <a:spLocks noGrp="1"/>
          </p:cNvSpPr>
          <p:nvPr>
            <p:ph idx="1"/>
          </p:nvPr>
        </p:nvSpPr>
        <p:spPr>
          <a:xfrm>
            <a:off x="419100" y="1173488"/>
            <a:ext cx="8305800" cy="5334000"/>
          </a:xfrm>
        </p:spPr>
        <p:txBody>
          <a:bodyPr>
            <a:normAutofit fontScale="92500" lnSpcReduction="20000"/>
          </a:bodyPr>
          <a:lstStyle/>
          <a:p>
            <a:pPr marL="0" indent="0" algn="ctr" eaLnBrk="1" hangingPunct="1">
              <a:buFont typeface="Wingdings" charset="2"/>
              <a:buNone/>
            </a:pPr>
            <a:r>
              <a:rPr lang="en-US" sz="2800" dirty="0">
                <a:solidFill>
                  <a:srgbClr val="000000"/>
                </a:solidFill>
                <a:latin typeface="Times New Roman" charset="0"/>
                <a:ea typeface="Times New Roman" charset="0"/>
                <a:cs typeface="Times New Roman" charset="0"/>
              </a:rPr>
              <a:t>“Be the change you wish to see in the world.” </a:t>
            </a:r>
            <a:r>
              <a:rPr lang="en-US" sz="2400" dirty="0">
                <a:solidFill>
                  <a:srgbClr val="000000"/>
                </a:solidFill>
                <a:latin typeface="Times New Roman" charset="0"/>
                <a:ea typeface="Times New Roman" charset="0"/>
                <a:cs typeface="Times New Roman" charset="0"/>
              </a:rPr>
              <a:t> </a:t>
            </a:r>
          </a:p>
          <a:p>
            <a:pPr marL="0" indent="0" algn="ctr" eaLnBrk="1" hangingPunct="1">
              <a:buFont typeface="Wingdings" charset="2"/>
              <a:buNone/>
            </a:pPr>
            <a:r>
              <a:rPr lang="en-US" dirty="0">
                <a:latin typeface="Times New Roman" charset="0"/>
                <a:ea typeface="Times New Roman" charset="0"/>
                <a:cs typeface="Times New Roman" charset="0"/>
              </a:rPr>
              <a:t>Mahatma Gandhi (1869 – 1948)</a:t>
            </a:r>
          </a:p>
          <a:p>
            <a:pPr marL="0" indent="0" eaLnBrk="1" hangingPunct="1">
              <a:buFont typeface="Wingdings" charset="2"/>
              <a:buNone/>
            </a:pPr>
            <a:r>
              <a:rPr lang="en-US" dirty="0">
                <a:latin typeface="Times New Roman" charset="0"/>
                <a:ea typeface="Times New Roman" charset="0"/>
                <a:cs typeface="Times New Roman" charset="0"/>
              </a:rPr>
              <a:t>The Hindu leader Mahatma Gandhi helped India gain independence from Britain in 1947.  He did not fight the British with weapons.  He used the tactic of “passive resistance.”  In other words he changed the world by being the change he wanted to bring about.  He wanted peace with the British, so he advocated peaceful marches, sit downs, and hunger strikes to win their freedom. Martin Luther King Jr. adopted his wisdom and passive resistance stance, and he used these peaceful means to change civil rights.</a:t>
            </a:r>
            <a:endParaRPr lang="en-US" sz="1000" dirty="0">
              <a:latin typeface="Times New Roman" charset="0"/>
              <a:ea typeface="Times New Roman" charset="0"/>
              <a:cs typeface="Times New Roman" charset="0"/>
            </a:endParaRPr>
          </a:p>
          <a:p>
            <a:pPr marL="0" indent="0" eaLnBrk="1" hangingPunct="1">
              <a:buFont typeface="Wingdings" charset="2"/>
              <a:buNone/>
            </a:pPr>
            <a:r>
              <a:rPr lang="en-US" sz="2400" dirty="0">
                <a:latin typeface="Times New Roman" charset="0"/>
                <a:ea typeface="Times New Roman" charset="0"/>
                <a:cs typeface="Times New Roman" charset="0"/>
              </a:rPr>
              <a:t>In once sentence, explain what “Be the change you wish to see in the world” means to you personally.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556" dirty="0" smtClean="0">
                <a:latin typeface="Times New Roman" charset="0"/>
                <a:ea typeface="Times New Roman" charset="0"/>
                <a:cs typeface="Times New Roman" charset="0"/>
              </a:rPr>
              <a:t>In </a:t>
            </a:r>
            <a:r>
              <a:rPr lang="en-US" sz="3556" dirty="0" smtClean="0">
                <a:latin typeface="Times New Roman" charset="0"/>
                <a:ea typeface="Times New Roman" charset="0"/>
                <a:cs typeface="Times New Roman" charset="0"/>
              </a:rPr>
              <a:t>one </a:t>
            </a:r>
            <a:r>
              <a:rPr lang="en-US" sz="3556" dirty="0" smtClean="0">
                <a:latin typeface="Times New Roman" charset="0"/>
                <a:ea typeface="Times New Roman" charset="0"/>
                <a:cs typeface="Times New Roman" charset="0"/>
              </a:rPr>
              <a:t>sentence, explain what “Be the change you wish to see in the world” means to you personally.  </a:t>
            </a:r>
            <a:r>
              <a:rPr lang="en-US" dirty="0" smtClean="0">
                <a:latin typeface="Times New Roman" charset="0"/>
                <a:ea typeface="Times New Roman" charset="0"/>
                <a:cs typeface="Times New Roman" charset="0"/>
              </a:rPr>
              <a:t/>
            </a:r>
            <a:br>
              <a:rPr lang="en-US" dirty="0" smtClean="0">
                <a:latin typeface="Times New Roman" charset="0"/>
                <a:ea typeface="Times New Roman" charset="0"/>
                <a:cs typeface="Times New Roman" charset="0"/>
              </a:rPr>
            </a:b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sz="3600" dirty="0" smtClean="0"/>
              <a:t>Gandhi’s </a:t>
            </a:r>
            <a:r>
              <a:rPr lang="en-US" sz="3600" dirty="0" smtClean="0"/>
              <a:t>quote reminds me that I have the ability to change the world, even with the small choices I make each day.  </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eaLnBrk="1" fontAlgn="auto" hangingPunct="1">
              <a:spcAft>
                <a:spcPts val="0"/>
              </a:spcAft>
              <a:defRPr/>
            </a:pPr>
            <a:r>
              <a:rPr lang="en-US" dirty="0" smtClean="0">
                <a:ea typeface="+mj-ea"/>
                <a:cs typeface="+mj-cs"/>
              </a:rPr>
              <a:t>Welcome to 6</a:t>
            </a:r>
            <a:r>
              <a:rPr lang="en-US" baseline="30000" dirty="0" smtClean="0">
                <a:ea typeface="+mj-ea"/>
                <a:cs typeface="+mj-cs"/>
              </a:rPr>
              <a:t>th</a:t>
            </a:r>
            <a:r>
              <a:rPr lang="en-US" dirty="0" smtClean="0">
                <a:ea typeface="+mj-ea"/>
                <a:cs typeface="+mj-cs"/>
              </a:rPr>
              <a:t> Grade Reading!</a:t>
            </a:r>
            <a:br>
              <a:rPr lang="en-US" dirty="0" smtClean="0">
                <a:ea typeface="+mj-ea"/>
                <a:cs typeface="+mj-cs"/>
              </a:rPr>
            </a:br>
            <a:r>
              <a:rPr lang="en-US" sz="1778" dirty="0" smtClean="0">
                <a:ea typeface="+mj-ea"/>
                <a:cs typeface="+mj-cs"/>
              </a:rPr>
              <a:t>Monday: 8/11/14</a:t>
            </a:r>
            <a:endParaRPr lang="en-US" dirty="0">
              <a:ea typeface="+mj-ea"/>
              <a:cs typeface="+mj-cs"/>
            </a:endParaRPr>
          </a:p>
        </p:txBody>
      </p:sp>
      <p:sp>
        <p:nvSpPr>
          <p:cNvPr id="3" name="Content Placeholder 2"/>
          <p:cNvSpPr>
            <a:spLocks noGrp="1"/>
          </p:cNvSpPr>
          <p:nvPr>
            <p:ph idx="1"/>
          </p:nvPr>
        </p:nvSpPr>
        <p:spPr>
          <a:xfrm>
            <a:off x="207073" y="1338263"/>
            <a:ext cx="8936927" cy="5181600"/>
          </a:xfrm>
        </p:spPr>
        <p:txBody>
          <a:bodyPr>
            <a:normAutofit/>
          </a:bodyPr>
          <a:lstStyle/>
          <a:p>
            <a:pPr marL="514350" indent="-514350" eaLnBrk="1" fontAlgn="auto" hangingPunct="1">
              <a:spcAft>
                <a:spcPts val="0"/>
              </a:spcAft>
              <a:buFont typeface="+mj-lt"/>
              <a:buAutoNum type="arabicPeriod"/>
              <a:defRPr/>
            </a:pPr>
            <a:r>
              <a:rPr lang="en-US" sz="2600" dirty="0" smtClean="0"/>
              <a:t>MATERIALS NEEDED: </a:t>
            </a:r>
            <a:r>
              <a:rPr lang="en-US" sz="2600" dirty="0" smtClean="0">
                <a:ea typeface="+mn-ea"/>
                <a:cs typeface="+mn-cs"/>
              </a:rPr>
              <a:t>Yellow syllabus, Packet from THEHUB, Agenda, Pencil and a book if you have one. </a:t>
            </a:r>
          </a:p>
          <a:p>
            <a:pPr marL="514350" indent="-514350" eaLnBrk="1" fontAlgn="auto" hangingPunct="1">
              <a:spcAft>
                <a:spcPts val="0"/>
              </a:spcAft>
              <a:buFont typeface="+mj-lt"/>
              <a:buAutoNum type="arabicPeriod"/>
              <a:defRPr/>
            </a:pPr>
            <a:r>
              <a:rPr lang="en-US" sz="2600" dirty="0" smtClean="0"/>
              <a:t>TURN IN TO YOUR CLASS DRAWER: Signed </a:t>
            </a:r>
            <a:r>
              <a:rPr lang="en-US" sz="2600" b="1" dirty="0" smtClean="0"/>
              <a:t>last page </a:t>
            </a:r>
            <a:r>
              <a:rPr lang="en-US" sz="2600" dirty="0" smtClean="0"/>
              <a:t>of the syllabus and the Postcard assignment</a:t>
            </a:r>
            <a:endParaRPr lang="en-US" sz="2600" dirty="0" smtClean="0">
              <a:ea typeface="+mn-ea"/>
              <a:cs typeface="+mn-cs"/>
            </a:endParaRPr>
          </a:p>
          <a:p>
            <a:pPr marL="514350" indent="-514350">
              <a:buFont typeface="+mj-lt"/>
              <a:buAutoNum type="arabicPeriod"/>
              <a:defRPr/>
            </a:pPr>
            <a:r>
              <a:rPr lang="en-US" sz="2600" dirty="0" smtClean="0"/>
              <a:t>Write the Agenda Down for the day</a:t>
            </a:r>
          </a:p>
          <a:p>
            <a:pPr marL="514350" indent="-514350">
              <a:buFont typeface="+mj-lt"/>
              <a:buAutoNum type="arabicPeriod"/>
              <a:defRPr/>
            </a:pPr>
            <a:r>
              <a:rPr lang="en-US" sz="2600" dirty="0" smtClean="0"/>
              <a:t>Follow the directions on the packet from THEHUB to copy the learning target.</a:t>
            </a:r>
          </a:p>
          <a:p>
            <a:pPr marL="514350" indent="-514350">
              <a:buFont typeface="+mj-lt"/>
              <a:buAutoNum type="arabicPeriod"/>
              <a:defRPr/>
            </a:pPr>
            <a:r>
              <a:rPr lang="en-US" u="sng" dirty="0" smtClean="0"/>
              <a:t>BELLRINGER QUESTION</a:t>
            </a:r>
            <a:r>
              <a:rPr lang="en-US" dirty="0" smtClean="0"/>
              <a:t>: What are the 5 rules in Mrs. Schneider’s classroom?  List all 5 and describe which one you think is the most helpful.  </a:t>
            </a:r>
          </a:p>
        </p:txBody>
      </p:sp>
      <p:pic>
        <p:nvPicPr>
          <p:cNvPr id="60420" name="Picture 3"/>
          <p:cNvPicPr>
            <a:picLocks noChangeAspect="1"/>
          </p:cNvPicPr>
          <p:nvPr/>
        </p:nvPicPr>
        <p:blipFill>
          <a:blip r:embed="rId2"/>
          <a:srcRect/>
          <a:stretch>
            <a:fillRect/>
          </a:stretch>
        </p:blipFill>
        <p:spPr bwMode="auto">
          <a:xfrm>
            <a:off x="0" y="0"/>
            <a:ext cx="1338263" cy="133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pPr eaLnBrk="1" hangingPunct="1"/>
            <a:r>
              <a:rPr lang="en-US" sz="3200" u="sng" dirty="0"/>
              <a:t>Literacy</a:t>
            </a:r>
            <a:r>
              <a:rPr lang="en-US" sz="3200" dirty="0"/>
              <a:t> </a:t>
            </a:r>
            <a:r>
              <a:rPr lang="en-US" sz="3200" u="sng" dirty="0"/>
              <a:t>Strand</a:t>
            </a:r>
            <a:r>
              <a:rPr lang="en-US" sz="3200" dirty="0"/>
              <a:t> 1 – August 2014</a:t>
            </a:r>
            <a:br>
              <a:rPr lang="en-US" sz="3200" dirty="0"/>
            </a:br>
            <a:r>
              <a:rPr lang="en-US" sz="3200" dirty="0"/>
              <a:t>	Ancient Wisdom for </a:t>
            </a:r>
            <a:r>
              <a:rPr lang="en-US" sz="3200" dirty="0" smtClean="0"/>
              <a:t>Success</a:t>
            </a:r>
            <a:br>
              <a:rPr lang="en-US" sz="3200" dirty="0" smtClean="0"/>
            </a:br>
            <a:r>
              <a:rPr lang="en-US" sz="3200" u="sng" dirty="0" smtClean="0"/>
              <a:t>Wednesday</a:t>
            </a:r>
            <a:endParaRPr lang="en-US" sz="3200" u="sng" dirty="0"/>
          </a:p>
        </p:txBody>
      </p:sp>
      <p:sp>
        <p:nvSpPr>
          <p:cNvPr id="29699" name="Content Placeholder 2"/>
          <p:cNvSpPr>
            <a:spLocks noGrp="1"/>
          </p:cNvSpPr>
          <p:nvPr>
            <p:ph idx="1"/>
          </p:nvPr>
        </p:nvSpPr>
        <p:spPr>
          <a:xfrm>
            <a:off x="457200" y="1600200"/>
            <a:ext cx="8305800" cy="4876800"/>
          </a:xfrm>
        </p:spPr>
        <p:txBody>
          <a:bodyPr>
            <a:normAutofit fontScale="85000" lnSpcReduction="20000"/>
          </a:bodyPr>
          <a:lstStyle/>
          <a:p>
            <a:pPr marL="0" indent="0" algn="ctr" eaLnBrk="1" hangingPunct="1">
              <a:lnSpc>
                <a:spcPct val="90000"/>
              </a:lnSpc>
              <a:buFont typeface="Wingdings" charset="2"/>
              <a:buNone/>
            </a:pPr>
            <a:r>
              <a:rPr lang="en-US" sz="2400" dirty="0">
                <a:solidFill>
                  <a:srgbClr val="000000"/>
                </a:solidFill>
                <a:latin typeface="Times New Roman" charset="0"/>
                <a:ea typeface="Times New Roman" charset="0"/>
                <a:cs typeface="Times New Roman" charset="0"/>
              </a:rPr>
              <a:t>“Do unto others as you would have them do unto you.”</a:t>
            </a:r>
            <a:r>
              <a:rPr lang="en-US" altLang="ja-JP" dirty="0">
                <a:solidFill>
                  <a:srgbClr val="000000"/>
                </a:solidFill>
                <a:latin typeface="Times New Roman" charset="0"/>
                <a:ea typeface="Times New Roman" charset="0"/>
                <a:cs typeface="Times New Roman" charset="0"/>
              </a:rPr>
              <a:t> </a:t>
            </a:r>
          </a:p>
          <a:p>
            <a:pPr marL="0" indent="0" algn="ctr" eaLnBrk="1" hangingPunct="1">
              <a:lnSpc>
                <a:spcPct val="90000"/>
              </a:lnSpc>
              <a:buFont typeface="Wingdings" charset="2"/>
              <a:buNone/>
            </a:pPr>
            <a:r>
              <a:rPr lang="en-US" dirty="0">
                <a:latin typeface="Times New Roman" charset="0"/>
                <a:ea typeface="Times New Roman" charset="0"/>
                <a:cs typeface="Times New Roman" charset="0"/>
              </a:rPr>
              <a:t>Jesus - The Golden Rule - Matthew 7:12</a:t>
            </a:r>
          </a:p>
          <a:p>
            <a:pPr marL="0" indent="0" eaLnBrk="1" hangingPunct="1">
              <a:lnSpc>
                <a:spcPct val="90000"/>
              </a:lnSpc>
              <a:buFont typeface="Wingdings" charset="2"/>
              <a:buNone/>
            </a:pPr>
            <a:endParaRPr lang="en-US" sz="700" dirty="0">
              <a:latin typeface="Times New Roman" charset="0"/>
              <a:ea typeface="Times New Roman" charset="0"/>
              <a:cs typeface="Times New Roman" charset="0"/>
            </a:endParaRPr>
          </a:p>
          <a:p>
            <a:pPr marL="0" indent="0" eaLnBrk="1" hangingPunct="1">
              <a:lnSpc>
                <a:spcPct val="90000"/>
              </a:lnSpc>
              <a:buFont typeface="Wingdings" charset="2"/>
              <a:buNone/>
            </a:pPr>
            <a:r>
              <a:rPr lang="en-US" dirty="0">
                <a:latin typeface="Times New Roman" charset="0"/>
                <a:ea typeface="Times New Roman" charset="0"/>
                <a:cs typeface="Times New Roman" charset="0"/>
              </a:rPr>
              <a:t>The Golden Rule, attributed to Jesus in the Christian tradition, has been engraved on rulers for decades.  Many people don’t realize that these words were attributed to Jesus, but similar words have been spoken by prophets and ancient sages of the Hindu, Muslim, and Jewish religions also.  In every faith, and in every culture, people are taught to treat others like they would want other people to treat them.  For example, if you don’t want people to gossip about you, don’t gossip about them!!  If you don’t want to be bullied, don’t bully others.</a:t>
            </a:r>
            <a:endParaRPr lang="en-US" sz="900" dirty="0">
              <a:latin typeface="Times New Roman" charset="0"/>
              <a:ea typeface="Times New Roman" charset="0"/>
              <a:cs typeface="Times New Roman" charset="0"/>
            </a:endParaRPr>
          </a:p>
          <a:p>
            <a:pPr marL="0" indent="0" eaLnBrk="1" hangingPunct="1">
              <a:lnSpc>
                <a:spcPct val="90000"/>
              </a:lnSpc>
              <a:buFont typeface="Wingdings" charset="2"/>
              <a:buNone/>
            </a:pPr>
            <a:r>
              <a:rPr lang="en-US" dirty="0">
                <a:latin typeface="Times New Roman" charset="0"/>
                <a:ea typeface="Times New Roman" charset="0"/>
                <a:cs typeface="Times New Roman" charset="0"/>
              </a:rPr>
              <a:t>In one sentence, paraphrase the Golden Rule.  (Put it in your own words.)</a:t>
            </a:r>
          </a:p>
          <a:p>
            <a:pPr marL="0" indent="0" eaLnBrk="1" hangingPunct="1">
              <a:lnSpc>
                <a:spcPct val="90000"/>
              </a:lnSpc>
              <a:buFont typeface="Wingdings" charset="2"/>
              <a:buNone/>
            </a:pPr>
            <a:endParaRPr lang="en-US" sz="700" dirty="0">
              <a:latin typeface="Times New Roman" charset="0"/>
              <a:ea typeface="Times New Roman" charset="0"/>
              <a:cs typeface="Times New Roman" charset="0"/>
            </a:endParaRPr>
          </a:p>
          <a:p>
            <a:pPr marL="0" indent="0" eaLnBrk="1" hangingPunct="1">
              <a:lnSpc>
                <a:spcPct val="90000"/>
              </a:lnSpc>
              <a:buFont typeface="Wingdings" charset="2"/>
              <a:buNone/>
            </a:pPr>
            <a:endParaRPr lang="en-US" dirty="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charset="0"/>
                <a:ea typeface="Times New Roman" charset="0"/>
                <a:cs typeface="Times New Roman" charset="0"/>
              </a:rPr>
              <a:t>In one sentence, paraphrase the Golden Rule.  (Put it in your own words.)</a:t>
            </a:r>
            <a:br>
              <a:rPr lang="en-US" dirty="0" smtClean="0">
                <a:latin typeface="Times New Roman" charset="0"/>
                <a:ea typeface="Times New Roman" charset="0"/>
                <a:cs typeface="Times New Roman" charset="0"/>
              </a:rPr>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385175" cy="1050925"/>
          </a:xfrm>
        </p:spPr>
        <p:txBody>
          <a:bodyPr>
            <a:normAutofit fontScale="90000"/>
          </a:bodyPr>
          <a:lstStyle/>
          <a:p>
            <a:pPr eaLnBrk="1" hangingPunct="1"/>
            <a:r>
              <a:rPr lang="en-US" sz="2800" u="sng" dirty="0"/>
              <a:t>Literacy</a:t>
            </a:r>
            <a:r>
              <a:rPr lang="en-US" sz="2800" dirty="0"/>
              <a:t> </a:t>
            </a:r>
            <a:r>
              <a:rPr lang="en-US" sz="2800" u="sng" dirty="0"/>
              <a:t>Strand</a:t>
            </a:r>
            <a:r>
              <a:rPr lang="en-US" sz="2800" dirty="0"/>
              <a:t> Week 1 – August 2011</a:t>
            </a:r>
            <a:br>
              <a:rPr lang="en-US" sz="2800" dirty="0"/>
            </a:br>
            <a:r>
              <a:rPr lang="en-US" sz="2800" dirty="0"/>
              <a:t>Wisdom of the </a:t>
            </a:r>
            <a:r>
              <a:rPr lang="en-US" sz="2800" dirty="0" smtClean="0"/>
              <a:t>Ancients</a:t>
            </a:r>
            <a:br>
              <a:rPr lang="en-US" sz="2800" dirty="0" smtClean="0"/>
            </a:br>
            <a:r>
              <a:rPr lang="en-US" sz="2800" u="sng" dirty="0" smtClean="0"/>
              <a:t>THURSDAY</a:t>
            </a:r>
            <a:endParaRPr lang="en-US" sz="2800" u="sng" dirty="0"/>
          </a:p>
        </p:txBody>
      </p:sp>
      <p:sp>
        <p:nvSpPr>
          <p:cNvPr id="30723" name="Content Placeholder 2"/>
          <p:cNvSpPr>
            <a:spLocks noGrp="1"/>
          </p:cNvSpPr>
          <p:nvPr>
            <p:ph idx="1"/>
          </p:nvPr>
        </p:nvSpPr>
        <p:spPr>
          <a:xfrm>
            <a:off x="301625" y="1295400"/>
            <a:ext cx="8540750" cy="4953000"/>
          </a:xfrm>
        </p:spPr>
        <p:txBody>
          <a:bodyPr>
            <a:normAutofit fontScale="92500" lnSpcReduction="20000"/>
          </a:bodyPr>
          <a:lstStyle/>
          <a:p>
            <a:pPr marL="0" indent="0" algn="ctr" eaLnBrk="1" hangingPunct="1">
              <a:lnSpc>
                <a:spcPct val="90000"/>
              </a:lnSpc>
              <a:buFont typeface="Wingdings" charset="2"/>
              <a:buNone/>
            </a:pPr>
            <a:r>
              <a:rPr lang="en-US" sz="2600" dirty="0">
                <a:solidFill>
                  <a:srgbClr val="000000"/>
                </a:solidFill>
                <a:latin typeface="Times New Roman" charset="0"/>
                <a:ea typeface="Times New Roman" charset="0"/>
                <a:cs typeface="Times New Roman" charset="0"/>
              </a:rPr>
              <a:t>“The unexamined life is not worth living.”</a:t>
            </a:r>
          </a:p>
          <a:p>
            <a:pPr marL="0" indent="0" algn="ctr" eaLnBrk="1" hangingPunct="1">
              <a:lnSpc>
                <a:spcPct val="90000"/>
              </a:lnSpc>
              <a:buFont typeface="Wingdings" charset="2"/>
              <a:buNone/>
            </a:pPr>
            <a:r>
              <a:rPr lang="en-US" sz="2600" dirty="0">
                <a:latin typeface="Times New Roman" charset="0"/>
                <a:ea typeface="Times New Roman" charset="0"/>
                <a:cs typeface="Times New Roman" charset="0"/>
              </a:rPr>
              <a:t>Socrates </a:t>
            </a:r>
            <a:r>
              <a:rPr lang="en-US" sz="2000" dirty="0">
                <a:latin typeface="Times New Roman" charset="0"/>
                <a:ea typeface="Times New Roman" charset="0"/>
                <a:cs typeface="Times New Roman" charset="0"/>
              </a:rPr>
              <a:t>- 470 – 399 BCE</a:t>
            </a:r>
          </a:p>
          <a:p>
            <a:pPr marL="0" indent="0" eaLnBrk="1" hangingPunct="1">
              <a:lnSpc>
                <a:spcPct val="90000"/>
              </a:lnSpc>
              <a:buFont typeface="Wingdings" charset="2"/>
              <a:buNone/>
            </a:pPr>
            <a:r>
              <a:rPr lang="en-US" dirty="0"/>
              <a:t>Socrates is known as a wise, Greek philosopher.  Many consider him to be the father of philosophy – an academic subject that teaches us to think deeply about who we are, what our purpose is, and what our values should be in order to live a good life.  Socrates taught others how to think, and how to order our thoughts.  He valued reading, oratory (speeches), dialogue and debate.  Above all, he valued learning, and felt that the more we learned, the better citizens we would be.</a:t>
            </a:r>
            <a:endParaRPr lang="en-US" sz="900" dirty="0"/>
          </a:p>
          <a:p>
            <a:pPr marL="0" indent="0" eaLnBrk="1" hangingPunct="1">
              <a:lnSpc>
                <a:spcPct val="90000"/>
              </a:lnSpc>
              <a:buFont typeface="Wingdings" charset="2"/>
              <a:buNone/>
            </a:pPr>
            <a:r>
              <a:rPr lang="en-US" dirty="0"/>
              <a:t>Write one sentence explaining what Socrates valued more than anything.</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one sentence explaining what Socrates valued more than anything.</a:t>
            </a:r>
            <a:br>
              <a:rPr lang="en-US" dirty="0" smtClean="0"/>
            </a:b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Time	</a:t>
            </a:r>
            <a:endParaRPr lang="en-US" dirty="0"/>
          </a:p>
        </p:txBody>
      </p:sp>
      <p:sp>
        <p:nvSpPr>
          <p:cNvPr id="3" name="Content Placeholder 2"/>
          <p:cNvSpPr>
            <a:spLocks noGrp="1"/>
          </p:cNvSpPr>
          <p:nvPr>
            <p:ph idx="1"/>
          </p:nvPr>
        </p:nvSpPr>
        <p:spPr/>
        <p:txBody>
          <a:bodyPr/>
          <a:lstStyle/>
          <a:p>
            <a:r>
              <a:rPr lang="en-US" dirty="0" smtClean="0"/>
              <a:t>Read Silently</a:t>
            </a:r>
          </a:p>
          <a:p>
            <a:r>
              <a:rPr lang="en-US" dirty="0" smtClean="0"/>
              <a:t>If you do not have a book, wait patiently to check out by doing one of the following: </a:t>
            </a:r>
          </a:p>
          <a:p>
            <a:pPr lvl="1"/>
            <a:r>
              <a:rPr lang="en-US" dirty="0" smtClean="0"/>
              <a:t>Organize your binder with folders for each class</a:t>
            </a:r>
          </a:p>
          <a:p>
            <a:pPr lvl="1"/>
            <a:r>
              <a:rPr lang="en-US" dirty="0" smtClean="0"/>
              <a:t>Complete any homework you have for other classes</a:t>
            </a:r>
          </a:p>
          <a:p>
            <a:pPr lvl="1"/>
            <a:r>
              <a:rPr lang="en-US" dirty="0" smtClean="0"/>
              <a:t>Study your Words of the Day</a:t>
            </a:r>
          </a:p>
          <a:p>
            <a:pPr lvl="1"/>
            <a:r>
              <a:rPr lang="en-US" dirty="0" smtClean="0"/>
              <a:t>Free write in your notebook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eaLnBrk="1" fontAlgn="auto" hangingPunct="1">
              <a:spcAft>
                <a:spcPts val="0"/>
              </a:spcAft>
              <a:defRPr/>
            </a:pPr>
            <a:r>
              <a:rPr lang="en-US" dirty="0" smtClean="0">
                <a:ea typeface="+mj-ea"/>
                <a:cs typeface="+mj-cs"/>
              </a:rPr>
              <a:t>Welcome to 6</a:t>
            </a:r>
            <a:r>
              <a:rPr lang="en-US" baseline="30000" dirty="0" smtClean="0">
                <a:ea typeface="+mj-ea"/>
                <a:cs typeface="+mj-cs"/>
              </a:rPr>
              <a:t>th</a:t>
            </a:r>
            <a:r>
              <a:rPr lang="en-US" dirty="0" smtClean="0">
                <a:ea typeface="+mj-ea"/>
                <a:cs typeface="+mj-cs"/>
              </a:rPr>
              <a:t> Grade Reading!</a:t>
            </a:r>
            <a:br>
              <a:rPr lang="en-US" dirty="0" smtClean="0">
                <a:ea typeface="+mj-ea"/>
                <a:cs typeface="+mj-cs"/>
              </a:rPr>
            </a:br>
            <a:r>
              <a:rPr lang="en-US" sz="1778" dirty="0" smtClean="0"/>
              <a:t>Fri</a:t>
            </a:r>
            <a:r>
              <a:rPr lang="en-US" sz="1778" dirty="0" smtClean="0">
                <a:ea typeface="+mj-ea"/>
                <a:cs typeface="+mj-cs"/>
              </a:rPr>
              <a:t>day: 8/15/14</a:t>
            </a:r>
            <a:endParaRPr lang="en-US" dirty="0">
              <a:ea typeface="+mj-ea"/>
              <a:cs typeface="+mj-cs"/>
            </a:endParaRPr>
          </a:p>
        </p:txBody>
      </p:sp>
      <p:sp>
        <p:nvSpPr>
          <p:cNvPr id="3" name="Content Placeholder 2"/>
          <p:cNvSpPr>
            <a:spLocks noGrp="1"/>
          </p:cNvSpPr>
          <p:nvPr>
            <p:ph idx="1"/>
          </p:nvPr>
        </p:nvSpPr>
        <p:spPr>
          <a:xfrm>
            <a:off x="207073" y="1338263"/>
            <a:ext cx="8936927" cy="5181600"/>
          </a:xfrm>
        </p:spPr>
        <p:txBody>
          <a:bodyPr>
            <a:normAutofit/>
          </a:bodyPr>
          <a:lstStyle/>
          <a:p>
            <a:pPr marL="514350" indent="-514350">
              <a:buFont typeface="+mj-lt"/>
              <a:buAutoNum type="arabicPeriod"/>
              <a:defRPr/>
            </a:pPr>
            <a:r>
              <a:rPr lang="en-US" sz="2600" dirty="0" smtClean="0"/>
              <a:t>MATERIALS NEEDED: </a:t>
            </a:r>
            <a:r>
              <a:rPr lang="en-US" sz="2600" dirty="0" smtClean="0">
                <a:ea typeface="+mn-ea"/>
                <a:cs typeface="+mn-cs"/>
              </a:rPr>
              <a:t>Appetizer Packet, Agenda, Pencil. </a:t>
            </a:r>
          </a:p>
          <a:p>
            <a:pPr marL="514350" indent="-514350">
              <a:buFont typeface="+mj-lt"/>
              <a:buAutoNum type="arabicPeriod"/>
              <a:defRPr/>
            </a:pPr>
            <a:r>
              <a:rPr lang="en-US" sz="2600" dirty="0" smtClean="0"/>
              <a:t>Take some time to look through your Appetizer packet and</a:t>
            </a:r>
            <a:r>
              <a:rPr lang="en-US" sz="2600" dirty="0" smtClean="0"/>
              <a:t> study </a:t>
            </a:r>
            <a:r>
              <a:rPr lang="en-US" sz="2600" dirty="0" smtClean="0"/>
              <a:t>the words of the </a:t>
            </a:r>
            <a:r>
              <a:rPr lang="en-US" sz="2600" dirty="0" smtClean="0"/>
              <a:t>day</a:t>
            </a:r>
            <a:r>
              <a:rPr lang="en-US" sz="2600" dirty="0" smtClean="0"/>
              <a:t>.</a:t>
            </a:r>
            <a:endParaRPr lang="en-US" sz="2600" dirty="0" smtClean="0"/>
          </a:p>
          <a:p>
            <a:pPr marL="514350" indent="-514350">
              <a:buFont typeface="+mj-lt"/>
              <a:buAutoNum type="arabicPeriod"/>
              <a:defRPr/>
            </a:pPr>
            <a:r>
              <a:rPr lang="en-US" sz="2600" dirty="0" smtClean="0"/>
              <a:t>B</a:t>
            </a:r>
            <a:r>
              <a:rPr lang="en-US" sz="2600" dirty="0" smtClean="0"/>
              <a:t>e </a:t>
            </a:r>
            <a:r>
              <a:rPr lang="en-US" sz="2600" dirty="0" smtClean="0"/>
              <a:t>sure you are ready to turn in QUALITY work.  </a:t>
            </a:r>
          </a:p>
          <a:p>
            <a:pPr marL="514350" indent="-514350">
              <a:buFont typeface="+mj-lt"/>
              <a:buAutoNum type="arabicPeriod"/>
              <a:defRPr/>
            </a:pPr>
            <a:r>
              <a:rPr lang="en-US" sz="2600" dirty="0" smtClean="0"/>
              <a:t>When you are ready to take the quiz, read silently.  </a:t>
            </a:r>
            <a:endParaRPr lang="en-US" sz="2600" dirty="0" smtClean="0">
              <a:ea typeface="+mn-ea"/>
              <a:cs typeface="+mn-cs"/>
            </a:endParaRPr>
          </a:p>
        </p:txBody>
      </p:sp>
      <p:pic>
        <p:nvPicPr>
          <p:cNvPr id="60420" name="Picture 3"/>
          <p:cNvPicPr>
            <a:picLocks noChangeAspect="1"/>
          </p:cNvPicPr>
          <p:nvPr/>
        </p:nvPicPr>
        <p:blipFill>
          <a:blip r:embed="rId2"/>
          <a:srcRect/>
          <a:stretch>
            <a:fillRect/>
          </a:stretch>
        </p:blipFill>
        <p:spPr bwMode="auto">
          <a:xfrm>
            <a:off x="0" y="0"/>
            <a:ext cx="1338263" cy="133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smtClean="0"/>
              <a:t>QUIZ!</a:t>
            </a:r>
            <a:endParaRPr lang="en-US" u="sng" dirty="0"/>
          </a:p>
        </p:txBody>
      </p:sp>
      <p:sp>
        <p:nvSpPr>
          <p:cNvPr id="3" name="Content Placeholder 2"/>
          <p:cNvSpPr>
            <a:spLocks noGrp="1"/>
          </p:cNvSpPr>
          <p:nvPr>
            <p:ph idx="1"/>
          </p:nvPr>
        </p:nvSpPr>
        <p:spPr>
          <a:xfrm>
            <a:off x="457200" y="949059"/>
            <a:ext cx="8229600" cy="5247740"/>
          </a:xfrm>
        </p:spPr>
        <p:txBody>
          <a:bodyPr>
            <a:normAutofit lnSpcReduction="10000"/>
          </a:bodyPr>
          <a:lstStyle/>
          <a:p>
            <a:r>
              <a:rPr lang="en-US" dirty="0" smtClean="0"/>
              <a:t>On the back of the quiz, answer this question:</a:t>
            </a:r>
          </a:p>
          <a:p>
            <a:pPr>
              <a:buNone/>
            </a:pPr>
            <a:r>
              <a:rPr lang="en-US" dirty="0" smtClean="0"/>
              <a:t> </a:t>
            </a:r>
          </a:p>
          <a:p>
            <a:pPr>
              <a:buNone/>
            </a:pPr>
            <a:r>
              <a:rPr lang="en-US" sz="4400" dirty="0" smtClean="0"/>
              <a:t>What is one thing you endeavor to achieve this year in 6</a:t>
            </a:r>
            <a:r>
              <a:rPr lang="en-US" sz="4400" baseline="30000" dirty="0" smtClean="0"/>
              <a:t>th</a:t>
            </a:r>
            <a:r>
              <a:rPr lang="en-US" sz="4400" dirty="0" smtClean="0"/>
              <a:t> Grade?  How will you accomplish this? </a:t>
            </a:r>
            <a:r>
              <a:rPr lang="en-US" dirty="0" smtClean="0"/>
              <a:t> </a:t>
            </a:r>
          </a:p>
          <a:p>
            <a:pPr>
              <a:buNone/>
            </a:pPr>
            <a:endParaRPr lang="en-US" dirty="0" smtClean="0"/>
          </a:p>
          <a:p>
            <a:pPr algn="ctr">
              <a:buNone/>
            </a:pPr>
            <a:r>
              <a:rPr lang="en-US" dirty="0" smtClean="0"/>
              <a:t>(Answer in a paragraph = 8 sentences) </a:t>
            </a:r>
          </a:p>
          <a:p>
            <a:pPr algn="ctr">
              <a:buNone/>
            </a:pPr>
            <a:r>
              <a:rPr lang="en-US" dirty="0" smtClean="0"/>
              <a:t>*Extra points will be given for using ALL four words from this week.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Time	</a:t>
            </a:r>
            <a:endParaRPr lang="en-US" dirty="0"/>
          </a:p>
        </p:txBody>
      </p:sp>
      <p:sp>
        <p:nvSpPr>
          <p:cNvPr id="3" name="Content Placeholder 2"/>
          <p:cNvSpPr>
            <a:spLocks noGrp="1"/>
          </p:cNvSpPr>
          <p:nvPr>
            <p:ph idx="1"/>
          </p:nvPr>
        </p:nvSpPr>
        <p:spPr/>
        <p:txBody>
          <a:bodyPr/>
          <a:lstStyle/>
          <a:p>
            <a:r>
              <a:rPr lang="en-US" dirty="0" smtClean="0"/>
              <a:t>Read Silently</a:t>
            </a:r>
          </a:p>
          <a:p>
            <a:r>
              <a:rPr lang="en-US" dirty="0" smtClean="0"/>
              <a:t>If you do not have a book, wait patiently to check out by doing one of the following: </a:t>
            </a:r>
          </a:p>
          <a:p>
            <a:pPr lvl="1"/>
            <a:r>
              <a:rPr lang="en-US" dirty="0" smtClean="0"/>
              <a:t>Organize your binder with folders for each class</a:t>
            </a:r>
          </a:p>
          <a:p>
            <a:pPr lvl="1"/>
            <a:r>
              <a:rPr lang="en-US" dirty="0" smtClean="0"/>
              <a:t>Complete any homework you have for other classes</a:t>
            </a:r>
          </a:p>
          <a:p>
            <a:pPr lvl="1"/>
            <a:r>
              <a:rPr lang="en-US" dirty="0" smtClean="0"/>
              <a:t>Study your Words of the Day</a:t>
            </a:r>
          </a:p>
          <a:p>
            <a:pPr lvl="1"/>
            <a:r>
              <a:rPr lang="en-US" dirty="0" smtClean="0"/>
              <a:t>Free write in your notebook</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SYLLABUS</a:t>
            </a:r>
            <a:endParaRPr lang="en-US" dirty="0">
              <a:ea typeface="+mj-ea"/>
              <a:cs typeface="+mj-cs"/>
            </a:endParaRPr>
          </a:p>
        </p:txBody>
      </p:sp>
      <p:sp>
        <p:nvSpPr>
          <p:cNvPr id="3" name="Content Placeholder 2"/>
          <p:cNvSpPr>
            <a:spLocks noGrp="1"/>
          </p:cNvSpPr>
          <p:nvPr>
            <p:ph idx="1"/>
          </p:nvPr>
        </p:nvSpPr>
        <p:spPr>
          <a:xfrm>
            <a:off x="457200" y="1709738"/>
            <a:ext cx="8229600" cy="5148262"/>
          </a:xfrm>
        </p:spPr>
        <p:txBody>
          <a:bodyPr>
            <a:normAutofit fontScale="92500" lnSpcReduction="10000"/>
          </a:bodyPr>
          <a:lstStyle/>
          <a:p>
            <a:pPr marL="457200" indent="-457200" eaLnBrk="1" fontAlgn="auto" hangingPunct="1">
              <a:spcAft>
                <a:spcPts val="0"/>
              </a:spcAft>
              <a:buFont typeface="Wingdings" pitchFamily="2" charset="2"/>
              <a:buNone/>
              <a:defRPr/>
            </a:pPr>
            <a:r>
              <a:rPr lang="en-US" dirty="0" smtClean="0">
                <a:ea typeface="+mn-ea"/>
                <a:cs typeface="+mn-cs"/>
              </a:rPr>
              <a:t>While we read: </a:t>
            </a:r>
          </a:p>
          <a:p>
            <a:pPr marL="800100" lvl="1" indent="-457200" eaLnBrk="1" fontAlgn="auto" hangingPunct="1">
              <a:spcAft>
                <a:spcPts val="0"/>
              </a:spcAft>
              <a:buFont typeface="Wingdings" pitchFamily="2" charset="2"/>
              <a:buChar char=""/>
              <a:defRPr/>
            </a:pPr>
            <a:r>
              <a:rPr lang="en-US" u="sng" dirty="0" smtClean="0">
                <a:ea typeface="+mn-ea"/>
              </a:rPr>
              <a:t>UNDERLINE</a:t>
            </a:r>
            <a:r>
              <a:rPr lang="en-US" dirty="0" smtClean="0">
                <a:ea typeface="+mn-ea"/>
              </a:rPr>
              <a:t>/ HIGHLIGHT important things you need to remember</a:t>
            </a:r>
          </a:p>
          <a:p>
            <a:pPr marL="800100" lvl="1" indent="-457200" eaLnBrk="1" fontAlgn="auto" hangingPunct="1">
              <a:spcAft>
                <a:spcPts val="0"/>
              </a:spcAft>
              <a:buFont typeface="Wingdings" pitchFamily="2" charset="2"/>
              <a:buChar char=""/>
              <a:defRPr/>
            </a:pPr>
            <a:r>
              <a:rPr lang="en-US" dirty="0" smtClean="0">
                <a:ea typeface="+mn-ea"/>
              </a:rPr>
              <a:t>MAKE NOTES in the margin on further details </a:t>
            </a:r>
          </a:p>
          <a:p>
            <a:pPr marL="800100" lvl="1" indent="-457200" eaLnBrk="1" fontAlgn="auto" hangingPunct="1">
              <a:spcAft>
                <a:spcPts val="0"/>
              </a:spcAft>
              <a:buFont typeface="Wingdings" pitchFamily="2" charset="2"/>
              <a:buChar char=""/>
              <a:defRPr/>
            </a:pPr>
            <a:r>
              <a:rPr lang="en-US" dirty="0" smtClean="0">
                <a:ea typeface="+mn-ea"/>
              </a:rPr>
              <a:t>DRAW PICTURES of the hand signals and important details</a:t>
            </a:r>
          </a:p>
          <a:p>
            <a:pPr marL="800100" lvl="1" indent="-457200" eaLnBrk="1" fontAlgn="auto" hangingPunct="1">
              <a:spcAft>
                <a:spcPts val="0"/>
              </a:spcAft>
              <a:buFont typeface="Wingdings" pitchFamily="2" charset="2"/>
              <a:buChar char=""/>
              <a:defRPr/>
            </a:pPr>
            <a:r>
              <a:rPr lang="en-US" dirty="0" smtClean="0">
                <a:ea typeface="+mn-ea"/>
              </a:rPr>
              <a:t>CIRCLE anything you have a question about to ask later or </a:t>
            </a:r>
          </a:p>
          <a:p>
            <a:pPr marL="800100" lvl="1" indent="-457200" eaLnBrk="1" fontAlgn="auto" hangingPunct="1">
              <a:spcAft>
                <a:spcPts val="0"/>
              </a:spcAft>
              <a:buFont typeface="Wingdings" pitchFamily="2" charset="2"/>
              <a:buChar char=""/>
              <a:defRPr/>
            </a:pPr>
            <a:r>
              <a:rPr lang="en-US" dirty="0" smtClean="0">
                <a:ea typeface="+mn-ea"/>
              </a:rPr>
              <a:t>PUT A QUESTION MARK next to anything confusing.  </a:t>
            </a:r>
          </a:p>
          <a:p>
            <a:pPr marL="800100" lvl="1" indent="-457200" eaLnBrk="1" fontAlgn="auto" hangingPunct="1">
              <a:spcAft>
                <a:spcPts val="0"/>
              </a:spcAft>
              <a:buFont typeface="Wingdings" pitchFamily="2" charset="2"/>
              <a:buNone/>
              <a:defRPr/>
            </a:pPr>
            <a:endParaRPr lang="en-US" dirty="0" smtClean="0">
              <a:ea typeface="+mn-ea"/>
            </a:endParaRPr>
          </a:p>
          <a:p>
            <a:pPr marL="800100" lvl="1" indent="-457200" eaLnBrk="1" fontAlgn="auto" hangingPunct="1">
              <a:spcAft>
                <a:spcPts val="0"/>
              </a:spcAft>
              <a:buFont typeface="Wingdings" pitchFamily="2" charset="2"/>
              <a:buNone/>
              <a:defRPr/>
            </a:pPr>
            <a:r>
              <a:rPr lang="en-US" dirty="0" smtClean="0">
                <a:ea typeface="+mn-ea"/>
              </a:rPr>
              <a:t>*THE last SIGNATURE Page is </a:t>
            </a:r>
            <a:r>
              <a:rPr lang="en-US" u="sng" dirty="0" smtClean="0">
                <a:ea typeface="+mn-ea"/>
              </a:rPr>
              <a:t>DUE</a:t>
            </a:r>
            <a:r>
              <a:rPr lang="en-US" dirty="0" smtClean="0">
                <a:ea typeface="+mn-ea"/>
              </a:rPr>
              <a:t> NO LATER THAN </a:t>
            </a:r>
            <a:r>
              <a:rPr lang="en-US" u="sng" dirty="0" smtClean="0">
                <a:ea typeface="+mn-ea"/>
              </a:rPr>
              <a:t>MONDAY</a:t>
            </a:r>
            <a:r>
              <a:rPr lang="en-US" dirty="0" smtClean="0">
                <a:ea typeface="+mn-ea"/>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eaLnBrk="1" fontAlgn="auto" hangingPunct="1">
              <a:spcAft>
                <a:spcPts val="0"/>
              </a:spcAft>
              <a:defRPr/>
            </a:pPr>
            <a:r>
              <a:rPr lang="en-US" dirty="0" smtClean="0">
                <a:ea typeface="+mj-ea"/>
                <a:cs typeface="+mj-cs"/>
              </a:rPr>
              <a:t>Excellence Chart</a:t>
            </a:r>
            <a:endParaRPr lang="en-US" dirty="0">
              <a:ea typeface="+mj-ea"/>
              <a:cs typeface="+mj-cs"/>
            </a:endParaRPr>
          </a:p>
        </p:txBody>
      </p:sp>
      <p:sp>
        <p:nvSpPr>
          <p:cNvPr id="3" name="Content Placeholder 2"/>
          <p:cNvSpPr>
            <a:spLocks noGrp="1"/>
          </p:cNvSpPr>
          <p:nvPr>
            <p:ph idx="1"/>
          </p:nvPr>
        </p:nvSpPr>
        <p:spPr>
          <a:xfrm>
            <a:off x="457200" y="883567"/>
            <a:ext cx="8229600" cy="3962400"/>
          </a:xfrm>
        </p:spPr>
        <p:txBody>
          <a:bodyPr/>
          <a:lstStyle/>
          <a:p>
            <a:pPr eaLnBrk="1" fontAlgn="auto" hangingPunct="1">
              <a:spcAft>
                <a:spcPts val="0"/>
              </a:spcAft>
              <a:buFont typeface="Wingdings" pitchFamily="2" charset="2"/>
              <a:buChar char=""/>
              <a:defRPr/>
            </a:pPr>
            <a:r>
              <a:rPr lang="en-US" dirty="0" smtClean="0">
                <a:ea typeface="+mn-ea"/>
                <a:cs typeface="+mn-cs"/>
              </a:rPr>
              <a:t>On the back of your syllabus, draw a three column chart like the one below: </a:t>
            </a:r>
          </a:p>
          <a:p>
            <a:pPr eaLnBrk="1" fontAlgn="auto" hangingPunct="1">
              <a:spcAft>
                <a:spcPts val="0"/>
              </a:spcAft>
              <a:buFont typeface="Wingdings" pitchFamily="2" charset="2"/>
              <a:buNone/>
              <a:defRPr/>
            </a:pPr>
            <a:endParaRPr lang="en-US" dirty="0">
              <a:ea typeface="+mn-ea"/>
              <a:cs typeface="+mn-cs"/>
            </a:endParaRPr>
          </a:p>
        </p:txBody>
      </p:sp>
      <p:graphicFrame>
        <p:nvGraphicFramePr>
          <p:cNvPr id="4" name="Table 3"/>
          <p:cNvGraphicFramePr>
            <a:graphicFrameLocks noGrp="1"/>
          </p:cNvGraphicFramePr>
          <p:nvPr/>
        </p:nvGraphicFramePr>
        <p:xfrm>
          <a:off x="457200" y="2208917"/>
          <a:ext cx="8452119" cy="4007975"/>
        </p:xfrm>
        <a:graphic>
          <a:graphicData uri="http://schemas.openxmlformats.org/drawingml/2006/table">
            <a:tbl>
              <a:tblPr firstRow="1" bandRow="1">
                <a:tableStyleId>{7E9639D4-E3E2-4D34-9284-5A2195B3D0D7}</a:tableStyleId>
              </a:tblPr>
              <a:tblGrid>
                <a:gridCol w="2817373"/>
                <a:gridCol w="2817373"/>
                <a:gridCol w="2817373"/>
              </a:tblGrid>
              <a:tr h="1015441">
                <a:tc>
                  <a:txBody>
                    <a:bodyPr/>
                    <a:lstStyle/>
                    <a:p>
                      <a:r>
                        <a:rPr lang="en-US" sz="2400" dirty="0" smtClean="0"/>
                        <a:t>Acts of an Excellent </a:t>
                      </a:r>
                      <a:r>
                        <a:rPr lang="en-US" sz="2400" u="sng" dirty="0" smtClean="0"/>
                        <a:t>TEACHER</a:t>
                      </a:r>
                      <a:r>
                        <a:rPr lang="en-US" sz="2400" dirty="0" smtClean="0"/>
                        <a:t>: </a:t>
                      </a:r>
                      <a:endParaRPr lang="en-US" sz="2400" b="1" u="sng" dirty="0"/>
                    </a:p>
                  </a:txBody>
                  <a:tcPr>
                    <a:solidFill>
                      <a:schemeClr val="tx1"/>
                    </a:solidFill>
                  </a:tcPr>
                </a:tc>
                <a:tc>
                  <a:txBody>
                    <a:bodyPr/>
                    <a:lstStyle/>
                    <a:p>
                      <a:r>
                        <a:rPr lang="en-US" sz="2400" dirty="0" smtClean="0"/>
                        <a:t>Acts of Excellent</a:t>
                      </a:r>
                      <a:r>
                        <a:rPr lang="en-US" sz="2400" u="sng" dirty="0" smtClean="0"/>
                        <a:t> PEER</a:t>
                      </a:r>
                      <a:r>
                        <a:rPr lang="en-US" sz="2400" u="sng" baseline="0" dirty="0" smtClean="0"/>
                        <a:t> learners: </a:t>
                      </a:r>
                      <a:endParaRPr lang="en-US" sz="2400" u="sng" dirty="0"/>
                    </a:p>
                  </a:txBody>
                  <a:tcPr>
                    <a:solidFill>
                      <a:schemeClr val="tx1"/>
                    </a:solidFill>
                  </a:tcPr>
                </a:tc>
                <a:tc>
                  <a:txBody>
                    <a:bodyPr/>
                    <a:lstStyle/>
                    <a:p>
                      <a:r>
                        <a:rPr lang="en-US" sz="2400" dirty="0" smtClean="0"/>
                        <a:t>Acts of Excellence from</a:t>
                      </a:r>
                      <a:r>
                        <a:rPr lang="en-US" sz="2400" baseline="0" dirty="0" smtClean="0"/>
                        <a:t> </a:t>
                      </a:r>
                      <a:r>
                        <a:rPr lang="en-US" sz="2400" u="sng" baseline="0" dirty="0" smtClean="0"/>
                        <a:t>MYSELF as a learner</a:t>
                      </a:r>
                      <a:r>
                        <a:rPr lang="en-US" sz="2400" u="none" baseline="0" dirty="0" smtClean="0"/>
                        <a:t>: </a:t>
                      </a:r>
                      <a:endParaRPr lang="en-US" sz="2400" u="sng" dirty="0"/>
                    </a:p>
                  </a:txBody>
                  <a:tcPr>
                    <a:solidFill>
                      <a:schemeClr val="tx1"/>
                    </a:solidFill>
                  </a:tcPr>
                </a:tc>
              </a:tr>
              <a:tr h="2819255">
                <a:tc>
                  <a:txBody>
                    <a:bodyPr/>
                    <a:lstStyle/>
                    <a:p>
                      <a:r>
                        <a:rPr lang="en-US" b="1" u="none" dirty="0" smtClean="0">
                          <a:solidFill>
                            <a:schemeClr val="bg1"/>
                          </a:solidFill>
                        </a:rPr>
                        <a:t>1.</a:t>
                      </a:r>
                      <a:r>
                        <a:rPr lang="en-US" b="1" u="none" baseline="0" dirty="0" smtClean="0">
                          <a:solidFill>
                            <a:schemeClr val="bg1"/>
                          </a:solidFill>
                        </a:rPr>
                        <a:t> </a:t>
                      </a:r>
                    </a:p>
                    <a:p>
                      <a:r>
                        <a:rPr lang="en-US" b="1" u="none" baseline="0" dirty="0" smtClean="0">
                          <a:solidFill>
                            <a:schemeClr val="bg1"/>
                          </a:solidFill>
                        </a:rPr>
                        <a:t>2. </a:t>
                      </a:r>
                    </a:p>
                    <a:p>
                      <a:r>
                        <a:rPr lang="en-US" b="1" u="none" baseline="0" dirty="0" smtClean="0">
                          <a:solidFill>
                            <a:schemeClr val="bg1"/>
                          </a:solidFill>
                        </a:rPr>
                        <a:t>3. </a:t>
                      </a:r>
                    </a:p>
                    <a:p>
                      <a:r>
                        <a:rPr lang="en-US" b="1" u="none" baseline="0" dirty="0" smtClean="0">
                          <a:solidFill>
                            <a:schemeClr val="bg1"/>
                          </a:solidFill>
                        </a:rPr>
                        <a:t>4. </a:t>
                      </a:r>
                    </a:p>
                    <a:p>
                      <a:r>
                        <a:rPr lang="en-US" b="1" u="none" baseline="0" dirty="0" smtClean="0">
                          <a:solidFill>
                            <a:schemeClr val="bg1"/>
                          </a:solidFill>
                        </a:rPr>
                        <a:t>5. </a:t>
                      </a:r>
                      <a:endParaRPr lang="en-US" b="1" u="none" dirty="0">
                        <a:solidFill>
                          <a:schemeClr val="bg1"/>
                        </a:solidFill>
                      </a:endParaRPr>
                    </a:p>
                  </a:txBody>
                  <a:tcPr>
                    <a:solidFill>
                      <a:schemeClr val="tx1"/>
                    </a:solidFill>
                  </a:tcPr>
                </a:tc>
                <a:tc>
                  <a:txBody>
                    <a:bodyPr/>
                    <a:lstStyle/>
                    <a:p>
                      <a:r>
                        <a:rPr lang="en-US" b="1" u="none" dirty="0" smtClean="0">
                          <a:solidFill>
                            <a:schemeClr val="bg1"/>
                          </a:solidFill>
                        </a:rPr>
                        <a:t>1.</a:t>
                      </a:r>
                      <a:r>
                        <a:rPr lang="en-US" b="1" u="none" baseline="0" dirty="0" smtClean="0">
                          <a:solidFill>
                            <a:schemeClr val="bg1"/>
                          </a:solidFill>
                        </a:rPr>
                        <a:t> </a:t>
                      </a:r>
                    </a:p>
                    <a:p>
                      <a:r>
                        <a:rPr lang="en-US" b="1" u="none" baseline="0" dirty="0" smtClean="0">
                          <a:solidFill>
                            <a:schemeClr val="bg1"/>
                          </a:solidFill>
                        </a:rPr>
                        <a:t>2. </a:t>
                      </a:r>
                    </a:p>
                    <a:p>
                      <a:r>
                        <a:rPr lang="en-US" b="1" u="none" baseline="0" dirty="0" smtClean="0">
                          <a:solidFill>
                            <a:schemeClr val="bg1"/>
                          </a:solidFill>
                        </a:rPr>
                        <a:t>3. </a:t>
                      </a:r>
                    </a:p>
                    <a:p>
                      <a:r>
                        <a:rPr lang="en-US" b="1" u="none" baseline="0" dirty="0" smtClean="0">
                          <a:solidFill>
                            <a:schemeClr val="bg1"/>
                          </a:solidFill>
                        </a:rPr>
                        <a:t>4. </a:t>
                      </a:r>
                    </a:p>
                    <a:p>
                      <a:r>
                        <a:rPr lang="en-US" b="1" u="none" baseline="0" dirty="0" smtClean="0">
                          <a:solidFill>
                            <a:schemeClr val="bg1"/>
                          </a:solidFill>
                        </a:rPr>
                        <a:t>5. </a:t>
                      </a:r>
                      <a:endParaRPr lang="en-US" b="1" u="none" dirty="0" smtClean="0">
                        <a:solidFill>
                          <a:schemeClr val="bg1"/>
                        </a:solidFill>
                      </a:endParaRPr>
                    </a:p>
                    <a:p>
                      <a:endParaRPr lang="en-US" u="sng" dirty="0"/>
                    </a:p>
                  </a:txBody>
                  <a:tcPr>
                    <a:solidFill>
                      <a:schemeClr val="tx1"/>
                    </a:solidFill>
                  </a:tcPr>
                </a:tc>
                <a:tc>
                  <a:txBody>
                    <a:bodyPr/>
                    <a:lstStyle/>
                    <a:p>
                      <a:r>
                        <a:rPr lang="en-US" b="1" u="none" dirty="0" smtClean="0">
                          <a:solidFill>
                            <a:schemeClr val="bg1"/>
                          </a:solidFill>
                        </a:rPr>
                        <a:t>1.</a:t>
                      </a:r>
                      <a:r>
                        <a:rPr lang="en-US" b="1" u="none" baseline="0" dirty="0" smtClean="0">
                          <a:solidFill>
                            <a:schemeClr val="bg1"/>
                          </a:solidFill>
                        </a:rPr>
                        <a:t> </a:t>
                      </a:r>
                    </a:p>
                    <a:p>
                      <a:r>
                        <a:rPr lang="en-US" b="1" u="none" baseline="0" dirty="0" smtClean="0">
                          <a:solidFill>
                            <a:schemeClr val="bg1"/>
                          </a:solidFill>
                        </a:rPr>
                        <a:t>2. </a:t>
                      </a:r>
                    </a:p>
                    <a:p>
                      <a:r>
                        <a:rPr lang="en-US" b="1" u="none" baseline="0" dirty="0" smtClean="0">
                          <a:solidFill>
                            <a:schemeClr val="bg1"/>
                          </a:solidFill>
                        </a:rPr>
                        <a:t>3. </a:t>
                      </a:r>
                    </a:p>
                    <a:p>
                      <a:r>
                        <a:rPr lang="en-US" b="1" u="none" baseline="0" dirty="0" smtClean="0">
                          <a:solidFill>
                            <a:schemeClr val="bg1"/>
                          </a:solidFill>
                        </a:rPr>
                        <a:t>4. </a:t>
                      </a:r>
                    </a:p>
                    <a:p>
                      <a:r>
                        <a:rPr lang="en-US" b="1" u="none" baseline="0" dirty="0" smtClean="0">
                          <a:solidFill>
                            <a:schemeClr val="bg1"/>
                          </a:solidFill>
                        </a:rPr>
                        <a:t>5. </a:t>
                      </a:r>
                      <a:endParaRPr lang="en-US" b="1" u="none" dirty="0" smtClean="0">
                        <a:solidFill>
                          <a:schemeClr val="bg1"/>
                        </a:solidFill>
                      </a:endParaRPr>
                    </a:p>
                    <a:p>
                      <a:endParaRPr lang="en-US" u="sng" dirty="0"/>
                    </a:p>
                  </a:txBody>
                  <a:tcPr>
                    <a:solidFill>
                      <a:schemeClr val="tx1"/>
                    </a:solidFill>
                  </a:tcPr>
                </a:tc>
              </a:tr>
            </a:tbl>
          </a:graphicData>
        </a:graphic>
      </p:graphicFrame>
      <p:cxnSp>
        <p:nvCxnSpPr>
          <p:cNvPr id="6" name="Straight Connector 5"/>
          <p:cNvCxnSpPr/>
          <p:nvPr/>
        </p:nvCxnSpPr>
        <p:spPr>
          <a:xfrm rot="5400000">
            <a:off x="1206210" y="4108803"/>
            <a:ext cx="3834695" cy="3492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16200000" flipH="1">
            <a:off x="4032552" y="4126264"/>
            <a:ext cx="3834694" cy="1"/>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eaLnBrk="1" fontAlgn="auto" hangingPunct="1">
              <a:spcAft>
                <a:spcPts val="0"/>
              </a:spcAft>
              <a:defRPr/>
            </a:pPr>
            <a:r>
              <a:rPr lang="en-US" dirty="0" smtClean="0">
                <a:ea typeface="+mj-ea"/>
                <a:cs typeface="+mj-cs"/>
              </a:rPr>
              <a:t>Welcome to 6</a:t>
            </a:r>
            <a:r>
              <a:rPr lang="en-US" baseline="30000" dirty="0" smtClean="0">
                <a:ea typeface="+mj-ea"/>
                <a:cs typeface="+mj-cs"/>
              </a:rPr>
              <a:t>th</a:t>
            </a:r>
            <a:r>
              <a:rPr lang="en-US" dirty="0" smtClean="0">
                <a:ea typeface="+mj-ea"/>
                <a:cs typeface="+mj-cs"/>
              </a:rPr>
              <a:t> Grade Reading!</a:t>
            </a:r>
            <a:br>
              <a:rPr lang="en-US" dirty="0" smtClean="0">
                <a:ea typeface="+mj-ea"/>
                <a:cs typeface="+mj-cs"/>
              </a:rPr>
            </a:br>
            <a:r>
              <a:rPr lang="en-US" sz="1778" dirty="0" smtClean="0"/>
              <a:t>Tues</a:t>
            </a:r>
            <a:r>
              <a:rPr lang="en-US" sz="1778" dirty="0" smtClean="0">
                <a:ea typeface="+mj-ea"/>
                <a:cs typeface="+mj-cs"/>
              </a:rPr>
              <a:t>day: 8/12/14</a:t>
            </a:r>
            <a:endParaRPr lang="en-US" dirty="0">
              <a:ea typeface="+mj-ea"/>
              <a:cs typeface="+mj-cs"/>
            </a:endParaRPr>
          </a:p>
        </p:txBody>
      </p:sp>
      <p:sp>
        <p:nvSpPr>
          <p:cNvPr id="3" name="Content Placeholder 2"/>
          <p:cNvSpPr>
            <a:spLocks noGrp="1"/>
          </p:cNvSpPr>
          <p:nvPr>
            <p:ph idx="1"/>
          </p:nvPr>
        </p:nvSpPr>
        <p:spPr>
          <a:xfrm>
            <a:off x="207073" y="1338263"/>
            <a:ext cx="8936927" cy="5181600"/>
          </a:xfrm>
        </p:spPr>
        <p:txBody>
          <a:bodyPr>
            <a:normAutofit/>
          </a:bodyPr>
          <a:lstStyle/>
          <a:p>
            <a:pPr marL="514350" indent="-514350" eaLnBrk="1" fontAlgn="auto" hangingPunct="1">
              <a:spcAft>
                <a:spcPts val="0"/>
              </a:spcAft>
              <a:buFont typeface="+mj-lt"/>
              <a:buAutoNum type="arabicPeriod"/>
              <a:defRPr/>
            </a:pPr>
            <a:r>
              <a:rPr lang="en-US" sz="2600" dirty="0" smtClean="0"/>
              <a:t>MATERIALS NEEDED: </a:t>
            </a:r>
            <a:r>
              <a:rPr lang="en-US" sz="2600" dirty="0" smtClean="0">
                <a:ea typeface="+mn-ea"/>
                <a:cs typeface="+mn-cs"/>
              </a:rPr>
              <a:t>Appetizer Packet, Agenda, Pencil. </a:t>
            </a:r>
          </a:p>
          <a:p>
            <a:pPr marL="514350" indent="-514350" eaLnBrk="1" fontAlgn="auto" hangingPunct="1">
              <a:spcAft>
                <a:spcPts val="0"/>
              </a:spcAft>
              <a:buFont typeface="+mj-lt"/>
              <a:buAutoNum type="arabicPeriod"/>
              <a:defRPr/>
            </a:pPr>
            <a:r>
              <a:rPr lang="en-US" sz="2600" dirty="0" smtClean="0"/>
              <a:t>TURN IN: Any assignments that you may have forgotten yesterday (Syllabus or Postcard)</a:t>
            </a:r>
            <a:endParaRPr lang="en-US" sz="2600" dirty="0" smtClean="0">
              <a:ea typeface="+mn-ea"/>
              <a:cs typeface="+mn-cs"/>
            </a:endParaRPr>
          </a:p>
          <a:p>
            <a:pPr marL="514350" indent="-514350">
              <a:buFont typeface="+mj-lt"/>
              <a:buAutoNum type="arabicPeriod"/>
              <a:defRPr/>
            </a:pPr>
            <a:r>
              <a:rPr lang="en-US" sz="2800" dirty="0" smtClean="0"/>
              <a:t>Complete the TO-DO List on your Appetizers for #1-5 for Monday and Tuesday.  Pause when you get to Words of the Day.</a:t>
            </a:r>
          </a:p>
          <a:p>
            <a:pPr marL="514350" indent="-514350">
              <a:buFont typeface="+mj-lt"/>
              <a:buAutoNum type="arabicPeriod"/>
              <a:defRPr/>
            </a:pPr>
            <a:r>
              <a:rPr lang="en-US" u="sng" dirty="0" smtClean="0"/>
              <a:t>BELLRINGER QUESTION</a:t>
            </a:r>
            <a:r>
              <a:rPr lang="en-US" dirty="0" smtClean="0"/>
              <a:t>: Describe the 3 steps you must follow if you have to use the restroom and it’s during Mrs. Schneider’s class.  </a:t>
            </a:r>
          </a:p>
          <a:p>
            <a:pPr marL="514350" indent="-514350">
              <a:buNone/>
              <a:defRPr/>
            </a:pPr>
            <a:r>
              <a:rPr lang="en-US" dirty="0" smtClean="0"/>
              <a:t>*When you finish, read silently or wait to check out.  </a:t>
            </a:r>
          </a:p>
        </p:txBody>
      </p:sp>
      <p:pic>
        <p:nvPicPr>
          <p:cNvPr id="60420" name="Picture 3"/>
          <p:cNvPicPr>
            <a:picLocks noChangeAspect="1"/>
          </p:cNvPicPr>
          <p:nvPr/>
        </p:nvPicPr>
        <p:blipFill>
          <a:blip r:embed="rId2"/>
          <a:srcRect/>
          <a:stretch>
            <a:fillRect/>
          </a:stretch>
        </p:blipFill>
        <p:spPr bwMode="auto">
          <a:xfrm>
            <a:off x="0" y="0"/>
            <a:ext cx="1338263" cy="133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a:bodyPr>
          <a:lstStyle/>
          <a:p>
            <a:pPr eaLnBrk="1" fontAlgn="auto" hangingPunct="1">
              <a:spcAft>
                <a:spcPts val="0"/>
              </a:spcAft>
              <a:defRPr/>
            </a:pPr>
            <a:r>
              <a:rPr lang="en-US" dirty="0" smtClean="0">
                <a:ea typeface="+mj-ea"/>
                <a:cs typeface="+mj-cs"/>
              </a:rPr>
              <a:t>Welcome to 6</a:t>
            </a:r>
            <a:r>
              <a:rPr lang="en-US" baseline="30000" dirty="0" smtClean="0">
                <a:ea typeface="+mj-ea"/>
                <a:cs typeface="+mj-cs"/>
              </a:rPr>
              <a:t>th</a:t>
            </a:r>
            <a:r>
              <a:rPr lang="en-US" dirty="0" smtClean="0">
                <a:ea typeface="+mj-ea"/>
                <a:cs typeface="+mj-cs"/>
              </a:rPr>
              <a:t> Grade Reading!</a:t>
            </a:r>
            <a:br>
              <a:rPr lang="en-US" dirty="0" smtClean="0">
                <a:ea typeface="+mj-ea"/>
                <a:cs typeface="+mj-cs"/>
              </a:rPr>
            </a:br>
            <a:r>
              <a:rPr lang="en-US" sz="1778" dirty="0" smtClean="0"/>
              <a:t>Wednes</a:t>
            </a:r>
            <a:r>
              <a:rPr lang="en-US" sz="1778" dirty="0" smtClean="0">
                <a:ea typeface="+mj-ea"/>
                <a:cs typeface="+mj-cs"/>
              </a:rPr>
              <a:t>day: 8/13/14</a:t>
            </a:r>
            <a:endParaRPr lang="en-US" dirty="0">
              <a:ea typeface="+mj-ea"/>
              <a:cs typeface="+mj-cs"/>
            </a:endParaRPr>
          </a:p>
        </p:txBody>
      </p:sp>
      <p:sp>
        <p:nvSpPr>
          <p:cNvPr id="3" name="Content Placeholder 2"/>
          <p:cNvSpPr>
            <a:spLocks noGrp="1"/>
          </p:cNvSpPr>
          <p:nvPr>
            <p:ph idx="1"/>
          </p:nvPr>
        </p:nvSpPr>
        <p:spPr>
          <a:xfrm>
            <a:off x="207073" y="1338263"/>
            <a:ext cx="8936927" cy="5181600"/>
          </a:xfrm>
        </p:spPr>
        <p:txBody>
          <a:bodyPr>
            <a:normAutofit/>
          </a:bodyPr>
          <a:lstStyle/>
          <a:p>
            <a:pPr marL="514350" indent="-514350">
              <a:buFont typeface="+mj-lt"/>
              <a:buAutoNum type="arabicPeriod"/>
              <a:defRPr/>
            </a:pPr>
            <a:r>
              <a:rPr lang="en-US" sz="2600" dirty="0" smtClean="0"/>
              <a:t>MATERIALS NEEDED: </a:t>
            </a:r>
            <a:r>
              <a:rPr lang="en-US" sz="2600" dirty="0" smtClean="0">
                <a:ea typeface="+mn-ea"/>
                <a:cs typeface="+mn-cs"/>
              </a:rPr>
              <a:t>Appetizer Packet, Agenda, Pencil. </a:t>
            </a:r>
          </a:p>
          <a:p>
            <a:pPr marL="514350" indent="-514350">
              <a:buFont typeface="+mj-lt"/>
              <a:buAutoNum type="arabicPeriod"/>
              <a:defRPr/>
            </a:pPr>
            <a:r>
              <a:rPr lang="en-US" sz="2600" dirty="0" smtClean="0"/>
              <a:t>TURN IN: Any assignments that you may have </a:t>
            </a:r>
            <a:r>
              <a:rPr lang="en-US" sz="2600" dirty="0" smtClean="0"/>
              <a:t>forgotten. </a:t>
            </a:r>
          </a:p>
          <a:p>
            <a:pPr marL="514350" indent="-514350">
              <a:buNone/>
              <a:defRPr/>
            </a:pPr>
            <a:r>
              <a:rPr lang="en-US" sz="2600" dirty="0" smtClean="0">
                <a:ea typeface="+mn-ea"/>
                <a:cs typeface="+mn-cs"/>
              </a:rPr>
              <a:t>	(Missing Assignments may be a lunch detention) </a:t>
            </a:r>
            <a:endParaRPr lang="en-US" sz="2600" dirty="0" smtClean="0">
              <a:ea typeface="+mn-ea"/>
              <a:cs typeface="+mn-cs"/>
            </a:endParaRPr>
          </a:p>
          <a:p>
            <a:pPr marL="514350" indent="-514350">
              <a:buFont typeface="+mj-lt"/>
              <a:buAutoNum type="arabicPeriod"/>
              <a:defRPr/>
            </a:pPr>
            <a:r>
              <a:rPr lang="en-US" sz="2800" dirty="0" smtClean="0"/>
              <a:t>Complete the TO-DO List on your Appetizers.  Stop when you get to the Word of the Day.  </a:t>
            </a:r>
          </a:p>
          <a:p>
            <a:pPr marL="514350" indent="-514350">
              <a:buNone/>
              <a:defRPr/>
            </a:pPr>
            <a:r>
              <a:rPr lang="en-US" u="sng" dirty="0" smtClean="0"/>
              <a:t>BELLRINGER QUESTION</a:t>
            </a:r>
            <a:r>
              <a:rPr lang="en-US" dirty="0" smtClean="0"/>
              <a:t>: What does it look like to be in control of your voice in the classroom?  Describe why it is an important part of learning.  </a:t>
            </a:r>
            <a:endParaRPr lang="en-US" dirty="0" smtClean="0"/>
          </a:p>
          <a:p>
            <a:pPr marL="514350" indent="-514350" algn="ctr">
              <a:buNone/>
              <a:defRPr/>
            </a:pPr>
            <a:endParaRPr lang="en-US" b="1" dirty="0" smtClean="0"/>
          </a:p>
          <a:p>
            <a:pPr marL="514350" indent="-514350" algn="ctr">
              <a:buNone/>
              <a:defRPr/>
            </a:pPr>
            <a:r>
              <a:rPr lang="en-US" b="1" dirty="0" smtClean="0"/>
              <a:t>*</a:t>
            </a:r>
            <a:r>
              <a:rPr lang="en-US" b="1" dirty="0" smtClean="0"/>
              <a:t>When you finish, read </a:t>
            </a:r>
            <a:r>
              <a:rPr lang="en-US" b="1" dirty="0" smtClean="0"/>
              <a:t>silently.  </a:t>
            </a:r>
            <a:endParaRPr lang="en-US" b="1" dirty="0" smtClean="0"/>
          </a:p>
        </p:txBody>
      </p:sp>
      <p:pic>
        <p:nvPicPr>
          <p:cNvPr id="60420" name="Picture 3"/>
          <p:cNvPicPr>
            <a:picLocks noChangeAspect="1"/>
          </p:cNvPicPr>
          <p:nvPr/>
        </p:nvPicPr>
        <p:blipFill>
          <a:blip r:embed="rId2"/>
          <a:srcRect/>
          <a:stretch>
            <a:fillRect/>
          </a:stretch>
        </p:blipFill>
        <p:spPr bwMode="auto">
          <a:xfrm>
            <a:off x="0" y="0"/>
            <a:ext cx="1338263" cy="133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4"/>
          <p:cNvSpPr>
            <a:spLocks noGrp="1" noRot="1" noChangeArrowheads="1"/>
          </p:cNvSpPr>
          <p:nvPr>
            <p:ph type="title"/>
          </p:nvPr>
        </p:nvSpPr>
        <p:spPr/>
        <p:txBody>
          <a:bodyPr/>
          <a:lstStyle/>
          <a:p>
            <a:pPr eaLnBrk="1" hangingPunct="1"/>
            <a:r>
              <a:rPr lang="en-US"/>
              <a:t>Word of the Day - Monday</a:t>
            </a:r>
          </a:p>
        </p:txBody>
      </p:sp>
      <p:sp>
        <p:nvSpPr>
          <p:cNvPr id="19459" name="Rectangle 5"/>
          <p:cNvSpPr>
            <a:spLocks noGrp="1" noRot="1" noChangeArrowheads="1"/>
          </p:cNvSpPr>
          <p:nvPr>
            <p:ph idx="1"/>
          </p:nvPr>
        </p:nvSpPr>
        <p:spPr>
          <a:xfrm>
            <a:off x="739775" y="1159682"/>
            <a:ext cx="7662863" cy="4572000"/>
          </a:xfrm>
        </p:spPr>
        <p:txBody>
          <a:bodyPr/>
          <a:lstStyle/>
          <a:p>
            <a:pPr marL="0" indent="0" eaLnBrk="1" hangingPunct="1">
              <a:buFont typeface="Wingdings" charset="2"/>
              <a:buNone/>
            </a:pPr>
            <a:r>
              <a:rPr lang="en-US" sz="3600" b="1" u="sng" dirty="0"/>
              <a:t>rigor</a:t>
            </a:r>
            <a:r>
              <a:rPr lang="en-US" sz="3600" b="1" dirty="0"/>
              <a:t> – </a:t>
            </a:r>
            <a:r>
              <a:rPr lang="en-US" sz="3600" dirty="0"/>
              <a:t>noun – </a:t>
            </a:r>
          </a:p>
          <a:p>
            <a:pPr marL="0" indent="0" eaLnBrk="1" hangingPunct="1">
              <a:buFont typeface="Wingdings" charset="2"/>
              <a:buNone/>
            </a:pPr>
            <a:r>
              <a:rPr lang="en-US" sz="3600" dirty="0"/>
              <a:t>use of demanding standards; firm; strong; thorough</a:t>
            </a:r>
          </a:p>
          <a:p>
            <a:pPr marL="0" indent="0" eaLnBrk="1" hangingPunct="1">
              <a:buFont typeface="Wingdings" charset="2"/>
              <a:buNone/>
            </a:pPr>
            <a:r>
              <a:rPr lang="en-US" sz="3600" dirty="0"/>
              <a:t>A Royal Spring Middle School goal is to have each student learn in a rigorous, relevant, and inspiring academic environment.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RIGOR: Synonyms</a:t>
            </a:r>
            <a:endParaRPr lang="en-US" dirty="0"/>
          </a:p>
        </p:txBody>
      </p:sp>
      <p:sp>
        <p:nvSpPr>
          <p:cNvPr id="3" name="Content Placeholder 2"/>
          <p:cNvSpPr>
            <a:spLocks noGrp="1"/>
          </p:cNvSpPr>
          <p:nvPr>
            <p:ph idx="1"/>
          </p:nvPr>
        </p:nvSpPr>
        <p:spPr/>
        <p:txBody>
          <a:bodyPr/>
          <a:lstStyle/>
          <a:p>
            <a:r>
              <a:rPr lang="en-US" dirty="0" smtClean="0"/>
              <a:t>Exactness</a:t>
            </a:r>
          </a:p>
          <a:p>
            <a:r>
              <a:rPr lang="en-US" dirty="0" smtClean="0"/>
              <a:t>Correctness</a:t>
            </a:r>
          </a:p>
          <a:p>
            <a:r>
              <a:rPr lang="en-US" dirty="0" smtClean="0"/>
              <a:t>Strictness</a:t>
            </a:r>
          </a:p>
          <a:p>
            <a:r>
              <a:rPr lang="en-US" dirty="0" smtClean="0"/>
              <a:t>Toughness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a:t>Word of the Day - Tuesday </a:t>
            </a:r>
          </a:p>
        </p:txBody>
      </p:sp>
      <p:sp>
        <p:nvSpPr>
          <p:cNvPr id="20483" name="Rectangle 3"/>
          <p:cNvSpPr>
            <a:spLocks noGrp="1" noRot="1" noChangeArrowheads="1"/>
          </p:cNvSpPr>
          <p:nvPr>
            <p:ph idx="1"/>
          </p:nvPr>
        </p:nvSpPr>
        <p:spPr>
          <a:xfrm>
            <a:off x="457200" y="1159682"/>
            <a:ext cx="7945438" cy="4267200"/>
          </a:xfrm>
        </p:spPr>
        <p:txBody>
          <a:bodyPr/>
          <a:lstStyle/>
          <a:p>
            <a:pPr marL="0" indent="0" eaLnBrk="1" hangingPunct="1">
              <a:lnSpc>
                <a:spcPct val="90000"/>
              </a:lnSpc>
              <a:buFont typeface="Wingdings" charset="2"/>
              <a:buNone/>
            </a:pPr>
            <a:r>
              <a:rPr lang="en-US" sz="3600" b="1" u="sng" dirty="0"/>
              <a:t>innovation</a:t>
            </a:r>
            <a:r>
              <a:rPr lang="en-US" sz="3600" b="1" dirty="0"/>
              <a:t> – </a:t>
            </a:r>
            <a:r>
              <a:rPr lang="en-US" sz="3600" dirty="0"/>
              <a:t>noun –</a:t>
            </a:r>
            <a:r>
              <a:rPr lang="en-US" sz="3600" b="1" dirty="0"/>
              <a:t> </a:t>
            </a:r>
            <a:r>
              <a:rPr lang="en-US" sz="3600" dirty="0"/>
              <a:t>characterized by doing something in a new, inventive, or unique way; a new idea, method or device</a:t>
            </a:r>
            <a:endParaRPr lang="en-US" sz="1200" dirty="0"/>
          </a:p>
          <a:p>
            <a:pPr marL="0" indent="0" eaLnBrk="1" hangingPunct="1">
              <a:lnSpc>
                <a:spcPct val="90000"/>
              </a:lnSpc>
              <a:buFont typeface="Wingdings" charset="2"/>
              <a:buNone/>
            </a:pPr>
            <a:r>
              <a:rPr lang="en-US" sz="3600" dirty="0"/>
              <a:t>It is necessary to nurture and celebrate innovation if the United States wants to lead the world in technological innovations.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2535</TotalTime>
  <Words>1700</Words>
  <Application>Microsoft Macintosh PowerPoint</Application>
  <PresentationFormat>On-screen Show (4:3)</PresentationFormat>
  <Paragraphs>146</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Office Theme</vt:lpstr>
      <vt:lpstr>Week 1 8/11-8/15</vt:lpstr>
      <vt:lpstr>Welcome to 6th Grade Reading! Monday: 8/11/14</vt:lpstr>
      <vt:lpstr>SYLLABUS</vt:lpstr>
      <vt:lpstr>Excellence Chart</vt:lpstr>
      <vt:lpstr>Welcome to 6th Grade Reading! Tuesday: 8/12/14</vt:lpstr>
      <vt:lpstr>Welcome to 6th Grade Reading! Wednesday: 8/13/14</vt:lpstr>
      <vt:lpstr>Word of the Day - Monday</vt:lpstr>
      <vt:lpstr>RIGOR: Synonyms</vt:lpstr>
      <vt:lpstr>Word of the Day - Tuesday </vt:lpstr>
      <vt:lpstr>Innovation: Synonyms</vt:lpstr>
      <vt:lpstr>Word of the Day - Thursday</vt:lpstr>
      <vt:lpstr>Endeavor: Synonyms</vt:lpstr>
      <vt:lpstr>Welcome to 6th Grade Reading! Thursday: 8/14/14</vt:lpstr>
      <vt:lpstr>Word of the Day - Thursday</vt:lpstr>
      <vt:lpstr>Transformation: Synonyms</vt:lpstr>
      <vt:lpstr>Literacy Strand - Week 1– August 2014        Ancient Wisdom for Success:  MONDAY</vt:lpstr>
      <vt:lpstr>In one sentence describe an act of kindness you extended to another person recently. </vt:lpstr>
      <vt:lpstr>Literacy Strand Week 1 – August 2014   Ancient Wisdom for Success: TUESDAY</vt:lpstr>
      <vt:lpstr>In one sentence, explain what “Be the change you wish to see in the world” means to you personally.   </vt:lpstr>
      <vt:lpstr>Literacy Strand 1 – August 2014  Ancient Wisdom for Success Wednesday</vt:lpstr>
      <vt:lpstr>In one sentence, paraphrase the Golden Rule.  (Put it in your own words.) </vt:lpstr>
      <vt:lpstr>Literacy Strand Week 1 – August 2011 Wisdom of the Ancients THURSDAY</vt:lpstr>
      <vt:lpstr>Write one sentence explaining what Socrates valued more than anything. </vt:lpstr>
      <vt:lpstr>Reading Time </vt:lpstr>
      <vt:lpstr>Welcome to 6th Grade Reading! Friday: 8/15/14</vt:lpstr>
      <vt:lpstr>QUIZ!</vt:lpstr>
      <vt:lpstr>Reading Time </vt:lpstr>
      <vt:lpstr>Slide 28</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Candice Lewis</dc:creator>
  <cp:lastModifiedBy>Candice Lewis</cp:lastModifiedBy>
  <cp:revision>32</cp:revision>
  <dcterms:created xsi:type="dcterms:W3CDTF">2014-08-13T11:28:56Z</dcterms:created>
  <dcterms:modified xsi:type="dcterms:W3CDTF">2014-08-14T19:47:38Z</dcterms:modified>
</cp:coreProperties>
</file>