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88" r:id="rId4"/>
    <p:sldId id="285" r:id="rId5"/>
    <p:sldId id="286" r:id="rId6"/>
    <p:sldId id="259" r:id="rId7"/>
    <p:sldId id="284" r:id="rId8"/>
    <p:sldId id="260" r:id="rId9"/>
    <p:sldId id="257" r:id="rId10"/>
    <p:sldId id="290" r:id="rId11"/>
    <p:sldId id="291" r:id="rId12"/>
    <p:sldId id="292" r:id="rId13"/>
    <p:sldId id="293" r:id="rId14"/>
    <p:sldId id="294" r:id="rId15"/>
    <p:sldId id="295" r:id="rId16"/>
    <p:sldId id="296" r:id="rId17"/>
    <p:sldId id="297" r:id="rId18"/>
    <p:sldId id="298" r:id="rId19"/>
    <p:sldId id="274" r:id="rId20"/>
    <p:sldId id="299" r:id="rId21"/>
    <p:sldId id="305" r:id="rId22"/>
    <p:sldId id="300" r:id="rId23"/>
    <p:sldId id="306" r:id="rId24"/>
    <p:sldId id="301" r:id="rId25"/>
    <p:sldId id="303" r:id="rId26"/>
    <p:sldId id="304"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34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EE9268D-64BC-4639-BA8E-A40B9CD5BB82}" type="datetimeFigureOut">
              <a:rPr lang="en-US" smtClean="0"/>
              <a:t>9/19/2013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CDC49BA-76FA-49BA-8C8D-F6DD825C7D4F}" type="slidenum">
              <a:rPr lang="en-US" smtClean="0"/>
              <a:t>‹#›</a:t>
            </a:fld>
            <a:endParaRPr lang="en-US"/>
          </a:p>
        </p:txBody>
      </p:sp>
    </p:spTree>
    <p:extLst>
      <p:ext uri="{BB962C8B-B14F-4D97-AF65-F5344CB8AC3E}">
        <p14:creationId xmlns:p14="http://schemas.microsoft.com/office/powerpoint/2010/main" val="379995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91FD213-2609-4FF8-B4A5-52533FFBC9FD}" type="datetimeFigureOut">
              <a:rPr lang="en-US" smtClean="0"/>
              <a:t>9/19/2013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76CAAE-943F-45B9-BB13-98B47D4EA96C}" type="slidenum">
              <a:rPr lang="en-US" smtClean="0"/>
              <a:t>‹#›</a:t>
            </a:fld>
            <a:endParaRPr lang="en-US"/>
          </a:p>
        </p:txBody>
      </p:sp>
    </p:spTree>
    <p:extLst>
      <p:ext uri="{BB962C8B-B14F-4D97-AF65-F5344CB8AC3E}">
        <p14:creationId xmlns:p14="http://schemas.microsoft.com/office/powerpoint/2010/main" val="365667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6CAAE-943F-45B9-BB13-98B47D4EA96C}" type="slidenum">
              <a:rPr lang="en-US" smtClean="0"/>
              <a:t>2</a:t>
            </a:fld>
            <a:endParaRPr lang="en-US"/>
          </a:p>
        </p:txBody>
      </p:sp>
    </p:spTree>
    <p:extLst>
      <p:ext uri="{BB962C8B-B14F-4D97-AF65-F5344CB8AC3E}">
        <p14:creationId xmlns:p14="http://schemas.microsoft.com/office/powerpoint/2010/main" val="91839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C959A-A67F-4666-A85C-47E5D3402586}"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266444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C959A-A67F-4666-A85C-47E5D3402586}"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154886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C959A-A67F-4666-A85C-47E5D3402586}"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33764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C959A-A67F-4666-A85C-47E5D3402586}"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312895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C959A-A67F-4666-A85C-47E5D3402586}"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250192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C959A-A67F-4666-A85C-47E5D3402586}"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44387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C959A-A67F-4666-A85C-47E5D3402586}" type="datetimeFigureOut">
              <a:rPr lang="en-US" smtClean="0"/>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139297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C959A-A67F-4666-A85C-47E5D3402586}" type="datetimeFigureOut">
              <a:rPr lang="en-US" smtClean="0"/>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320737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C959A-A67F-4666-A85C-47E5D3402586}" type="datetimeFigureOut">
              <a:rPr lang="en-US" smtClean="0"/>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314568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C959A-A67F-4666-A85C-47E5D3402586}"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115829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C959A-A67F-4666-A85C-47E5D3402586}"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06509-41D3-40DD-A95E-B2E2DCE3C20B}" type="slidenum">
              <a:rPr lang="en-US" smtClean="0"/>
              <a:t>‹#›</a:t>
            </a:fld>
            <a:endParaRPr lang="en-US"/>
          </a:p>
        </p:txBody>
      </p:sp>
    </p:spTree>
    <p:extLst>
      <p:ext uri="{BB962C8B-B14F-4D97-AF65-F5344CB8AC3E}">
        <p14:creationId xmlns:p14="http://schemas.microsoft.com/office/powerpoint/2010/main" val="324483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5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C959A-A67F-4666-A85C-47E5D3402586}" type="datetimeFigureOut">
              <a:rPr lang="en-US" smtClean="0"/>
              <a:t>9/19/2013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06509-41D3-40DD-A95E-B2E2DCE3C20B}" type="slidenum">
              <a:rPr lang="en-US" smtClean="0"/>
              <a:t>‹#›</a:t>
            </a:fld>
            <a:endParaRPr lang="en-US"/>
          </a:p>
        </p:txBody>
      </p:sp>
    </p:spTree>
    <p:extLst>
      <p:ext uri="{BB962C8B-B14F-4D97-AF65-F5344CB8AC3E}">
        <p14:creationId xmlns:p14="http://schemas.microsoft.com/office/powerpoint/2010/main" val="423263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Clm8w8_eOnc" TargetMode="External"/><Relationship Id="rId2" Type="http://schemas.openxmlformats.org/officeDocument/2006/relationships/hyperlink" Target="http://www.youtube.com/watch?v=P0QiFy8dmX0" TargetMode="External"/><Relationship Id="rId1" Type="http://schemas.openxmlformats.org/officeDocument/2006/relationships/slideLayout" Target="../slideLayouts/slideLayout2.xml"/><Relationship Id="rId4" Type="http://schemas.openxmlformats.org/officeDocument/2006/relationships/hyperlink" Target="http://www.youtube.com/watch?v=a1yWtFVH-tU"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JB0HrNdqJK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aS1esgRV4R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xyL7hEKZJo0" TargetMode="External"/><Relationship Id="rId2" Type="http://schemas.openxmlformats.org/officeDocument/2006/relationships/hyperlink" Target="http://www.youtube.com/watch?v=veYR3ZC9wM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zXS0nEOx_2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14SEC1vuvo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3K9pd6h9JT0" TargetMode="External"/><Relationship Id="rId2" Type="http://schemas.openxmlformats.org/officeDocument/2006/relationships/hyperlink" Target="http://www.youtube.com/watch?v=jN104uji--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frm=1&amp;source=images&amp;cd=&amp;cad=rja&amp;docid=2dkwkgewbkeBvM&amp;tbnid=Hvf2Bp9d5dmTdM:&amp;ved=0CAUQjRw&amp;url=http%3A%2F%2Fwww.bitemybook.com%2F2013%2F02%2Fthursday-words-dont-use-that-tone-with.html&amp;ei=U1Y8UsnOBoK6yQHk5oGwBA&amp;bvm=bv.52434380,d.aWc&amp;psig=AFQjCNGxyZ-AFyqvNZpKN-rBwr_L2XUc9w&amp;ust=1379772364988448"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oqHxvAcE13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6: 9/16-9/20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0105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r>
              <a:rPr lang="en-US" dirty="0" smtClean="0"/>
              <a:t>	</a:t>
            </a:r>
            <a:endParaRPr lang="en-US" dirty="0"/>
          </a:p>
        </p:txBody>
      </p:sp>
      <p:sp>
        <p:nvSpPr>
          <p:cNvPr id="3" name="Content Placeholder 2"/>
          <p:cNvSpPr>
            <a:spLocks noGrp="1"/>
          </p:cNvSpPr>
          <p:nvPr>
            <p:ph idx="1"/>
          </p:nvPr>
        </p:nvSpPr>
        <p:spPr/>
        <p:txBody>
          <a:bodyPr/>
          <a:lstStyle/>
          <a:p>
            <a:r>
              <a:rPr lang="en-US" dirty="0" smtClean="0"/>
              <a:t>I can understand the impact using similes, metaphors, and personification has on the meaning of a poem.  </a:t>
            </a:r>
            <a:endParaRPr lang="en-US" dirty="0"/>
          </a:p>
        </p:txBody>
      </p:sp>
      <p:pic>
        <p:nvPicPr>
          <p:cNvPr id="4"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is about Presentation</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http://www.youtube.com/watch?v=LGAMd-tT6fQ</a:t>
            </a:r>
          </a:p>
          <a:p>
            <a:pPr>
              <a:buNone/>
            </a:pPr>
            <a:r>
              <a:rPr lang="en-US" dirty="0" smtClean="0">
                <a:hlinkClick r:id="rId3"/>
              </a:rPr>
              <a:t>http://www.youtube.com/watch?v=Clm8w8_eOnc</a:t>
            </a:r>
            <a:endParaRPr lang="en-US" dirty="0" smtClean="0"/>
          </a:p>
          <a:p>
            <a:pPr>
              <a:buNone/>
            </a:pPr>
            <a:r>
              <a:rPr lang="en-US" dirty="0" smtClean="0">
                <a:hlinkClick r:id="rId4"/>
              </a:rPr>
              <a:t>http://www.youtube.com/watch?v=a1yWtFVH-tU</a:t>
            </a:r>
            <a:endParaRPr lang="en-US" dirty="0" smtClean="0"/>
          </a:p>
          <a:p>
            <a:pPr>
              <a:buNone/>
            </a:pP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3369715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(fill in notes on your packet) </a:t>
            </a:r>
            <a:endParaRPr lang="en-US" u="sng" dirty="0"/>
          </a:p>
        </p:txBody>
      </p:sp>
      <p:sp>
        <p:nvSpPr>
          <p:cNvPr id="3" name="Content Placeholder 2"/>
          <p:cNvSpPr>
            <a:spLocks noGrp="1"/>
          </p:cNvSpPr>
          <p:nvPr>
            <p:ph idx="1"/>
          </p:nvPr>
        </p:nvSpPr>
        <p:spPr>
          <a:xfrm>
            <a:off x="457200" y="1600200"/>
            <a:ext cx="8229600" cy="4937078"/>
          </a:xfrm>
        </p:spPr>
        <p:txBody>
          <a:bodyPr>
            <a:normAutofit lnSpcReduction="10000"/>
          </a:bodyPr>
          <a:lstStyle/>
          <a:p>
            <a:r>
              <a:rPr lang="en-US" b="1" dirty="0" smtClean="0"/>
              <a:t>Simile: </a:t>
            </a:r>
            <a:r>
              <a:rPr lang="en-US" dirty="0" smtClean="0"/>
              <a:t>compare using “like” or “as”</a:t>
            </a:r>
          </a:p>
          <a:p>
            <a:pPr lvl="1"/>
            <a:r>
              <a:rPr lang="en-US" dirty="0" smtClean="0"/>
              <a:t>Ex: Bob is hungry as a wolf</a:t>
            </a:r>
          </a:p>
          <a:p>
            <a:r>
              <a:rPr lang="en-US" b="1" dirty="0" smtClean="0"/>
              <a:t>Metaphor: </a:t>
            </a:r>
            <a:r>
              <a:rPr lang="en-US" dirty="0" smtClean="0"/>
              <a:t>compare </a:t>
            </a:r>
            <a:r>
              <a:rPr lang="en-US" i="1" dirty="0" smtClean="0"/>
              <a:t>without </a:t>
            </a:r>
            <a:r>
              <a:rPr lang="en-US" dirty="0" smtClean="0"/>
              <a:t>using “like” or “as”</a:t>
            </a:r>
          </a:p>
          <a:p>
            <a:pPr lvl="1"/>
            <a:r>
              <a:rPr lang="en-US" dirty="0" smtClean="0"/>
              <a:t>Ex: Bob is a hungry wolf</a:t>
            </a:r>
          </a:p>
          <a:p>
            <a:pPr>
              <a:buNone/>
            </a:pPr>
            <a:r>
              <a:rPr lang="en-US" dirty="0" smtClean="0">
                <a:hlinkClick r:id="rId2"/>
              </a:rPr>
              <a:t>http://www.youtube.com/watch?v=JB0HrNdqJKQ</a:t>
            </a:r>
            <a:endParaRPr lang="en-US" dirty="0" smtClean="0"/>
          </a:p>
          <a:p>
            <a:r>
              <a:rPr lang="en-US" b="1" dirty="0" smtClean="0"/>
              <a:t>Personification: </a:t>
            </a:r>
            <a:r>
              <a:rPr lang="en-US" dirty="0" smtClean="0"/>
              <a:t>giving human qualities or actions to something that is not human. </a:t>
            </a:r>
          </a:p>
          <a:p>
            <a:pPr lvl="1"/>
            <a:r>
              <a:rPr lang="en-US" dirty="0" smtClean="0"/>
              <a:t>Ex: The wind whispered her name.   </a:t>
            </a:r>
            <a:endParaRPr lang="en-US" dirty="0"/>
          </a:p>
        </p:txBody>
      </p:sp>
    </p:spTree>
    <p:extLst>
      <p:ext uri="{BB962C8B-B14F-4D97-AF65-F5344CB8AC3E}">
        <p14:creationId xmlns:p14="http://schemas.microsoft.com/office/powerpoint/2010/main" val="1922000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 16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Complete each of the following using the figurative language strategy suggested...</a:t>
            </a:r>
          </a:p>
          <a:p>
            <a:pPr marL="514350" indent="-514350">
              <a:buFont typeface="+mj-lt"/>
              <a:buAutoNum type="arabicPeriod"/>
            </a:pPr>
            <a:r>
              <a:rPr lang="en-US" dirty="0" smtClean="0"/>
              <a:t>Today is like... (simile)</a:t>
            </a:r>
          </a:p>
          <a:p>
            <a:pPr marL="514350" indent="-514350">
              <a:buFont typeface="+mj-lt"/>
              <a:buAutoNum type="arabicPeriod"/>
            </a:pPr>
            <a:r>
              <a:rPr lang="en-US" dirty="0" smtClean="0"/>
              <a:t>That class... (metaphor) </a:t>
            </a:r>
          </a:p>
          <a:p>
            <a:pPr marL="514350" indent="-514350">
              <a:buFont typeface="+mj-lt"/>
              <a:buAutoNum type="arabicPeriod"/>
            </a:pPr>
            <a:r>
              <a:rPr lang="en-US" dirty="0" smtClean="0"/>
              <a:t>The pencil... (personification)</a:t>
            </a:r>
            <a:endParaRPr lang="en-US" dirty="0"/>
          </a:p>
          <a:p>
            <a:pPr marL="0" indent="0">
              <a:buNone/>
            </a:pPr>
            <a:r>
              <a:rPr lang="en-US" dirty="0" smtClean="0"/>
              <a:t>(When you finish, begin your homework poetry packet for this week.  For each poem, apply the terms we learned in class that day.  Write on separate pieces of paper then staple them to the back of the packet.) </a:t>
            </a:r>
            <a:endParaRPr lang="en-US" dirty="0"/>
          </a:p>
        </p:txBody>
      </p:sp>
    </p:spTree>
    <p:extLst>
      <p:ext uri="{BB962C8B-B14F-4D97-AF65-F5344CB8AC3E}">
        <p14:creationId xmlns:p14="http://schemas.microsoft.com/office/powerpoint/2010/main" val="555695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Thursday: 9/19</a:t>
            </a:r>
            <a:r>
              <a:rPr lang="en-US" dirty="0" smtClean="0"/>
              <a:t/>
            </a:r>
            <a:br>
              <a:rPr lang="en-US" dirty="0" smtClean="0"/>
            </a:br>
            <a:r>
              <a:rPr lang="en-US" dirty="0" smtClean="0"/>
              <a:t>I.N. 17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do you think makes a poem a poem?  </a:t>
            </a:r>
          </a:p>
          <a:p>
            <a:pPr lvl="1"/>
            <a:r>
              <a:rPr lang="en-US" dirty="0" smtClean="0"/>
              <a:t>Write at least 3 complete sentences to answer your question.  </a:t>
            </a:r>
            <a:endParaRPr lang="en-US" dirty="0"/>
          </a:p>
          <a:p>
            <a:r>
              <a:rPr lang="en-US" dirty="0" smtClean="0"/>
              <a:t>When you finish, work on your DPE (Daily Paragraph Edit).  Don’t forget it is Due tomorrow.  </a:t>
            </a:r>
          </a:p>
          <a:p>
            <a:r>
              <a:rPr lang="en-US" dirty="0" smtClean="0"/>
              <a:t>Then begin reading silently your independent book.  </a:t>
            </a:r>
          </a:p>
          <a:p>
            <a:pPr>
              <a:buNone/>
            </a:pPr>
            <a:r>
              <a:rPr lang="en-US" dirty="0" smtClean="0"/>
              <a:t>*Don’t forget your narrative is also due tomorrow!*</a:t>
            </a:r>
          </a:p>
          <a:p>
            <a:pPr>
              <a:buNone/>
            </a:pPr>
            <a:r>
              <a:rPr lang="en-US" dirty="0">
                <a:hlinkClick r:id="rId2"/>
              </a:rPr>
              <a:t>http://</a:t>
            </a:r>
            <a:r>
              <a:rPr lang="en-US" dirty="0" smtClean="0">
                <a:hlinkClick r:id="rId2"/>
              </a:rPr>
              <a:t>www.youtube.com/watch?v=aS1esgRV4Rc</a:t>
            </a:r>
            <a:r>
              <a:rPr lang="en-US" dirty="0" smtClean="0"/>
              <a:t> </a:t>
            </a:r>
            <a:endParaRPr lang="en-US" dirty="0"/>
          </a:p>
        </p:txBody>
      </p:sp>
    </p:spTree>
    <p:extLst>
      <p:ext uri="{BB962C8B-B14F-4D97-AF65-F5344CB8AC3E}">
        <p14:creationId xmlns:p14="http://schemas.microsoft.com/office/powerpoint/2010/main" val="3880142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	</a:t>
            </a:r>
            <a:endParaRPr lang="en-US" dirty="0"/>
          </a:p>
        </p:txBody>
      </p:sp>
      <p:sp>
        <p:nvSpPr>
          <p:cNvPr id="3" name="Content Placeholder 2"/>
          <p:cNvSpPr>
            <a:spLocks noGrp="1"/>
          </p:cNvSpPr>
          <p:nvPr>
            <p:ph idx="1"/>
          </p:nvPr>
        </p:nvSpPr>
        <p:spPr/>
        <p:txBody>
          <a:bodyPr/>
          <a:lstStyle/>
          <a:p>
            <a:r>
              <a:rPr lang="en-US" dirty="0" smtClean="0"/>
              <a:t>I can apply what I’ve learned about Figurative Language and annotate a poem.  </a:t>
            </a:r>
            <a:endParaRPr lang="en-US" dirty="0"/>
          </a:p>
        </p:txBody>
      </p:sp>
      <p:pic>
        <p:nvPicPr>
          <p:cNvPr id="4"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89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(Complete notes on your chart) </a:t>
            </a:r>
            <a:endParaRPr lang="en-US" dirty="0"/>
          </a:p>
        </p:txBody>
      </p:sp>
      <p:sp>
        <p:nvSpPr>
          <p:cNvPr id="3" name="Content Placeholder 2"/>
          <p:cNvSpPr>
            <a:spLocks noGrp="1"/>
          </p:cNvSpPr>
          <p:nvPr>
            <p:ph idx="1"/>
          </p:nvPr>
        </p:nvSpPr>
        <p:spPr/>
        <p:txBody>
          <a:bodyPr>
            <a:normAutofit fontScale="92500"/>
          </a:bodyPr>
          <a:lstStyle/>
          <a:p>
            <a:r>
              <a:rPr lang="en-US" sz="3000" b="1" u="sng" dirty="0" smtClean="0"/>
              <a:t>RHYME</a:t>
            </a:r>
            <a:r>
              <a:rPr lang="en-US" sz="3000" b="1" dirty="0" smtClean="0"/>
              <a:t>: </a:t>
            </a:r>
            <a:r>
              <a:rPr lang="en-US" sz="3000" dirty="0" smtClean="0"/>
              <a:t>words which end with the same sound</a:t>
            </a:r>
          </a:p>
          <a:p>
            <a:pPr lvl="1"/>
            <a:r>
              <a:rPr lang="en-US" b="1" dirty="0" smtClean="0"/>
              <a:t>True rhyme</a:t>
            </a:r>
            <a:r>
              <a:rPr lang="en-US" dirty="0" smtClean="0"/>
              <a:t>: usually at the end of lines</a:t>
            </a:r>
          </a:p>
          <a:p>
            <a:pPr lvl="2"/>
            <a:r>
              <a:rPr lang="en-US" dirty="0" smtClean="0"/>
              <a:t>Pr</a:t>
            </a:r>
            <a:r>
              <a:rPr lang="en-US" u="sng" dirty="0" smtClean="0"/>
              <a:t>each</a:t>
            </a:r>
            <a:r>
              <a:rPr lang="en-US" dirty="0" smtClean="0"/>
              <a:t> to T</a:t>
            </a:r>
            <a:r>
              <a:rPr lang="en-US" u="sng" dirty="0" smtClean="0"/>
              <a:t>each</a:t>
            </a:r>
          </a:p>
          <a:p>
            <a:pPr lvl="1"/>
            <a:r>
              <a:rPr lang="en-US" b="1" dirty="0" smtClean="0"/>
              <a:t>Internal rhyme</a:t>
            </a:r>
            <a:r>
              <a:rPr lang="en-US" dirty="0" smtClean="0"/>
              <a:t>: Rhyme within a line</a:t>
            </a:r>
          </a:p>
          <a:p>
            <a:pPr lvl="2"/>
            <a:r>
              <a:rPr lang="en-US" dirty="0" smtClean="0"/>
              <a:t>It is a </a:t>
            </a:r>
            <a:r>
              <a:rPr lang="en-US" i="1" dirty="0" smtClean="0"/>
              <a:t>Br</a:t>
            </a:r>
            <a:r>
              <a:rPr lang="en-US" i="1" u="sng" dirty="0" smtClean="0"/>
              <a:t>ight</a:t>
            </a:r>
            <a:r>
              <a:rPr lang="en-US" i="1" dirty="0" smtClean="0"/>
              <a:t> N</a:t>
            </a:r>
            <a:r>
              <a:rPr lang="en-US" i="1" u="sng" dirty="0" smtClean="0"/>
              <a:t>ight</a:t>
            </a:r>
            <a:r>
              <a:rPr lang="en-US" dirty="0" smtClean="0"/>
              <a:t>, with the full moon above… </a:t>
            </a:r>
          </a:p>
          <a:p>
            <a:pPr lvl="1"/>
            <a:r>
              <a:rPr lang="en-US" b="1" dirty="0" smtClean="0"/>
              <a:t>Half Rhyme: </a:t>
            </a:r>
            <a:r>
              <a:rPr lang="en-US" dirty="0" smtClean="0"/>
              <a:t>slight (not accurate) repeating of sounds</a:t>
            </a:r>
          </a:p>
          <a:p>
            <a:pPr lvl="2"/>
            <a:r>
              <a:rPr lang="en-US" dirty="0" smtClean="0"/>
              <a:t>hi</a:t>
            </a:r>
            <a:r>
              <a:rPr lang="en-US" u="sng" dirty="0" smtClean="0"/>
              <a:t>ll</a:t>
            </a:r>
            <a:r>
              <a:rPr lang="en-US" dirty="0" smtClean="0"/>
              <a:t> to fu</a:t>
            </a:r>
            <a:r>
              <a:rPr lang="en-US" u="sng" dirty="0" smtClean="0"/>
              <a:t>ll</a:t>
            </a:r>
          </a:p>
          <a:p>
            <a:pPr lvl="1"/>
            <a:r>
              <a:rPr lang="en-US" b="1" dirty="0" smtClean="0"/>
              <a:t>Eye Rhyme</a:t>
            </a:r>
            <a:r>
              <a:rPr lang="en-US" dirty="0" smtClean="0"/>
              <a:t>: Words that LOOK like they rhyme, but don’t</a:t>
            </a:r>
          </a:p>
          <a:p>
            <a:pPr lvl="2"/>
            <a:r>
              <a:rPr lang="en-US" dirty="0" smtClean="0"/>
              <a:t>fl</a:t>
            </a:r>
            <a:r>
              <a:rPr lang="en-US" u="sng" dirty="0" smtClean="0"/>
              <a:t>ow</a:t>
            </a:r>
            <a:r>
              <a:rPr lang="en-US" dirty="0" smtClean="0"/>
              <a:t> to h</a:t>
            </a:r>
            <a:r>
              <a:rPr lang="en-US" u="sng" dirty="0" smtClean="0"/>
              <a:t>ow</a:t>
            </a:r>
          </a:p>
          <a:p>
            <a:pPr>
              <a:buNone/>
            </a:pPr>
            <a:endParaRPr lang="en-US" dirty="0" smtClean="0"/>
          </a:p>
          <a:p>
            <a:pPr>
              <a:buNone/>
            </a:pPr>
            <a:endParaRPr lang="en-US" dirty="0"/>
          </a:p>
        </p:txBody>
      </p:sp>
    </p:spTree>
    <p:extLst>
      <p:ext uri="{BB962C8B-B14F-4D97-AF65-F5344CB8AC3E}">
        <p14:creationId xmlns:p14="http://schemas.microsoft.com/office/powerpoint/2010/main" val="1125950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(Complete notes on your chart) </a:t>
            </a:r>
          </a:p>
        </p:txBody>
      </p:sp>
      <p:sp>
        <p:nvSpPr>
          <p:cNvPr id="3" name="Content Placeholder 2"/>
          <p:cNvSpPr>
            <a:spLocks noGrp="1"/>
          </p:cNvSpPr>
          <p:nvPr>
            <p:ph idx="1"/>
          </p:nvPr>
        </p:nvSpPr>
        <p:spPr>
          <a:xfrm>
            <a:off x="457200" y="1600200"/>
            <a:ext cx="8229600" cy="5114499"/>
          </a:xfrm>
        </p:spPr>
        <p:txBody>
          <a:bodyPr>
            <a:normAutofit fontScale="92500" lnSpcReduction="10000"/>
          </a:bodyPr>
          <a:lstStyle/>
          <a:p>
            <a:r>
              <a:rPr lang="en-US" b="1" dirty="0" smtClean="0"/>
              <a:t>Repetition</a:t>
            </a:r>
            <a:r>
              <a:rPr lang="en-US" dirty="0" smtClean="0"/>
              <a:t>: repeating parts of the poem to show importance or make it stand out</a:t>
            </a:r>
            <a:endParaRPr lang="en-US" dirty="0"/>
          </a:p>
          <a:p>
            <a:r>
              <a:rPr lang="en-US" b="1" dirty="0" smtClean="0"/>
              <a:t>Onomatopoeia: </a:t>
            </a:r>
            <a:r>
              <a:rPr lang="en-US" dirty="0" smtClean="0"/>
              <a:t>a word that sounds what it means</a:t>
            </a:r>
          </a:p>
          <a:p>
            <a:pPr lvl="1"/>
            <a:r>
              <a:rPr lang="en-US" dirty="0" smtClean="0"/>
              <a:t>Ex: CRUNCH, BAM, BUZZ</a:t>
            </a:r>
            <a:endParaRPr lang="en-US" dirty="0"/>
          </a:p>
          <a:p>
            <a:r>
              <a:rPr lang="en-US" b="1" dirty="0" smtClean="0"/>
              <a:t>Imagery: </a:t>
            </a:r>
            <a:r>
              <a:rPr lang="en-US" dirty="0" smtClean="0"/>
              <a:t>Showing a picture of your words by using figurative language or the five senses  </a:t>
            </a:r>
          </a:p>
          <a:p>
            <a:pPr lvl="1"/>
            <a:r>
              <a:rPr lang="en-US" dirty="0" smtClean="0"/>
              <a:t>“We’re like diamonds in the sky.” </a:t>
            </a:r>
          </a:p>
          <a:p>
            <a:pPr lvl="1"/>
            <a:endParaRPr lang="en-US" dirty="0" smtClean="0"/>
          </a:p>
          <a:p>
            <a:pPr>
              <a:buNone/>
            </a:pPr>
            <a:r>
              <a:rPr lang="en-US" dirty="0">
                <a:hlinkClick r:id="rId2"/>
              </a:rPr>
              <a:t>http://</a:t>
            </a:r>
            <a:r>
              <a:rPr lang="en-US" dirty="0" smtClean="0">
                <a:hlinkClick r:id="rId2"/>
              </a:rPr>
              <a:t>www.youtube.com/watch?v=veYR3ZC9wMQ</a:t>
            </a:r>
            <a:r>
              <a:rPr lang="en-US" dirty="0" smtClean="0"/>
              <a:t> </a:t>
            </a:r>
            <a:r>
              <a:rPr lang="en-US" dirty="0">
                <a:hlinkClick r:id="rId3"/>
              </a:rPr>
              <a:t>http://</a:t>
            </a:r>
            <a:r>
              <a:rPr lang="en-US" dirty="0" smtClean="0">
                <a:hlinkClick r:id="rId3"/>
              </a:rPr>
              <a:t>www.youtube.com/watch?v=xyL7hEKZJo0</a:t>
            </a:r>
            <a:r>
              <a:rPr lang="en-US" dirty="0" smtClean="0"/>
              <a:t> </a:t>
            </a:r>
            <a:endParaRPr lang="en-US" dirty="0"/>
          </a:p>
        </p:txBody>
      </p:sp>
    </p:spTree>
    <p:extLst>
      <p:ext uri="{BB962C8B-B14F-4D97-AF65-F5344CB8AC3E}">
        <p14:creationId xmlns:p14="http://schemas.microsoft.com/office/powerpoint/2010/main" val="644568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 17</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sz="4600" dirty="0" smtClean="0"/>
              <a:t>Find at least 10 words that rhyme with truth.</a:t>
            </a:r>
          </a:p>
          <a:p>
            <a:pPr marL="514350" indent="-514350">
              <a:buFont typeface="+mj-lt"/>
              <a:buAutoNum type="arabicPeriod"/>
            </a:pPr>
            <a:r>
              <a:rPr lang="en-US" sz="4600" dirty="0" smtClean="0"/>
              <a:t>Think of a song that uses repetition.  What word or phrase is repeated?  Why?</a:t>
            </a:r>
          </a:p>
          <a:p>
            <a:pPr marL="514350" indent="-514350">
              <a:buFont typeface="+mj-lt"/>
              <a:buAutoNum type="arabicPeriod"/>
            </a:pPr>
            <a:r>
              <a:rPr lang="en-US" sz="4600" dirty="0" smtClean="0"/>
              <a:t>Re-write this sentence using imagery: </a:t>
            </a:r>
          </a:p>
          <a:p>
            <a:pPr marL="400050" lvl="1" indent="0">
              <a:buNone/>
            </a:pPr>
            <a:r>
              <a:rPr lang="en-US" sz="4200" dirty="0" smtClean="0"/>
              <a:t>The sun rose.  </a:t>
            </a:r>
          </a:p>
          <a:p>
            <a:pPr marL="514350" indent="-514350">
              <a:buFont typeface="+mj-lt"/>
              <a:buAutoNum type="arabicPeriod"/>
            </a:pPr>
            <a:r>
              <a:rPr lang="en-US" sz="4600" dirty="0" smtClean="0"/>
              <a:t>What is the point of an Onomatopoeia?</a:t>
            </a:r>
          </a:p>
          <a:p>
            <a:pPr marL="514350" indent="-514350">
              <a:buFont typeface="+mj-lt"/>
              <a:buAutoNum type="arabicPeriod"/>
            </a:pPr>
            <a:endParaRPr lang="en-US" sz="4600" dirty="0"/>
          </a:p>
          <a:p>
            <a:pPr marL="0" indent="0">
              <a:buNone/>
            </a:pPr>
            <a:r>
              <a:rPr lang="en-US" sz="4600" dirty="0" smtClean="0"/>
              <a:t>When you finish, work on your poem packet then read silently.  </a:t>
            </a:r>
          </a:p>
          <a:p>
            <a:pPr marL="514350" indent="-514350">
              <a:buNone/>
            </a:pPr>
            <a:endParaRPr lang="en-US" dirty="0" smtClean="0"/>
          </a:p>
          <a:p>
            <a:pPr marL="514350" indent="-51435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a:buNone/>
            </a:pPr>
            <a:endParaRPr lang="en-US" dirty="0" smtClean="0"/>
          </a:p>
        </p:txBody>
      </p:sp>
    </p:spTree>
    <p:extLst>
      <p:ext uri="{BB962C8B-B14F-4D97-AF65-F5344CB8AC3E}">
        <p14:creationId xmlns:p14="http://schemas.microsoft.com/office/powerpoint/2010/main" val="2171694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9/20</a:t>
            </a:r>
          </a:p>
        </p:txBody>
      </p:sp>
      <p:sp>
        <p:nvSpPr>
          <p:cNvPr id="3" name="Content Placeholder 2"/>
          <p:cNvSpPr>
            <a:spLocks noGrp="1"/>
          </p:cNvSpPr>
          <p:nvPr>
            <p:ph idx="1"/>
          </p:nvPr>
        </p:nvSpPr>
        <p:spPr/>
        <p:txBody>
          <a:bodyPr>
            <a:normAutofit fontScale="92500" lnSpcReduction="10000"/>
          </a:bodyPr>
          <a:lstStyle/>
          <a:p>
            <a:pPr>
              <a:buFontTx/>
              <a:buChar char="-"/>
            </a:pPr>
            <a:r>
              <a:rPr lang="en-US" dirty="0" smtClean="0"/>
              <a:t>Turn in: DPE 5 </a:t>
            </a:r>
          </a:p>
          <a:p>
            <a:pPr>
              <a:buFontTx/>
              <a:buChar char="-"/>
            </a:pPr>
            <a:r>
              <a:rPr lang="en-US" dirty="0" smtClean="0"/>
              <a:t>Have your Narrative Folder and notes chart out from this week. </a:t>
            </a:r>
          </a:p>
          <a:p>
            <a:pPr>
              <a:buFontTx/>
              <a:buChar char="-"/>
            </a:pPr>
            <a:r>
              <a:rPr lang="en-US" dirty="0" smtClean="0"/>
              <a:t>Read silently until Mrs. Schneider begins class.   </a:t>
            </a:r>
          </a:p>
          <a:p>
            <a:pPr>
              <a:buNone/>
            </a:pPr>
            <a:endParaRPr lang="en-US" dirty="0"/>
          </a:p>
          <a:p>
            <a:pPr>
              <a:buNone/>
            </a:pPr>
            <a:r>
              <a:rPr lang="en-US" dirty="0" smtClean="0"/>
              <a:t>Listening Lab… </a:t>
            </a:r>
            <a:endParaRPr lang="en-US" dirty="0"/>
          </a:p>
          <a:p>
            <a:pPr>
              <a:buNone/>
            </a:pPr>
            <a:r>
              <a:rPr lang="en-US" dirty="0" smtClean="0"/>
              <a:t>Listen </a:t>
            </a:r>
            <a:r>
              <a:rPr lang="en-US" dirty="0"/>
              <a:t>for words that are close together that have similar sounds.  Write them down.  </a:t>
            </a:r>
            <a:endParaRPr lang="en-US" dirty="0" smtClean="0"/>
          </a:p>
          <a:p>
            <a:pPr>
              <a:buNone/>
            </a:pPr>
            <a:r>
              <a:rPr lang="en-US" dirty="0" smtClean="0">
                <a:hlinkClick r:id="rId2"/>
              </a:rPr>
              <a:t>http://www.youtube.com/watch?v=zXS0nEOx_20</a:t>
            </a:r>
            <a:endParaRPr lang="en-US" dirty="0" smtClean="0"/>
          </a:p>
          <a:p>
            <a:pPr>
              <a:buNone/>
            </a:pPr>
            <a:endParaRPr lang="en-US" dirty="0" smtClean="0"/>
          </a:p>
        </p:txBody>
      </p:sp>
    </p:spTree>
    <p:extLst>
      <p:ext uri="{BB962C8B-B14F-4D97-AF65-F5344CB8AC3E}">
        <p14:creationId xmlns:p14="http://schemas.microsoft.com/office/powerpoint/2010/main" val="216718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Monday: 9/16</a:t>
            </a:r>
            <a:br>
              <a:rPr lang="en-US" dirty="0" smtClean="0"/>
            </a:br>
            <a:endParaRPr lang="en-US" dirty="0"/>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sz="4800" dirty="0" smtClean="0"/>
              <a:t>Complete your agenda.  </a:t>
            </a:r>
          </a:p>
          <a:p>
            <a:r>
              <a:rPr lang="en-US" sz="4800" dirty="0"/>
              <a:t>H</a:t>
            </a:r>
            <a:r>
              <a:rPr lang="en-US" sz="4800" dirty="0" smtClean="0"/>
              <a:t>ave a green textbook and your narrative folder.  </a:t>
            </a:r>
          </a:p>
          <a:p>
            <a:r>
              <a:rPr lang="en-US" sz="4800" dirty="0" smtClean="0"/>
              <a:t>Read the reminders on the front white board.  </a:t>
            </a:r>
          </a:p>
          <a:p>
            <a:r>
              <a:rPr lang="en-US" sz="4800" dirty="0" smtClean="0"/>
              <a:t>Read silently.  </a:t>
            </a:r>
            <a:endParaRPr lang="en-US" sz="4800" dirty="0"/>
          </a:p>
        </p:txBody>
      </p:sp>
    </p:spTree>
    <p:extLst>
      <p:ext uri="{BB962C8B-B14F-4D97-AF65-F5344CB8AC3E}">
        <p14:creationId xmlns:p14="http://schemas.microsoft.com/office/powerpoint/2010/main" val="66008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identify figurative language in spoken poetry, and analyze how it deepens the meaning of a poem.  </a:t>
            </a:r>
            <a:endParaRPr lang="en-US" dirty="0"/>
          </a:p>
        </p:txBody>
      </p:sp>
      <p:pic>
        <p:nvPicPr>
          <p:cNvPr id="4"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73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on the top of your chart </a:t>
            </a:r>
            <a:br>
              <a:rPr lang="en-US" dirty="0" smtClean="0"/>
            </a:br>
            <a:r>
              <a:rPr lang="en-US" dirty="0" smtClean="0"/>
              <a:t>(above the notes boxes)</a:t>
            </a:r>
            <a:endParaRPr lang="en-US" dirty="0"/>
          </a:p>
        </p:txBody>
      </p:sp>
      <p:sp>
        <p:nvSpPr>
          <p:cNvPr id="3" name="Content Placeholder 2"/>
          <p:cNvSpPr>
            <a:spLocks noGrp="1"/>
          </p:cNvSpPr>
          <p:nvPr>
            <p:ph idx="1"/>
          </p:nvPr>
        </p:nvSpPr>
        <p:spPr/>
        <p:txBody>
          <a:bodyPr/>
          <a:lstStyle/>
          <a:p>
            <a:endParaRPr lang="en-US" b="1" dirty="0" smtClean="0"/>
          </a:p>
          <a:p>
            <a:pPr marL="0" indent="0">
              <a:buNone/>
            </a:pPr>
            <a:r>
              <a:rPr lang="en-US" b="1" dirty="0" smtClean="0"/>
              <a:t>Figurative </a:t>
            </a:r>
            <a:r>
              <a:rPr lang="en-US" b="1" dirty="0"/>
              <a:t>Language: </a:t>
            </a:r>
            <a:endParaRPr lang="en-US" b="1" dirty="0" smtClean="0"/>
          </a:p>
          <a:p>
            <a:r>
              <a:rPr lang="en-US" dirty="0" smtClean="0"/>
              <a:t>writing </a:t>
            </a:r>
            <a:r>
              <a:rPr lang="en-US" dirty="0"/>
              <a:t>that steps away from </a:t>
            </a:r>
            <a:r>
              <a:rPr lang="en-US" i="1" dirty="0"/>
              <a:t>literal</a:t>
            </a:r>
            <a:r>
              <a:rPr lang="en-US" dirty="0"/>
              <a:t> meanings in order to accomplish a special effect or </a:t>
            </a:r>
            <a:r>
              <a:rPr lang="en-US" i="1" dirty="0"/>
              <a:t>deeper</a:t>
            </a:r>
            <a:r>
              <a:rPr lang="en-US" dirty="0"/>
              <a:t> understanding.   </a:t>
            </a:r>
            <a:endParaRPr lang="en-US" b="1" dirty="0"/>
          </a:p>
          <a:p>
            <a:endParaRPr lang="en-US" dirty="0"/>
          </a:p>
        </p:txBody>
      </p:sp>
    </p:spTree>
    <p:extLst>
      <p:ext uri="{BB962C8B-B14F-4D97-AF65-F5344CB8AC3E}">
        <p14:creationId xmlns:p14="http://schemas.microsoft.com/office/powerpoint/2010/main" val="2138295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Stick it to your brain...and your notes</a:t>
            </a:r>
            <a:endParaRPr lang="en-US" dirty="0"/>
          </a:p>
        </p:txBody>
      </p:sp>
      <p:sp>
        <p:nvSpPr>
          <p:cNvPr id="3" name="Content Placeholder 2"/>
          <p:cNvSpPr>
            <a:spLocks noGrp="1"/>
          </p:cNvSpPr>
          <p:nvPr>
            <p:ph idx="1"/>
          </p:nvPr>
        </p:nvSpPr>
        <p:spPr>
          <a:xfrm>
            <a:off x="457200" y="1214651"/>
            <a:ext cx="8229600" cy="5240739"/>
          </a:xfrm>
        </p:spPr>
        <p:txBody>
          <a:bodyPr>
            <a:normAutofit/>
          </a:bodyPr>
          <a:lstStyle/>
          <a:p>
            <a:pPr>
              <a:buNone/>
            </a:pPr>
            <a:r>
              <a:rPr lang="en-US" b="1" dirty="0" smtClean="0"/>
              <a:t>Hyperbole: </a:t>
            </a:r>
            <a:r>
              <a:rPr lang="en-US" dirty="0" smtClean="0"/>
              <a:t>An obvious exaggeration to emphasize something or make it seem important.  </a:t>
            </a:r>
          </a:p>
          <a:p>
            <a:pPr>
              <a:buNone/>
            </a:pPr>
            <a:r>
              <a:rPr lang="en-US" dirty="0"/>
              <a:t>	</a:t>
            </a:r>
            <a:r>
              <a:rPr lang="en-US" dirty="0" smtClean="0"/>
              <a:t>Ex: I had a </a:t>
            </a:r>
            <a:r>
              <a:rPr lang="en-US" b="1" dirty="0" smtClean="0"/>
              <a:t>ton</a:t>
            </a:r>
            <a:r>
              <a:rPr lang="en-US" dirty="0" smtClean="0"/>
              <a:t> of </a:t>
            </a:r>
            <a:r>
              <a:rPr lang="en-US" dirty="0" smtClean="0"/>
              <a:t>homework</a:t>
            </a:r>
          </a:p>
          <a:p>
            <a:pPr>
              <a:buNone/>
            </a:pPr>
            <a:r>
              <a:rPr lang="en-US" dirty="0" smtClean="0">
                <a:sym typeface="Wingdings" pitchFamily="2" charset="2"/>
              </a:rPr>
              <a:t> </a:t>
            </a:r>
            <a:endParaRPr lang="en-US" dirty="0" smtClean="0"/>
          </a:p>
          <a:p>
            <a:pPr>
              <a:buNone/>
            </a:pPr>
            <a:r>
              <a:rPr lang="en-US" dirty="0" smtClean="0">
                <a:hlinkClick r:id="rId2"/>
              </a:rPr>
              <a:t>http://www.youtube.com/watch?v=14SEC1vuvoc</a:t>
            </a: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239302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Stick it to your brain...and your notes</a:t>
            </a:r>
            <a:endParaRPr lang="en-US" dirty="0"/>
          </a:p>
        </p:txBody>
      </p:sp>
      <p:sp>
        <p:nvSpPr>
          <p:cNvPr id="3" name="Content Placeholder 2"/>
          <p:cNvSpPr>
            <a:spLocks noGrp="1"/>
          </p:cNvSpPr>
          <p:nvPr>
            <p:ph idx="1"/>
          </p:nvPr>
        </p:nvSpPr>
        <p:spPr/>
        <p:txBody>
          <a:bodyPr/>
          <a:lstStyle/>
          <a:p>
            <a:pPr>
              <a:buNone/>
            </a:pPr>
            <a:r>
              <a:rPr lang="en-US" b="1" dirty="0"/>
              <a:t>Alliteration: </a:t>
            </a:r>
            <a:r>
              <a:rPr lang="en-US" dirty="0"/>
              <a:t>The repetition of consonant sounds at the beginning of words close by.  </a:t>
            </a:r>
          </a:p>
          <a:p>
            <a:pPr>
              <a:buNone/>
            </a:pPr>
            <a:r>
              <a:rPr lang="en-US" dirty="0"/>
              <a:t>		Ex: </a:t>
            </a:r>
            <a:r>
              <a:rPr lang="en-US" u="sng" dirty="0"/>
              <a:t>S</a:t>
            </a:r>
            <a:r>
              <a:rPr lang="en-US" dirty="0"/>
              <a:t>ummer is a </a:t>
            </a:r>
            <a:r>
              <a:rPr lang="en-US" u="sng" dirty="0"/>
              <a:t>s</a:t>
            </a:r>
            <a:r>
              <a:rPr lang="en-US" dirty="0"/>
              <a:t>weaty </a:t>
            </a:r>
            <a:r>
              <a:rPr lang="en-US" u="sng" dirty="0"/>
              <a:t>c</a:t>
            </a:r>
            <a:r>
              <a:rPr lang="en-US" dirty="0"/>
              <a:t>ircus </a:t>
            </a:r>
            <a:r>
              <a:rPr lang="en-US" u="sng" dirty="0"/>
              <a:t>sc</a:t>
            </a:r>
            <a:r>
              <a:rPr lang="en-US" dirty="0"/>
              <a:t>ent.  </a:t>
            </a:r>
          </a:p>
          <a:p>
            <a:pPr>
              <a:buNone/>
            </a:pPr>
            <a:r>
              <a:rPr lang="en-US" b="1" dirty="0"/>
              <a:t>Assonance: </a:t>
            </a:r>
            <a:r>
              <a:rPr lang="en-US" dirty="0"/>
              <a:t>The repetition of vowel sounds in the middle of words close by.  </a:t>
            </a:r>
          </a:p>
          <a:p>
            <a:pPr>
              <a:buNone/>
            </a:pPr>
            <a:r>
              <a:rPr lang="en-US" dirty="0"/>
              <a:t>		Ex: T</a:t>
            </a:r>
            <a:r>
              <a:rPr lang="en-US" u="sng" dirty="0"/>
              <a:t>a</a:t>
            </a:r>
            <a:r>
              <a:rPr lang="en-US" dirty="0"/>
              <a:t>lking and w</a:t>
            </a:r>
            <a:r>
              <a:rPr lang="en-US" u="sng" dirty="0"/>
              <a:t>a</a:t>
            </a:r>
            <a:r>
              <a:rPr lang="en-US" dirty="0"/>
              <a:t>lking, to each </a:t>
            </a:r>
            <a:r>
              <a:rPr lang="en-US" u="sng" dirty="0"/>
              <a:t>e</a:t>
            </a:r>
            <a:r>
              <a:rPr lang="en-US" dirty="0"/>
              <a:t>nd of the b</a:t>
            </a:r>
            <a:r>
              <a:rPr lang="en-US" u="sng" dirty="0"/>
              <a:t>e</a:t>
            </a:r>
            <a:r>
              <a:rPr lang="en-US" dirty="0"/>
              <a:t>nd.  </a:t>
            </a:r>
          </a:p>
          <a:p>
            <a:endParaRPr lang="en-US" dirty="0"/>
          </a:p>
        </p:txBody>
      </p:sp>
    </p:spTree>
    <p:extLst>
      <p:ext uri="{BB962C8B-B14F-4D97-AF65-F5344CB8AC3E}">
        <p14:creationId xmlns:p14="http://schemas.microsoft.com/office/powerpoint/2010/main" val="2430522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Stick it to your brain...and your notes</a:t>
            </a:r>
          </a:p>
        </p:txBody>
      </p:sp>
      <p:sp>
        <p:nvSpPr>
          <p:cNvPr id="3" name="Content Placeholder 2"/>
          <p:cNvSpPr>
            <a:spLocks noGrp="1"/>
          </p:cNvSpPr>
          <p:nvPr>
            <p:ph idx="1"/>
          </p:nvPr>
        </p:nvSpPr>
        <p:spPr>
          <a:xfrm>
            <a:off x="457200" y="1600200"/>
            <a:ext cx="8229600" cy="5141794"/>
          </a:xfrm>
        </p:spPr>
        <p:txBody>
          <a:bodyPr>
            <a:normAutofit lnSpcReduction="10000"/>
          </a:bodyPr>
          <a:lstStyle/>
          <a:p>
            <a:pPr>
              <a:buNone/>
            </a:pPr>
            <a:r>
              <a:rPr lang="en-US" b="1" dirty="0" smtClean="0"/>
              <a:t>Irony</a:t>
            </a:r>
            <a:r>
              <a:rPr lang="en-US" b="1" dirty="0" smtClean="0"/>
              <a:t>: </a:t>
            </a:r>
            <a:r>
              <a:rPr lang="en-US" dirty="0" smtClean="0"/>
              <a:t>Saying the opposite of what you actually mean.  </a:t>
            </a:r>
          </a:p>
          <a:p>
            <a:pPr>
              <a:buNone/>
            </a:pPr>
            <a:r>
              <a:rPr lang="en-US" dirty="0"/>
              <a:t>	</a:t>
            </a:r>
            <a:r>
              <a:rPr lang="en-US" dirty="0" smtClean="0"/>
              <a:t>	Ex: The directions were as clear as mud.  </a:t>
            </a:r>
          </a:p>
          <a:p>
            <a:pPr>
              <a:buNone/>
            </a:pPr>
            <a:r>
              <a:rPr lang="en-US" b="1" dirty="0" smtClean="0"/>
              <a:t>Paradox</a:t>
            </a:r>
            <a:r>
              <a:rPr lang="en-US" b="1" dirty="0"/>
              <a:t>: </a:t>
            </a:r>
            <a:r>
              <a:rPr lang="en-US" dirty="0" smtClean="0"/>
              <a:t>A statement that seems to oppose/contradict itself, yet actually reveals some truth.  </a:t>
            </a:r>
          </a:p>
          <a:p>
            <a:pPr>
              <a:buNone/>
            </a:pPr>
            <a:r>
              <a:rPr lang="en-US" dirty="0"/>
              <a:t>	</a:t>
            </a:r>
            <a:r>
              <a:rPr lang="en-US" dirty="0" smtClean="0"/>
              <a:t>	Ex: Her silence was deafening.  </a:t>
            </a:r>
            <a:endParaRPr lang="en-US" dirty="0" smtClean="0"/>
          </a:p>
          <a:p>
            <a:pPr>
              <a:buNone/>
            </a:pPr>
            <a:r>
              <a:rPr lang="en-US" dirty="0">
                <a:hlinkClick r:id="rId2"/>
              </a:rPr>
              <a:t>http://www.youtube.com/watch?v=jN104uji--</a:t>
            </a:r>
            <a:r>
              <a:rPr lang="en-US" dirty="0" smtClean="0">
                <a:hlinkClick r:id="rId2"/>
              </a:rPr>
              <a:t>Y</a:t>
            </a:r>
            <a:r>
              <a:rPr lang="en-US" dirty="0" smtClean="0"/>
              <a:t> </a:t>
            </a:r>
            <a:endParaRPr lang="en-US" dirty="0"/>
          </a:p>
          <a:p>
            <a:pPr>
              <a:buNone/>
            </a:pPr>
            <a:r>
              <a:rPr lang="en-US" dirty="0" smtClean="0">
                <a:hlinkClick r:id="rId3"/>
              </a:rPr>
              <a:t>http</a:t>
            </a:r>
            <a:r>
              <a:rPr lang="en-US" dirty="0">
                <a:hlinkClick r:id="rId3"/>
              </a:rPr>
              <a:t>://www.youtube.com/watch?v=3K9pd6h9JT0</a:t>
            </a:r>
            <a:endParaRPr lang="en-US" dirty="0"/>
          </a:p>
        </p:txBody>
      </p:sp>
    </p:spTree>
    <p:extLst>
      <p:ext uri="{BB962C8B-B14F-4D97-AF65-F5344CB8AC3E}">
        <p14:creationId xmlns:p14="http://schemas.microsoft.com/office/powerpoint/2010/main" val="2661321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Packet</a:t>
            </a:r>
            <a:endParaRPr lang="en-US" dirty="0"/>
          </a:p>
        </p:txBody>
      </p:sp>
      <p:sp>
        <p:nvSpPr>
          <p:cNvPr id="3" name="Content Placeholder 2"/>
          <p:cNvSpPr>
            <a:spLocks noGrp="1"/>
          </p:cNvSpPr>
          <p:nvPr>
            <p:ph idx="1"/>
          </p:nvPr>
        </p:nvSpPr>
        <p:spPr/>
        <p:txBody>
          <a:bodyPr>
            <a:normAutofit lnSpcReduction="10000"/>
          </a:bodyPr>
          <a:lstStyle/>
          <a:p>
            <a:r>
              <a:rPr lang="en-US" dirty="0" smtClean="0"/>
              <a:t>Each poem should be annotated.</a:t>
            </a:r>
          </a:p>
          <a:p>
            <a:pPr lvl="1"/>
            <a:r>
              <a:rPr lang="en-US" dirty="0" smtClean="0"/>
              <a:t>Annotate = marking/identifying elements in a text in order to better understand it.  </a:t>
            </a:r>
          </a:p>
          <a:p>
            <a:pPr lvl="1"/>
            <a:r>
              <a:rPr lang="en-US" dirty="0" smtClean="0"/>
              <a:t>Read each poem and design a key for how to identify each element of figurative language in the poems.  (example: pink=similes, blue=metaphors, $=alliteration, *=rhyme) </a:t>
            </a:r>
            <a:endParaRPr lang="en-US" dirty="0"/>
          </a:p>
          <a:p>
            <a:pPr lvl="1"/>
            <a:r>
              <a:rPr lang="en-US" dirty="0" smtClean="0"/>
              <a:t>The point is to read, re-read, and read again in order to better understand the figurative language used in the poems/songs</a:t>
            </a:r>
            <a:endParaRPr lang="en-US" dirty="0"/>
          </a:p>
        </p:txBody>
      </p:sp>
    </p:spTree>
    <p:extLst>
      <p:ext uri="{BB962C8B-B14F-4D97-AF65-F5344CB8AC3E}">
        <p14:creationId xmlns:p14="http://schemas.microsoft.com/office/powerpoint/2010/main" val="2569723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Narratives Due Today </a:t>
            </a:r>
            <a:endParaRPr lang="en-US" dirty="0"/>
          </a:p>
        </p:txBody>
      </p:sp>
      <p:sp>
        <p:nvSpPr>
          <p:cNvPr id="3" name="Content Placeholder 2"/>
          <p:cNvSpPr>
            <a:spLocks noGrp="1"/>
          </p:cNvSpPr>
          <p:nvPr>
            <p:ph idx="1"/>
          </p:nvPr>
        </p:nvSpPr>
        <p:spPr>
          <a:xfrm>
            <a:off x="1459959" y="1428665"/>
            <a:ext cx="8229600" cy="4525963"/>
          </a:xfrm>
        </p:spPr>
        <p:txBody>
          <a:bodyPr>
            <a:normAutofit/>
          </a:bodyPr>
          <a:lstStyle/>
          <a:p>
            <a:pPr marL="0" indent="0" algn="ctr">
              <a:buNone/>
            </a:pPr>
            <a:r>
              <a:rPr lang="en-US" sz="6000" dirty="0" smtClean="0"/>
              <a:t>Story time!  </a:t>
            </a:r>
            <a:endParaRPr lang="en-US" sz="6000" dirty="0"/>
          </a:p>
        </p:txBody>
      </p:sp>
      <p:sp>
        <p:nvSpPr>
          <p:cNvPr id="4" name="AutoShape 2" descr="data:image/jpeg;base64,/9j/4AAQSkZJRgABAQAAAQABAAD/2wCEAAkGBhQSEBUUExQUFRUWGB0YGBgXGBkdGRccHRgVFxwaFxgXHCYeGhojGhcYHy8gIycpLCwsGh4xNTAqNScrLCkBCQoKDgwOGg8PGi8cHCQpLC0sKSkpKSkpKSkpKSkpLCkpLCwpKSwpLCkpKSkpKSkpKSwpKSkpLCksKSwwKSwsKf/AABEIAL8BBwMBIgACEQEDEQH/xAAbAAABBQEBAAAAAAAAAAAAAAAEAQIDBQYAB//EAEoQAAECAwUEBwQIBAIJBQEAAAECEQADIQQSMUFRBWFxgQYTIjKRobFSwdHwFCNCYnKCkuEVM6KyQ/EHFiRjc4PC0uJEU1STszT/xAAaAQACAwEBAAAAAAAAAAAAAAAAAgEDBAUG/8QAKREAAgIBBAEEAgIDAQAAAAAAAAECEQMEEiExQRMiMlEUYXHBIzNSBf/aAAwDAQACEQMRAD8AnmzsW+cIHNpOmgaOEs9rhEczHjHU5MNIImWphhAdst4QsE+wWpm6obNmdkavXiwgW1J6xVxu0UG6dO0VHxwhZN0MkgqctN+6hQBRdUNC+L7gAYdfIWUDign2mcjhV20MVtnmskLUkdkBhTtF6AnQmp3DfENmmmYVpUqpUF3tCCCTuFx/0wm4ai3kzkJUTgpeAOQQkFRPOJih0MNSnwJ+HlFZNUFBS7oJSFcwXF8b82+Ig/Z04XG1JV/dhzeGX0K/sJ2FMCrOgjGorxJ98WqUxTbD7Mtv94uLSXNeL4dIrl2AW1XUzkzB3CyJnPuq5H1MWzCBZ0kLSpJDghj4QPse0G6Zau9LLVxKfsnwpyMFUw7RZgQrCGKVCXocQkCRDSBCX4bfMADiIVhEYJhb0QSOAEc0D/SQSwqRi2A4mJL+6ACSOhl+Ef5f0gAfe3V8o4nWIwrj5+6GPqVfH53QASk4VpnSnjEM6UhRB7Th2YkZNkQ8K4yccvV4Vx4/OMQCYMuzS/vPvUv4whsssa/qX4UOMEKOvk49DEZJ3wrQ1kAlStDxKlfGFSiUR6F1t4mHvpe4EhoYpT4kPvf0f3RFE2KbPL08VK9CYp7apF9kjCgqdC5g+3WkS0E3ReNEnU1JxrQV8IpkEn5+d0U5H4Hig2XNFysdC2dFCXL+gp6+6OhORqLFZYn5yiK+5AGvu/eJ5ydM/hECqKHj+/GNLKhikC6H310pAVttIQpsCu6AcxWvkr1iwOAiutUpCpqkqFSUscgAC76e+El0MiC0pT1KgD2et7GtBWugctEGyq3wQ5cV/pPkTEk5QKRdDAqmN4gCItmhQSVk0DvxuEu25/OK/KGCUkBIRLU3Vi87fddQV4pHOJ9no+rFGLqpoLxw3CsDoKJRbKarxSmg8VekWFg7uH2lf3GHj2DC9lH6sfiX/cqDZZwgHZw7H51/3rg1KcIviuCl9jyaGKu2zCmcm4HUxdvZydyAK++LMRWWPtqUp3KlMOAN0Dg7nnFOoybI2XafH6kqYRJt61PQBtQfUEiHptK87ngfjF9tGxtIupHcAI5M/iHjNptAIcF4TBl9Rc9luq0zwSX0ycWhf3fA/GO69eqf0n4wN9LTm44giHy54OBeNG4yUwj6QrUeH7xAu0KU6QWGZHuiG1WhqAhzoRT5JA5w02pEsAP4OXO5oVu3QyXFhaCUhgWGjD4R18+0YDExai1EDUh1fAecPWAhJUpSi3nuAGMTdEU2On21KO9Muk4OqJUTHAIUSDhWJZWxlCUZygAo1Iat3ecm08a4BoUyyMiLw40B9QfGM0NRunto1ZdLLHDcydzqfEx15WF4txLwgW4cV+d8KT8un4xroxnXzqfEwhWfaI5lvCOKhx8/SGlaeMRQHKmECq1cXVEak0e+vxPwfzia+AKmkIJiRVx4xFE2CFxgpXmHhhtKwHCjnmfeKQcpb1p8/tESkUqfLHCsLQ1lXtBSytIUXZJb5aHWeSSpjXXgw9cIfbu8k0LOKY5HxgixyikVxNaekU17ixdE6gwYcyA9dw+fSOiVCiBQM/y3z7o6JC2SzElLAiK6fOcgvkY29p2S9QX3HxoYy1o2SUk5hyOFCcIrhnUuBnjrkBVM8Afh8YDVPTeWFOCtRD6IADtxwgibKIx4+Y+fCK9EpJUqYov1d4kZULJHMvFrYqRCglKJT4FKj/Wcd1IIsMu9Ju6qWH/5afjEEzuST/ulf3ExNY2RISo0PbV/VLQfKFXYCqUlanFRLUQHySm6B4qJi1sS6A6u/iYAVJQlJu062ZRswlieTsINsKKI4P4/5w8VyQwmwBpYH31//ouDUmA9mg9UDqpR8ZioMEvjn6xoiVMjWtkqO4nhSIujaGMgHQeN0l/GJJst0KGoI9YqdnbQUgyWQVqRdvAUwDKqWADuK79Iwa3wb9C0pOz0OMltRKZEwoCQsqLpSlryXqyhizuxAJajUghe1p84pQi5KvECjqU/4yAA+HdPvjS7O6MSpQ+0pRHbUSbyicSVYtu5mtYwwyPG7R1NVKGZVRhpsieam9LT/wAAgfqmCIDYlA3krrvSG/pZuUeqrlApIIBBDEbt8YjbuyeomU7iqp3apfc/hwg9aUndmWOOC4ozs+0TAq8UBwGBoz66FVfJ2ygiwEpdVx1nFa1DyABIG75BEHbG2MZyrqeyhPeIApuSMLx8MzvdaiS5FeCAAqfM1lj8p9bwg3Y8wKnDrWBHcA7pVqSa3mwHmTQa6XsGQhLdShVMVAKUeas4odpdGnvKkoWggOZSu6oay1Am6oaOz5DGIeonJU2TjxwhJSosrWl5agKdk+hjFKnFMyUQHe9TddTr4xo9mbXvy1BZ7aUk1peHtAa5EZHiIzdkN60AexKrxURTwTDYFeRGjXzTx2Gm3Kf+UrxTDDblf+y/5h8IMKY5o7VM88AnaSh/6eY33bp+EKNpU/kTBuIT8YKMirgl/I8QIclBzPhEUyeAFW2gP8FdNyREK+kaAf5R8UxZmQdT74d1Wh8qfvCNS+ybX0VJ25KOMo01CfUw/wDjch+4X/Cn4wZaylCCpTUGGuQHjGaCnU5c673If9ornKUR4pMsLPPlqmla0m4R2QMQxDFgc2VWDwZCsJq08RhzIillziZh7IZnAIw5GmQHy8WsgAoWtQBuvRgxAbQOKvFVj0LtWYEIBRMSpy1RgKnDluhIqp82+t8gGAyH7wkVuTHUT1hVIhnbOSqtQR81GcEiFEc/9l9GO2zsQjjXnw+EYtRTWTV1XlK1KnISOAj2CZLBopjpTBo87FkkpKrSX+qSt9CszZgRzb3Rox5X0xHBdorpcpKXld8JuhQzvHG5oRDzY/q7qWUGugHvOqYlTKG5oJs2xDJVNnk3kABQOqlJGOhqfGKecmZKUsEm/fN1syakncBXwjYskasp2tuiTak4dYlMslSpYusMBVKioneRE+wr/WOVEgJq+HeYAfpNYBDJRQHNRL4mhF7UkDk8Wuxk3Uk5AgcSEOf6lxnxZHkyfovyQUIFnsk/Uo4epJgxKoB2ctpMsMSboLCuQglJUTQAcT7gPfHUXCOe+we3TD3QcceF5KfefCGoSwYfOvqYjtMlQmBRUkEpIoN74k8+UJeHtk7h/wCIeOTqpNzaOrpklBMlU4IKaKBBB0YuPOB+lO0bTaEAdXLV2RULWFJWHF6WAoJY0LEGu5oe2gX4/ExygpnqBvUn1YxmTo0SVmo/0c7VnTrIRPe/LWUOrvEAJIvcHIc4hjxTp9tMS5CSR2b3ebA1YDUkPTSKXo6ZhnX5awAAQpTulTggJpLZdS9MGx109v2MLTLKZrkrKSHBKEXCVPdoxIJHaIfRqQjq7F/R5oOlUvNSv0/AR6J0K27JnSUolggjElmKs6jPCmjRlOkf+i4zLZ/s5RLlLBWoH/DYgG6MwXDDjgI0mwej1m2cqcOtJCwhxM3PUU7TlQwdnAzh5bWuBVKXkZ016bfRUqRJXJ65Ldld8qqH7KUhnZu8QKxD0M6cLn2eau0gAyiACkN1jgkJCfa7OA1yqYp9uS5dsm9YuWlhRLYlIoL6ge1wwG+IpViloDJSABkN8QkqolRlf6HT09Y5UCHJU71BJL4cW3w2xKElSysklagXGYFAniBXmdIkCBEds7rgOagcxXhR9+kXYsjhJNBlx740y3B3iEfeOEDptJDuGH4v/EUhn0zeHyZWPl7o7akcSgxgNIVUwDGnz5wIbSvJI5qP/bEJtk0ZI8FftBuRNFnehFKisO01+ynwV8YarasxiwQKFu8MvDxhd6J2gu3Lc5uioTiNVHLkPMxDsizqDKapwL1G9mPJ8oCsgM1XaqGvE8a1wxNIuZy05jxBYciNN8UfJ2yzpUQ2yUorbPqz/c3vgtC/qZgD91RJ5ZczFfs+1dZMXdDJSlhv7SS5+aRa7NlPJm0c3GLaM/vMUykux19GfTKVgBjhCxudjdGES0iYTfUUuH7oCmOGrUeOjlS1sU6Nqwtod0l2uUlEtBq7lsmIo/CC+iu0OsQpKu8GPIu3oYyVumXpilKxcqB3Ph4AQb0dtRk2ggnsqBHguh/qjS4+0p8m3mkh+D4e+PObVs8TLOuShTdWjrSH70xa8wMkpo28b431pmgoUoVYFm1AMYbolspfXzesJuAIU+R7IIzY4gfJiuI5P0nsK5dhlyJdbgQudqagCvEPwTFPt2yFExKlDGWFHcFODzupSOZiys9vXOttpQpwlZSM2EsC8/NIJ5wJtjawnzZqjQJmXEjVICSC2lCecEm6Hh8ilUnsqNaAgnexB9Wi1sKGkU9o+gEV9oSyTmAC41LODTj5RZbPcyHal7IgUKEEd6mesNpssYSuT4G1EHJVEs7NSWgAfZThwHKHl2dSgBXD4nOI0WhgAErDAAUBybEGEM4DFK3LgEgUegetHNI6y1GN8Jo5rxTXNDLTZUrSQkG8MFHI/my3QNKWruqZKhiAH5pJxEWoWz/OsUvSBbKllyGCiCPywmoxKavyPgzODrwFWWzX5iAtSkoKgCQe0xo+gHjG3sPRSzymIlhSvaX2jyvUHICMDZrUq66xTMjLiMhvjb9GNs309WouoDsn2h8R6RypwlHs6cZRnyiWfshctRXZ1EDOU4CHJcqDgsa4BhpjE8vayg4XJm3hTsoLKOZFSEp3lTnSLQCOuxTdk0VibZdmEzQZd5LIJIZgXIJFAsu7PUCjsYXa1klrRfVd7IdKiWFcO0MjqDV+UEbSnhEsm7fOCUe2rJNdTnljlAey9gJloTf7UypUQSxUolSgB7Dmg3RJBk/9X1zlKmASpYJYBVQs5nrEpASS4pd7VYGtuyFyf5ktSRqlRI5XS/lHpFwANRmwybhpGG6SbQStQRL7iTQYhSqiidACRRsTlDxbk6D4opkJQcFF9L638Lzw1UoqWEJGDEuo4PnWg41PAPEirPMUGUnq04OReLbk5c/CJpGxZLUSk/eqSeJeNuHTybtmbNqI1UeR6bCPZRxcfCHBIT7Cd14CI1bGln7I5gfCEGyEDDDkB5JjpcnO4HqmD2pY/wCYmFUpL96UfziGfwuX/wC2OZPwiNWxpJNZQfUP+0Q7DgeZSfblc1D4QNaykIoqWVYABT89WZzyiK27NkS0KVcL5BzU5Cp198V2z7GCO8U1Z7pLksdMKCKpSa4HivIVY7UiWhKQkuBUi6QTStWLc4H2xb7wCR+Zg3AYmLHorIe6CHBdwRSgIDvw84rtmbIXNnXEALLqpeYJALXlUwciMuTJsjb6L4xt0T9G5DFb0dD/ANSR8Y2XR/Z/+zzV6oUkckmvu5RUTNkps026CSeodROZv5aCNfsCSPofFKn53oqWRTxqSGcanTH2P/8Anl/8NPomOhbIB9GQ3sJ9Ex0ebfbOiujAKTfJyqSODtSCjIeY75+qknIQG10qTmLwfDAq8agRbWYOX1FOZB+eMejRz2G2XaX0fskFSOPdo/ZfEQk/ZSFIUmyTkoUv7Cq4G8A1FJryge1WZ2LHSmQYD1aK2dZrwTQMUHkQSPdEOFkqQfbbWJEufOmJEuaUhCQ1SwCSoKzFcskiBNs2CUqXMmIKQCpBABD9xCVU5iI5tkLMVFSSAyTg1KnWh9cIEt9iZJSF9kKe6e93fsnSoocwKwrhwMp8letLpB3Hg5bTcII2RtRUlAQE3nBBq3coWOt0g10iCR2hSjaaKbDwoYWwyqkHUK3Ed1ZrvunlGLanwzoR5kjRSeqmANdvHFJCQoaghsYE2jYwlYUkJBKcgBhMlGpG54rVo7ySB2C6NWLMxzbDXCLKzWzrUdXMpMS4f2gpJS43sXPCEjF45bl0W5sSpoJmUzz9Eqiq2+e6Puqp4RpLZs03UqALKAP6kn/ujMbcl4Aj7Kvh4uI9FvUocHntrTphWyZbST85D4QUqWqUrrJTu73RuJqnQ7sDA+yB9Rz/AO34xYBTnLlD7IzjTIjNwlaNrsXagtEpKw2h3H4Gh5xYNGF6G2vq7UuV9lYvDcXJ9b36hG7aOHkhsk4nWhLdGyESe1eNchu15mJDDoaYQYzHTbbfVSxLRVa8hpWm52PIKjJ7NnkpcNe+0VOCXqzFJYVwETbYtHWWhU44EmWjdQVp+UcjHWUlYJTdobrl6sBUMWjqaXEopPyYNRkb4XRN1p3eZ+ERqSTXsvqAr3LiVUleVzmVRAqWv2UfqmRvMRyTNDspB0dKvUL90KJkzPyw8y4iMypvsSv1riImcPsSv1KPviLJonUZjUIPj+zRDMtsxOSj4++IDPnn7Eht5PvMDW7ac5DAok3lYABJ5wjkhlE7as9cxSQQ1HAbfUk8A3jA9p2h1KUhIqru1OtVGrY/IaJXmdYL6kMXPZYFg1D2brbxnnAs+wLXbCiqyCEpGfdfB6DEk5V3Rmnk28l0Y2aHolZyepD4sfAl6+J5xrejlgRLkpKUBJU5URiTeUKk8Iouhkk35Nfskn55iNVs4XZQejKW+n8xccf/ANRvZGjVpqt2ZzpAkfSVaiSnzWuNRsFH+zAapPv+fCMftCeV2icoMR1aQKZX1xt9ip+pRlQbo04FWniVN7sjZUWLaiDJSl8EgeDeEdAUmwMgE3UuOZaOjkSgrZepTKna8hrSsZFiKYuC+O+EQu6EtkW9PjFt0ksn1stevZO6jjz9YrUSqMdankmO5FlMidVpLKo7Ep9PKHoY4ZAAjJ7r+DP8iGzJbP8AOPvoY6QACGZiMN4rlTB/OGsUGny+ykgMQoCuhdgX5pzwERT7ICSQCaOHzBqNMAR4GD0yqsxBqXbF3KTxf3xEJIASSlk32pWhc440L13wWFGTuMohsCW1ophT8JDiFT33H2VUzDFnBGhffiYI2pLCbSrAhTHxTdJ4uD474hIZWLjxwpVzTE/NIw5OJM6EHcUxbRNBAu3XDhN49pGoBLpWOLb9YcJwV/hqObpuqOdU3SePzWGbLILZ5cWYkjBgQD40h3VpJccjTiSGBrj+mF3cF6ySPROjO3Jc+X1MxQ61NLquytQxBuqYk5HhFF062OJd1SWqCBvzxyqTGbC1JYYsQwViGLFQJZSS47ycIsNp7eVaJcoLdTOy81DNKwP8QUw72I0jRhn7qMOeHbJdlyT1Ctxq+TFDwZZtlTpxJlhSk5fYTT7573FiIn6L7MVNFx0qSld5QYKSg3QADktdAbp7IxbCN5JkXQwc8S50jVPUtLajPDAu2ZizdF1JmonAXZiK3b4UhWDgqugg0xZuMaSzzwoZgihBxB0PJuLvBAgW0yC99HeFCPbGnEZHfvMYpScnbNcVt4RPAW1p9yRMVok+JoPMxMi1oKL94XWckkBtXfBsK4ZxVz7Sm1hUmWoXaX1hnYEFkJ1p3iG0vQiXI7MFYkqUAgJWoqJIAvZqKnCchXGD1WJSB2lXS+BmucWwSot8vG/2dsqXITdlpAGZxJ/ETUwUlDYU4Rt/Ka4Rk/HTts8xmsksVkndMfxZUQLnoDgqOtSo+hMbLpVsV0dYglN2qgCACNa0BGPB4yyrDMKroWp8azEhvWkaFrIKNydGaeFxdIA+lS95PBfvhqrXLzChwSr3QfO2bNFXJYt/Mz0wgdVlmKUkOoG+38xnDKNcB9l/8xE/l42rUkL6bXBXTbUgBwVkDNliFslnVMmXkgqIQVC9SldcaAiLHa2yZgSl+0m+kH6x3csBUMQ5yjrHLInguXVKmOkHsgBLABgKkuW3gbzW9TCXxY6hXZQ7Mm9YtSy9Xu8MAKbiMI9G2Vs5MtNoVdHWEkKObdVLUA+lYoVbHlo+jdUSpK+2pZIcsqWG7IGBpzMbCb3bR8/4Er3RzNXl9TCpL/o1Y1UmUfQ1DTJenV+NJfxgratqAlKlkOTNmDcAFqLluIiHodLIVL0KPck/tElpsz2uaLpPaNb1BRCsOePGG1kVKKsqi2lwUCU9qbT7CP716ZNHoewh9SjhGCXLabOAUFdmWKcV5tWN50erIRwHvrzjVD/TGhI/LkzhSAVA1ukj+owsGz0AKmBze6xWAwDnM0rHRyJ1uZsjGNcsJ2nZ70sjPEcRUeYEZmypCmaj6/lccjGzmIpFEbLdmFIGd4cC3vB8Y6kWUtAyxVmqfL98YZMs/bF0jMinJvODJtkq+be6GiUSEqqGLNuI+fCHFoFRICinQuN4aox0MGhABUlqVI3tVxDk2N0s1QXBZmLv8POCJklykl8DTXwzo8FkMwnSwATpZpVFSNynbTBR+Xiuv9qj4caZ8RU7xGh6bWYASlEfaUnjeS+XD11jMTFXj2STj55uMw3hGXJ8jbh+IQsjc3yRXI0iMKdqHAgZAu70B3ecOun2cMcAKDj7s44yi1WYbz5ZaeGUUlxxVkc8nwSBUpujOhiWWLwXkSAoPRldkIdy6SyiDuhnVsGY1yvM7NgGw4RIjZapnaowYq3lyO9uOPAQJkNcHqfRyxJlWaWlL4OScVE1KjvNDuoMosnhkoMGh8XvspFjoQGFiCQads2UsuuWhT43kgvxcViZMsAMAANBQeAh8dAQJHGFhDEgQ2tLy1ClUkVwwMYKch5cu6tKldsMWSpTPLKQtiHcBQeuecbnaloEuTMWckk+RjGWHZ16QkMxUKqL0UTeYFSi2LYM7PhGfUNJK/shqwBEyY6k9pPZCAhaKmoLKOL1ACvvPrDJ3WTJSFBVApICk0UrsKckGocu9Xo1TBM3Y86S8wEzU0KlK7wwBIYgEBiBpWlYD2ZImhCQVEIvB60J6uYqpy7JALMDWKrSVorcPLJLShaJIl4pSkFRS5CVhQYXlVxf36mSwWVX0qSCluzOAo2AUkPmS6iM86wda7OlEm6hRYrQbr94mYhyxcu+bnGDptnbaEijD64nmtO/70aMDtdeWVuKrgr7dLumzaGXeAYhheknMnhzwjS2hHZnNo5/+oCv6fKM9tkObNqJQfxRTxEaC2ILzi5DS05liLsx6DOmPCGyxvAv5/saPzZU9F6rlUJ+qOHBOHH4QRtS1BEyeou9EJAxcpSX8x4RH0XkVln7n/SPd6CJNq2MKtClKyZh+RJ9Xh9a0lyVQuuDPI/mTXp2UUP5sI3XR9TyUaNGMt386YwqEyxy7cbDo3LuyUjdGnFzp419CRVTortqSldbMrS8/wDSn3mOgjbCPrFb29E/COjmTlUnwaFEshFdtMBN1eYLfqp6tB6RWBdrSyqUoAVYtxyjeiANcyo8PXWOlvg/z8YZMQSCd3nrSFmYfAbg7DHlDWRRJLmG8CTSoZt7cYepSq1Dhzy4PDCgvTIuBTQP5GHP2xixR8T41aIAynTue4koUQzqWW3JApxKsN0ZiTNdSsAEgDBh5fIiw6ZWp7SQ38tAS/3qqPOqfKK+xoZJemfjpkRFGRo1YlwFPSrinMcdTvhFEgE4BqHTXzaHTJTggaGgydsPGGBDY45Nnh4FzFFI0D1qOH4qV4i8WplThjB0qaRKml+6hZBY0IukBqPxwismIcEMCKv7NAnvU3ROhZEuboU+bgaYNvctnC7Qs9P6P28TbPLILqui8+IVgp+b+MWUeYWDaq5EwFBxxS1CBRzUNpv5BrO09MLQvu3JQ+66lfqUw/pjXRno2du2gJQcpURqkPy4nSKW2dLyEuiUXJI7ZDMMSyCpwHD1Begc0jJTrStZda1qOpNagg8HByaNL0U2MVIRNWezihLVIvKUlRyxUVCmSTuiUkNSXYTZtozZiAu+kEnC64GgIcV1Gr8YHkdM7pImoWVChulDcQ7MC4OJg7pJKAuLwL3SdaFSXO65nrGP2kghaHDBSAQdUuSjdRJamkTwO9jjwbnZu3PpCb0uWQMDeUkMdFBJUQYsZRLdpn3O3nHmVitq5SwuWq6ryUNFDMemUaK0dPUpkk9WrrcAK3H9orGCc619YiipqiHp10hShUuT2iAoKmXcQPspxxICi24QBaP9IEuolyVLTmokIFXNAz5GsZ/aClNfU61GYFKLOVEliwHFgBgABlDTOUxuSJgTvlrLvVqAUc441EUZcak1auhoR55dFz/rokoUhaZklknAhaVU7qnD1fOubxFszbYV1ctSFpJWXOrImJAcVCqkZZxRTZayn+TM7LEkIWwA6w1DaLxduzAi9plRHVkywntgJBYqSCQfxYh8Kl4haZOLaKHP3bas2u01dQcCUgoUVkmoTNlqIGQcKzLxT27ayp1qXPE2bKSXICSAUyxSjuHLPTOnAG3bbWpISJq5gGCVAAA0ugBIxqc846ySSpSJXWVKkpIKU0N5NaZBvIxqwQ2w93ZVJSvjoutnSTLEgEkrmJExSiSS6ypgTqEoA5GNVttagZhfCS5bd1vupGVmkm1sS4StIGFAFWmjA4PFx02tEwdlILKs6iq7uvipbBtfdEZYOWJfz/YqfuYT0RtBvpS/2Q1PuAn3QftQPaCMBdSf7h7ooehswi0EaXQeUoe+L7bSwJwNGKPRShEayNxIg6Rm9pzLtomAaI9FRs+j0x5STujz7ba3nLIw7HoY2/R2d9UjOg4ZjnV40Y1/hSEv3WM27NAmKdQcpSQM8xhHRXdMlNOSfuf9RHxhYyvDbss30aYCEWA0RhVMognzO0ahgl+Z/Z4tLByEB44JR4HzeBZc5KXJUMAKn48YrBtdAKipYHapXDH9jpEkF8kpdg1Uw2+mm4N88hFF/rHJvg3wWDdkPQ190VW3ulCUy5iUX76wQkkEXXF0440eAkz86cmdNmTDgVqVydh5BMTpQNGPp/nAFlV2QwAGPaw0JYY7oMl2ZJa9aEJGAuoP/VnGd4ZSdmpZYxVE13wHiMYZdBoOFOGThmaIdpIlJkm5aFzFmgZQDbzuGkGbP2dK6tBmzZhXjRZocsBixPiYlaf9keuvogmSxV2zy7OH2ojnFPVrrVgXcZEKpuGkGT9my8UTiggv2zLIUcKkEEhtYqdryShBe4oGl5C6VF0Ok1Szwei0w9ZMtQmpOZ+RCiILPPBQkkgOBjrmPGLbZexJlocoZKcCsin5R9o7odjJnbG2KbVNu4SkkGYdcwgHVWeiRvEejpSwYYQLsrZqZEpMtDsMziompUTmSfnBjIVsQjmyQoMoAjeHgTauy0z5Rlqp7JzSciOGmcHwhEAHlC5akqUhYZaDdUN+o3EEEbjCERsOlnR0zCJ8oPMSGUkf4iRWn3xlqCRpGPBhh0xkmUQUBzRaWOYAWMyDUDPdGkm7PWQ16YQce0l8siGMZq0KZJ+fBqvGjJJYkTtSO3iz4GYB4iHik+yjKuQX+HkFPf0NEbsaOMtMIztr6HLQHQbw3ghTksabgxfChwpGlmS0rcGWtQOLpNPGa4MPlSJVSZDsGIuuo+CyPGHUUuitOjObQ6OJRLWvq1JUntAXiQztdcO4wzDQy02dCReSZN4G+m73TVykG+aDIEA4Ro5Vkk//AAlHKsv4k0jpkpLG7s+o+4jjpv3xJFmdn7QT1qCiYFEXTQnsgAlq/a+sOeI4iNFtOf8AS2CQoFMtQAIN1T3g97AEULHWGTJcwslOzZJq4KilhvLJB84DtOybYu9ds0iU+KkFiqu9US0mqEoC2PtXqVhYL3yN+KQC+e4kaRe7W2sJy0KST3HLZAqo+OhgCw9GLWgi8lF0CjKFGZqMzU0gq1bPXJSqZNCmGJSsqcYAMQlhUNizmkNOpcC7HRUz5zTC5zQqujZ83jZdH7b2UsWw8PlowVrXfUFAABsMzW9VxvcM+esW2y5kxKqDzOoODOf3i2NKNMr2vwXvS20pK0PiEVIfU0x4x0CWqQbipi1A3iMCxYMAAk9oJxL4nQR0Y26fQ+1jZgtB/wAf+kD4wJOsa1F1LWScwpPvAgwylsxKSdwbzIV5ARGpChihSuC3/uIiwuK9ezkVK5k1IJYXiQFcHoREEzZsp2TMmk/dY+YDPzi1uyhiko4pI8xTziMWWUshrpf8NN+sSBW/w+Y3ZM38133OYjOwlrIKlORkx9aRdq2aE90qD+yTTjWH/Q7tQtYOr+9dICCqXsuaTQUGAvKSG4COTstYIIlc7wLfqIMWUpMx3C18wlubhPrCT7HPUaTUpGly95uPQGAkBXYFYlCuAuuKHK9A38JBJZNdCR8DFpJ2Wsd5aVF3chR59pZrjEirGt3ExP6Qw5PABQq2GokgS08bpbP7rtDv4ZNMtUook3VAhwggtxA54RfIlzEjvS1c7vuPrHTrZ1aVKIDAVZSa8M4AM1sywKWtMgoZd4XmwOQyGJBV4x69YbEmVLShOCQ3zxNYxnQOzFc1c5WLOfxLwHJAaN0Iok+S9KkcDDoQR0ISLCGOjoAEjM9JejKVIXNldiYAVH2VtU3h7TZht8aeGqFIEB5RYNnTJyklRSEBVQCfskBiWxU9N1eOuCRgwbN1P5RmeqQm0TEAm6SUpqzFJLCud3+2LRFjN3vEHMhamem/jGiPRVO7LETkBT3RxDv6RGNppdwiudQH8R+4aBUbHcd8n8xPqYnOwXFVq5EA+UMIKvaCVJIuEn8YDcwPdDUbZIS/VgqydfqyfdDxsVGCpkxW8zF+LAiGS7JZ0n+agnfMr/dlAQAp6QrWGIQU5h13gfxAU4w3+K2gd0JUMrwJb8xYnzMXSEyDQTUlsB1nxNecRKlSwcULT+MBQ8OyR4QAUc+0WxRcrKfwUHkCfOIv4ZNXjfVxUuvIhsY096zBnYKIokklRH4QXPIQ1U+WGCZUwg5iUryKh6+eEAGcPRyYRSWkaOoMMPsqp4NBFh2NMS6V3CmjBMwAUOgBMWapZfsyi2kySkvvCk1eLOznAqQUmpo5B5sILYUVk+xKCSpMwJSG7oWTp3iQTjHRZ7TWlcsgoJwr2dRmC8dEElGbUQ3Z8/gIam3mvZNNAotx05wbaLEFBsOBIPiIg+ggMC6gMAok+RLRIAP8TVVnP4Uk+bt5wwlSy60Dc4D86e8RbCT81+McJGvqfjABVTLAldVX2DAJBZIbc5fm8cJDGi5gb8PweLIyR8k/GIVyg4d/H94ABRMVlMPNL+jQxa5vtIP5VD3mD7yRRx5/CJhIB0gAqk2mbgUpPBZ9FJh30pectTbrp98WwkJ0h6kAQAVqZziqVDeUn4RW7anJMtKQoG8sDGpFVGjUoI0vVjGKDbJvT0jJCX5n9oh8IaKtmr6FS2s5Oq1NwDJ9QY0DRX9GZQFllcPeYtLsZi4jAhWh92FuwARtHNEl2FuwARNDTExTCXYAPPOmFjMu0FacVNMHEUIPFv6jFjZFoWEqADLSC7CtAa09lh+UwR07lC5KVneI5FJPqkRSbBQ8laR3pay3A9of0rblFsGJkXFl/LRw8InSkxDLsqDW6HMFSpQAwi0pECBoIhXZw7hKd4KRXgcj5esEqs6TiPX4xybGj2U8w/rAALJ6uY91iQWUGDpOig1DCK2YgVu10De+FtmxJawGF0pqlnA1qAzgw+XseScZSXzdz5kwANNjllwUggahP+fjHGamWC0xBHsrWnwCi55F4kl7Cs4dpMr9AghGz5acJaBn3R8IgAWz7SlrLXgCzteSeYKSQeRiU2tALXgTur6QYmSBgB4CIvoaRVPYOPZYA8QxHlASV20pguE3FE0+ydRmWjoM2kfqzy9RHQAf/9k=">
            <a:hlinkClick r:id="rId2"/>
          </p:cNvPr>
          <p:cNvSpPr>
            <a:spLocks noChangeAspect="1" noChangeArrowheads="1"/>
          </p:cNvSpPr>
          <p:nvPr/>
        </p:nvSpPr>
        <p:spPr bwMode="auto">
          <a:xfrm>
            <a:off x="155575" y="-1241425"/>
            <a:ext cx="3571875" cy="2600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58900"/>
            <a:ext cx="2984770" cy="2167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8043" y="2819400"/>
            <a:ext cx="4834094" cy="327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3733800"/>
            <a:ext cx="3836693" cy="2880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054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understand how to apply descriptive writing and dialogue to my narrative in order to improve my Draft 2.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6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Practice for writing… </a:t>
            </a:r>
            <a:endParaRPr lang="en-US" u="sng" dirty="0"/>
          </a:p>
        </p:txBody>
      </p:sp>
      <p:sp>
        <p:nvSpPr>
          <p:cNvPr id="3" name="Content Placeholder 2"/>
          <p:cNvSpPr>
            <a:spLocks noGrp="1"/>
          </p:cNvSpPr>
          <p:nvPr>
            <p:ph idx="1"/>
          </p:nvPr>
        </p:nvSpPr>
        <p:spPr>
          <a:xfrm>
            <a:off x="457200" y="1219200"/>
            <a:ext cx="8229600" cy="5059363"/>
          </a:xfrm>
        </p:spPr>
        <p:txBody>
          <a:bodyPr>
            <a:normAutofit lnSpcReduction="10000"/>
          </a:bodyPr>
          <a:lstStyle/>
          <a:p>
            <a:r>
              <a:rPr lang="en-US" dirty="0" smtClean="0"/>
              <a:t>Complete the following assignment on a separate piece of paper and turn it in at THEHUB if you finish.  (Due tomorrow)</a:t>
            </a:r>
          </a:p>
          <a:p>
            <a:pPr marL="514350" indent="-514350">
              <a:buAutoNum type="arabicPeriod"/>
            </a:pPr>
            <a:r>
              <a:rPr lang="en-US" b="1" dirty="0" smtClean="0"/>
              <a:t>Read</a:t>
            </a:r>
            <a:r>
              <a:rPr lang="en-US" dirty="0" smtClean="0"/>
              <a:t> pages 19-20 and answer the boxed </a:t>
            </a:r>
            <a:r>
              <a:rPr lang="en-US" b="1" dirty="0" smtClean="0"/>
              <a:t>questions #1-4</a:t>
            </a:r>
          </a:p>
          <a:p>
            <a:pPr marL="514350" indent="-514350">
              <a:buAutoNum type="arabicPeriod"/>
            </a:pPr>
            <a:r>
              <a:rPr lang="en-US" dirty="0"/>
              <a:t> </a:t>
            </a:r>
            <a:r>
              <a:rPr lang="en-US" b="1" dirty="0" smtClean="0"/>
              <a:t>Read</a:t>
            </a:r>
            <a:r>
              <a:rPr lang="en-US" dirty="0" smtClean="0"/>
              <a:t> pg. 31</a:t>
            </a:r>
            <a:r>
              <a:rPr lang="en-US" b="1" i="1" dirty="0" smtClean="0"/>
              <a:t>, take notes </a:t>
            </a:r>
            <a:r>
              <a:rPr lang="en-US" dirty="0" smtClean="0"/>
              <a:t>of important terms,  and complete the </a:t>
            </a:r>
            <a:r>
              <a:rPr lang="en-US" b="1" dirty="0" smtClean="0"/>
              <a:t>practice #</a:t>
            </a:r>
            <a:r>
              <a:rPr lang="en-US" dirty="0" smtClean="0"/>
              <a:t>1-5</a:t>
            </a:r>
            <a:endParaRPr lang="en-US" dirty="0"/>
          </a:p>
          <a:p>
            <a:pPr marL="514350" indent="-514350">
              <a:buAutoNum type="arabicPeriod"/>
            </a:pPr>
            <a:r>
              <a:rPr lang="en-US" b="1" dirty="0" smtClean="0"/>
              <a:t>Read </a:t>
            </a:r>
            <a:r>
              <a:rPr lang="en-US" dirty="0" smtClean="0"/>
              <a:t>pg. 39, </a:t>
            </a:r>
            <a:r>
              <a:rPr lang="en-US" b="1" dirty="0" smtClean="0"/>
              <a:t>take notes on the rules </a:t>
            </a:r>
            <a:r>
              <a:rPr lang="en-US" dirty="0" smtClean="0"/>
              <a:t>for punctuating dialogue, complete the practice </a:t>
            </a:r>
            <a:r>
              <a:rPr lang="en-US" b="1" dirty="0" smtClean="0"/>
              <a:t>questions #1-5</a:t>
            </a:r>
            <a:r>
              <a:rPr lang="en-US" dirty="0" smtClean="0"/>
              <a:t>.  </a:t>
            </a:r>
            <a:endParaRPr lang="en-US" b="1" dirty="0" smtClean="0"/>
          </a:p>
        </p:txBody>
      </p:sp>
    </p:spTree>
    <p:extLst>
      <p:ext uri="{BB962C8B-B14F-4D97-AF65-F5344CB8AC3E}">
        <p14:creationId xmlns:p14="http://schemas.microsoft.com/office/powerpoint/2010/main" val="307277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Peer Edit #2</a:t>
            </a:r>
            <a:endParaRPr lang="en-US" u="sng" dirty="0"/>
          </a:p>
        </p:txBody>
      </p:sp>
      <p:sp>
        <p:nvSpPr>
          <p:cNvPr id="3" name="Content Placeholder 2"/>
          <p:cNvSpPr>
            <a:spLocks noGrp="1"/>
          </p:cNvSpPr>
          <p:nvPr>
            <p:ph idx="1"/>
          </p:nvPr>
        </p:nvSpPr>
        <p:spPr>
          <a:xfrm>
            <a:off x="457200" y="838200"/>
            <a:ext cx="8229600" cy="5791200"/>
          </a:xfrm>
        </p:spPr>
        <p:txBody>
          <a:bodyPr>
            <a:normAutofit lnSpcReduction="10000"/>
          </a:bodyPr>
          <a:lstStyle/>
          <a:p>
            <a:r>
              <a:rPr lang="en-US" sz="2600" dirty="0" smtClean="0"/>
              <a:t>Write your name on the top of your partner’s draft 2.  Then write “EDITOR” next to it.  </a:t>
            </a:r>
          </a:p>
          <a:p>
            <a:r>
              <a:rPr lang="en-US" sz="2600" u="sng" dirty="0" smtClean="0"/>
              <a:t>Complete the following for your partner’s narrative:</a:t>
            </a:r>
          </a:p>
          <a:p>
            <a:pPr marL="514350" indent="-514350">
              <a:buFont typeface="+mj-lt"/>
              <a:buAutoNum type="arabicPeriod"/>
            </a:pPr>
            <a:r>
              <a:rPr lang="en-US" dirty="0"/>
              <a:t> </a:t>
            </a:r>
            <a:r>
              <a:rPr lang="en-US" dirty="0" smtClean="0"/>
              <a:t>Read through once without correcting anything.</a:t>
            </a:r>
          </a:p>
          <a:p>
            <a:pPr marL="514350" indent="-514350">
              <a:buFont typeface="+mj-lt"/>
              <a:buAutoNum type="arabicPeriod"/>
            </a:pPr>
            <a:r>
              <a:rPr lang="en-US" dirty="0" smtClean="0"/>
              <a:t>Read it again and </a:t>
            </a:r>
            <a:r>
              <a:rPr lang="en-US" u="sng" dirty="0" smtClean="0"/>
              <a:t>underline</a:t>
            </a:r>
            <a:r>
              <a:rPr lang="en-US" dirty="0" smtClean="0"/>
              <a:t> the </a:t>
            </a:r>
            <a:r>
              <a:rPr lang="en-US" b="1" dirty="0" smtClean="0"/>
              <a:t>subject once </a:t>
            </a:r>
            <a:r>
              <a:rPr lang="en-US" dirty="0" smtClean="0"/>
              <a:t>and the </a:t>
            </a:r>
            <a:r>
              <a:rPr lang="en-US" b="1" dirty="0" smtClean="0"/>
              <a:t>verb twice </a:t>
            </a:r>
            <a:r>
              <a:rPr lang="en-US" dirty="0" smtClean="0"/>
              <a:t>in every sentence.  </a:t>
            </a:r>
          </a:p>
          <a:p>
            <a:pPr marL="514350" indent="-514350">
              <a:buFont typeface="+mj-lt"/>
              <a:buAutoNum type="arabicPeriod"/>
            </a:pPr>
            <a:r>
              <a:rPr lang="en-US" dirty="0" smtClean="0"/>
              <a:t>Edit using the editing marks we use on DPE’s.  </a:t>
            </a:r>
            <a:r>
              <a:rPr lang="en-US" sz="2200" dirty="0" smtClean="0"/>
              <a:t>(Be sure to look at complete sentences, capitals, spelling, commas, quotations, etc.) </a:t>
            </a:r>
          </a:p>
          <a:p>
            <a:pPr marL="514350" indent="-514350">
              <a:buFont typeface="+mj-lt"/>
              <a:buAutoNum type="arabicPeriod"/>
            </a:pPr>
            <a:r>
              <a:rPr lang="en-US" dirty="0" smtClean="0"/>
              <a:t>Pick three sentences that could be more descriptive and write them a new way above in the empty line.  (SHOW VS. TELL) </a:t>
            </a:r>
            <a:endParaRPr lang="en-US" dirty="0"/>
          </a:p>
        </p:txBody>
      </p:sp>
    </p:spTree>
    <p:extLst>
      <p:ext uri="{BB962C8B-B14F-4D97-AF65-F5344CB8AC3E}">
        <p14:creationId xmlns:p14="http://schemas.microsoft.com/office/powerpoint/2010/main" val="1796621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a:t>
            </a:r>
            <a:r>
              <a:rPr lang="en-US" dirty="0"/>
              <a:t>: </a:t>
            </a:r>
            <a:r>
              <a:rPr lang="en-US" dirty="0" smtClean="0"/>
              <a:t>9/17</a:t>
            </a:r>
            <a:endParaRPr lang="en-US" dirty="0"/>
          </a:p>
        </p:txBody>
      </p:sp>
      <p:sp>
        <p:nvSpPr>
          <p:cNvPr id="3" name="Content Placeholder 2"/>
          <p:cNvSpPr>
            <a:spLocks noGrp="1"/>
          </p:cNvSpPr>
          <p:nvPr>
            <p:ph idx="1"/>
          </p:nvPr>
        </p:nvSpPr>
        <p:spPr/>
        <p:txBody>
          <a:bodyPr/>
          <a:lstStyle/>
          <a:p>
            <a:r>
              <a:rPr lang="en-US" dirty="0" smtClean="0"/>
              <a:t>Read through the “Ready-to-Publish Checklist” quietly to yourself.  </a:t>
            </a:r>
          </a:p>
          <a:p>
            <a:r>
              <a:rPr lang="en-US" dirty="0" smtClean="0"/>
              <a:t>Check off each item that you feel is completed for your draft.  </a:t>
            </a:r>
          </a:p>
          <a:p>
            <a:r>
              <a:rPr lang="en-US" dirty="0" smtClean="0"/>
              <a:t>Leave boxes blank that you will need to check after you type your draft.  </a:t>
            </a:r>
          </a:p>
          <a:p>
            <a:r>
              <a:rPr lang="en-US" dirty="0" smtClean="0"/>
              <a:t>Read your independent reading book silently.  </a:t>
            </a:r>
          </a:p>
          <a:p>
            <a:pPr marL="0" indent="0">
              <a:buNone/>
            </a:pPr>
            <a:r>
              <a:rPr lang="en-US" dirty="0" smtClean="0"/>
              <a:t>***Book Talks and DPE’s Before the Tech Lab***</a:t>
            </a:r>
            <a:endParaRPr lang="en-US" dirty="0"/>
          </a:p>
        </p:txBody>
      </p:sp>
    </p:spTree>
    <p:extLst>
      <p:ext uri="{BB962C8B-B14F-4D97-AF65-F5344CB8AC3E}">
        <p14:creationId xmlns:p14="http://schemas.microsoft.com/office/powerpoint/2010/main" val="3948492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TLC: Typing Final Drafts</a:t>
            </a:r>
            <a:endParaRPr lang="en-US" dirty="0"/>
          </a:p>
        </p:txBody>
      </p:sp>
      <p:sp>
        <p:nvSpPr>
          <p:cNvPr id="3" name="Content Placeholder 2"/>
          <p:cNvSpPr>
            <a:spLocks noGrp="1"/>
          </p:cNvSpPr>
          <p:nvPr>
            <p:ph idx="1"/>
          </p:nvPr>
        </p:nvSpPr>
        <p:spPr/>
        <p:txBody>
          <a:bodyPr/>
          <a:lstStyle/>
          <a:p>
            <a:r>
              <a:rPr lang="en-US" dirty="0" smtClean="0"/>
              <a:t>Please refer to the specific directions on the “Typing a Draft Checklist” Paper you should have in your important papers pocket.  </a:t>
            </a:r>
          </a:p>
          <a:p>
            <a:r>
              <a:rPr lang="en-US" dirty="0" smtClean="0"/>
              <a:t>You narrative folder is </a:t>
            </a:r>
            <a:r>
              <a:rPr lang="en-US" b="1" i="1" u="sng" dirty="0" smtClean="0"/>
              <a:t>due FRIDAY </a:t>
            </a:r>
            <a:r>
              <a:rPr lang="en-US" dirty="0" smtClean="0"/>
              <a:t>completed with your final draft stapled to the back. You may turn it in before that if it is finished.   </a:t>
            </a:r>
            <a:endParaRPr lang="en-US" dirty="0"/>
          </a:p>
        </p:txBody>
      </p:sp>
    </p:spTree>
    <p:extLst>
      <p:ext uri="{BB962C8B-B14F-4D97-AF65-F5344CB8AC3E}">
        <p14:creationId xmlns:p14="http://schemas.microsoft.com/office/powerpoint/2010/main" val="451524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r>
              <a:rPr lang="en-US" dirty="0"/>
              <a:t>: </a:t>
            </a:r>
            <a:r>
              <a:rPr lang="en-US" dirty="0" smtClean="0"/>
              <a:t>9/18</a:t>
            </a:r>
            <a:endParaRPr lang="en-US" dirty="0"/>
          </a:p>
        </p:txBody>
      </p:sp>
      <p:sp>
        <p:nvSpPr>
          <p:cNvPr id="3" name="Content Placeholder 2"/>
          <p:cNvSpPr>
            <a:spLocks noGrp="1"/>
          </p:cNvSpPr>
          <p:nvPr>
            <p:ph idx="1"/>
          </p:nvPr>
        </p:nvSpPr>
        <p:spPr/>
        <p:txBody>
          <a:bodyPr>
            <a:normAutofit/>
          </a:bodyPr>
          <a:lstStyle/>
          <a:p>
            <a:r>
              <a:rPr lang="en-US" dirty="0"/>
              <a:t>In your I.N. page 16, write down as many ends to this sentence as you can think of.  Keep writing until I say stop.</a:t>
            </a:r>
          </a:p>
          <a:p>
            <a:pPr marL="0" indent="0" algn="ctr">
              <a:buNone/>
            </a:pPr>
            <a:r>
              <a:rPr lang="en-US" sz="4800" dirty="0"/>
              <a:t>Poetry is</a:t>
            </a:r>
            <a:r>
              <a:rPr lang="en-US" sz="4800" dirty="0" smtClean="0"/>
              <a:t>….</a:t>
            </a:r>
          </a:p>
          <a:p>
            <a:pPr marL="0" indent="0" algn="ctr">
              <a:buNone/>
            </a:pPr>
            <a:endParaRPr lang="en-US" sz="4800" dirty="0"/>
          </a:p>
          <a:p>
            <a:pPr marL="0" indent="0" algn="ctr">
              <a:buNone/>
            </a:pPr>
            <a:r>
              <a:rPr lang="en-US" sz="2400" dirty="0" smtClean="0"/>
              <a:t>When you finish, work on your DPE and read silently.   </a:t>
            </a:r>
            <a:endParaRPr lang="en-US" sz="2400" dirty="0"/>
          </a:p>
        </p:txBody>
      </p:sp>
    </p:spTree>
    <p:extLst>
      <p:ext uri="{BB962C8B-B14F-4D97-AF65-F5344CB8AC3E}">
        <p14:creationId xmlns:p14="http://schemas.microsoft.com/office/powerpoint/2010/main" val="3968859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Kanye’s</a:t>
            </a:r>
            <a:r>
              <a:rPr lang="en-US" dirty="0" smtClean="0"/>
              <a:t> Writing Process… </a:t>
            </a:r>
            <a:endParaRPr lang="en-US" dirty="0"/>
          </a:p>
        </p:txBody>
      </p:sp>
      <p:sp>
        <p:nvSpPr>
          <p:cNvPr id="3" name="Content Placeholder 2"/>
          <p:cNvSpPr>
            <a:spLocks noGrp="1"/>
          </p:cNvSpPr>
          <p:nvPr>
            <p:ph idx="1"/>
          </p:nvPr>
        </p:nvSpPr>
        <p:spPr/>
        <p:txBody>
          <a:bodyPr/>
          <a:lstStyle/>
          <a:p>
            <a:pPr marL="0" indent="0">
              <a:buNone/>
            </a:pPr>
            <a:r>
              <a:rPr lang="en-US" smtClean="0">
                <a:hlinkClick r:id="rId2"/>
              </a:rPr>
              <a:t>http://www.youtube.com/watch?v=oqHxvAcE13k</a:t>
            </a:r>
            <a:endParaRPr lang="en-US" smtClean="0"/>
          </a:p>
          <a:p>
            <a:pPr marL="0" indent="0">
              <a:buNone/>
            </a:pPr>
            <a:endParaRPr lang="en-US"/>
          </a:p>
        </p:txBody>
      </p:sp>
    </p:spTree>
    <p:extLst>
      <p:ext uri="{BB962C8B-B14F-4D97-AF65-F5344CB8AC3E}">
        <p14:creationId xmlns:p14="http://schemas.microsoft.com/office/powerpoint/2010/main" val="4191348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4471</TotalTime>
  <Words>1140</Words>
  <Application>Microsoft Office PowerPoint</Application>
  <PresentationFormat>On-screen Show (4:3)</PresentationFormat>
  <Paragraphs>135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Week 6: 9/16-9/20</vt:lpstr>
      <vt:lpstr>Monday: 9/16 </vt:lpstr>
      <vt:lpstr>Learning Target</vt:lpstr>
      <vt:lpstr>Practice for writing… </vt:lpstr>
      <vt:lpstr>Peer Edit #2</vt:lpstr>
      <vt:lpstr>Tuesday: 9/17</vt:lpstr>
      <vt:lpstr>TLC: Typing Final Drafts</vt:lpstr>
      <vt:lpstr>Wednesday: 9/18</vt:lpstr>
      <vt:lpstr>Kanye’s Writing Process… </vt:lpstr>
      <vt:lpstr>Learning Target </vt:lpstr>
      <vt:lpstr>Poetry is about Presentation</vt:lpstr>
      <vt:lpstr>(fill in notes on your packet) </vt:lpstr>
      <vt:lpstr>Practice: I.N. 16 </vt:lpstr>
      <vt:lpstr>Thursday: 9/19 I.N. 17 </vt:lpstr>
      <vt:lpstr>Learning Target </vt:lpstr>
      <vt:lpstr>(Complete notes on your chart) </vt:lpstr>
      <vt:lpstr>(Complete notes on your chart) </vt:lpstr>
      <vt:lpstr>Practice: I.N. 17</vt:lpstr>
      <vt:lpstr>Friday: 9/20</vt:lpstr>
      <vt:lpstr>Learning Target</vt:lpstr>
      <vt:lpstr>Write on the top of your chart  (above the notes boxes)</vt:lpstr>
      <vt:lpstr>Stick it to your brain...and your notes</vt:lpstr>
      <vt:lpstr>Stick it to your brain...and your notes</vt:lpstr>
      <vt:lpstr>Stick it to your brain...and your notes</vt:lpstr>
      <vt:lpstr>Poetry Packet</vt:lpstr>
      <vt:lpstr>Narratives Due Today </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45</cp:revision>
  <cp:lastPrinted>2013-09-18T23:27:02Z</cp:lastPrinted>
  <dcterms:created xsi:type="dcterms:W3CDTF">2013-09-09T22:26:54Z</dcterms:created>
  <dcterms:modified xsi:type="dcterms:W3CDTF">2013-09-20T23:26:32Z</dcterms:modified>
</cp:coreProperties>
</file>