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74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4FF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9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74CF-8858-B645-BB12-9AB4ADA9F147}" type="datetimeFigureOut">
              <a:rPr lang="en-US" smtClean="0"/>
              <a:pPr/>
              <a:t>9/7/14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43D4-833F-AC4C-90DD-3970B1FF03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74CF-8858-B645-BB12-9AB4ADA9F147}" type="datetimeFigureOut">
              <a:rPr lang="en-US" smtClean="0"/>
              <a:pPr/>
              <a:t>9/7/14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43D4-833F-AC4C-90DD-3970B1FF03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74CF-8858-B645-BB12-9AB4ADA9F147}" type="datetimeFigureOut">
              <a:rPr lang="en-US" smtClean="0"/>
              <a:pPr/>
              <a:t>9/7/14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43D4-833F-AC4C-90DD-3970B1FF03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74CF-8858-B645-BB12-9AB4ADA9F147}" type="datetimeFigureOut">
              <a:rPr lang="en-US" smtClean="0"/>
              <a:pPr/>
              <a:t>9/7/14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43D4-833F-AC4C-90DD-3970B1FF03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74CF-8858-B645-BB12-9AB4ADA9F147}" type="datetimeFigureOut">
              <a:rPr lang="en-US" smtClean="0"/>
              <a:pPr/>
              <a:t>9/7/14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43D4-833F-AC4C-90DD-3970B1FF03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74CF-8858-B645-BB12-9AB4ADA9F147}" type="datetimeFigureOut">
              <a:rPr lang="en-US" smtClean="0"/>
              <a:pPr/>
              <a:t>9/7/14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43D4-833F-AC4C-90DD-3970B1FF03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74CF-8858-B645-BB12-9AB4ADA9F147}" type="datetimeFigureOut">
              <a:rPr lang="en-US" smtClean="0"/>
              <a:pPr/>
              <a:t>9/7/14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43D4-833F-AC4C-90DD-3970B1FF03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74CF-8858-B645-BB12-9AB4ADA9F147}" type="datetimeFigureOut">
              <a:rPr lang="en-US" smtClean="0"/>
              <a:pPr/>
              <a:t>9/7/14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43D4-833F-AC4C-90DD-3970B1FF03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74CF-8858-B645-BB12-9AB4ADA9F147}" type="datetimeFigureOut">
              <a:rPr lang="en-US" smtClean="0"/>
              <a:pPr/>
              <a:t>9/7/14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43D4-833F-AC4C-90DD-3970B1FF03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74CF-8858-B645-BB12-9AB4ADA9F147}" type="datetimeFigureOut">
              <a:rPr lang="en-US" smtClean="0"/>
              <a:pPr/>
              <a:t>9/7/14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43D4-833F-AC4C-90DD-3970B1FF03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74CF-8858-B645-BB12-9AB4ADA9F147}" type="datetimeFigureOut">
              <a:rPr lang="en-US" smtClean="0"/>
              <a:pPr/>
              <a:t>9/7/14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43D4-833F-AC4C-90DD-3970B1FF03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4FF0E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D74CF-8858-B645-BB12-9AB4ADA9F147}" type="datetimeFigureOut">
              <a:rPr lang="en-US" smtClean="0"/>
              <a:pPr/>
              <a:t>9/7/14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043D4-833F-AC4C-90DD-3970B1FF03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5</a:t>
            </a:r>
            <a:br>
              <a:rPr lang="en-US" dirty="0" smtClean="0"/>
            </a:br>
            <a:r>
              <a:rPr lang="en-US" dirty="0" smtClean="0"/>
              <a:t>9/8-9/12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06407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Mon: Notes on Summarizing</a:t>
            </a:r>
          </a:p>
          <a:p>
            <a:r>
              <a:rPr lang="en-US" dirty="0" smtClean="0"/>
              <a:t>Tues: Chart to Summarize</a:t>
            </a:r>
          </a:p>
          <a:p>
            <a:r>
              <a:rPr lang="en-US" dirty="0" smtClean="0"/>
              <a:t>Wed: Writing a 3.8 Summary</a:t>
            </a:r>
          </a:p>
          <a:p>
            <a:r>
              <a:rPr lang="en-US" dirty="0" smtClean="0"/>
              <a:t>Thurs: WOTD QUIZ and 3.8 paragraph</a:t>
            </a:r>
          </a:p>
          <a:p>
            <a:r>
              <a:rPr lang="en-US" dirty="0" smtClean="0"/>
              <a:t>FRI: CONSERVATION DAY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Wednesday: 9/10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3014"/>
            <a:ext cx="91440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Clear your desk except for </a:t>
            </a:r>
            <a:r>
              <a:rPr lang="en-US" dirty="0" smtClean="0"/>
              <a:t>your agenda, pencil, Appetizers, Reading Strategies Packet, and </a:t>
            </a:r>
            <a:r>
              <a:rPr lang="en-US" u="sng" dirty="0" smtClean="0"/>
              <a:t>Where the Red Fern Grows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Complete your Appetizer TO-DO list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4000" u="sng" dirty="0" smtClean="0"/>
              <a:t>BELLRINGER Question</a:t>
            </a:r>
            <a:r>
              <a:rPr lang="en-US" sz="4000" dirty="0" smtClean="0"/>
              <a:t>: What was </a:t>
            </a:r>
            <a:r>
              <a:rPr lang="en-US" sz="4000" dirty="0" smtClean="0"/>
              <a:t>the article “The Greatest Show on Earth” mostly about?  </a:t>
            </a:r>
            <a:endParaRPr lang="en-US" dirty="0" smtClean="0"/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u="sng" dirty="0" smtClean="0"/>
              <a:t>When you finish, READ SILENTLY.  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-127781"/>
            <a:ext cx="8229600" cy="12874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Word of the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Day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u="sng" dirty="0" smtClean="0">
                <a:ea typeface="ＭＳ Ｐゴシック" charset="-128"/>
                <a:cs typeface="ＭＳ Ｐゴシック" charset="-128"/>
              </a:rPr>
              <a:t>Scrutinize</a:t>
            </a:r>
            <a:endParaRPr lang="en-US" u="sng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948" y="607452"/>
            <a:ext cx="3974163" cy="496648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4000" b="1" dirty="0" smtClean="0">
              <a:effectLst>
                <a:glow rad="101600">
                  <a:srgbClr val="FFFF00">
                    <a:alpha val="75000"/>
                  </a:srgbClr>
                </a:glow>
                <a:outerShdw blurRad="50800" dist="38100" dir="2700000">
                  <a:srgbClr val="FFFF00">
                    <a:alpha val="43000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SYNONYMS</a:t>
            </a: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: examine,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Inspect, survey,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study</a:t>
            </a:r>
            <a:endParaRPr lang="en-US" sz="4000" b="1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2600" b="1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0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824" y="3297394"/>
            <a:ext cx="3401175" cy="35606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9682"/>
            <a:ext cx="4389948" cy="5853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-1455510" y="1"/>
            <a:ext cx="6393199" cy="11589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Word of the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Day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Protagonist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96238"/>
            <a:ext cx="3567694" cy="402473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4000" b="1" dirty="0" smtClean="0">
              <a:effectLst>
                <a:glow rad="101600">
                  <a:srgbClr val="FFFF00">
                    <a:alpha val="75000"/>
                  </a:srgbClr>
                </a:glow>
                <a:outerShdw blurRad="50800" dist="38100" dir="2700000">
                  <a:srgbClr val="FFFF00">
                    <a:alpha val="43000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SYNONYMS</a:t>
            </a: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: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champion, supporter,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advocate, main character</a:t>
            </a:r>
            <a:endParaRPr lang="en-US" sz="4000" b="1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2600" b="1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0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169" y="0"/>
            <a:ext cx="4391831" cy="24619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8998"/>
            <a:ext cx="4632644" cy="2605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429" y="3025011"/>
            <a:ext cx="2823538" cy="3832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0735" y="2461929"/>
            <a:ext cx="3463265" cy="3490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Process </a:t>
            </a:r>
            <a:r>
              <a:rPr lang="en-US" u="sng" dirty="0" smtClean="0"/>
              <a:t>the Text by... 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>Writing a Summary Paragraph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712"/>
            <a:ext cx="8229600" cy="489745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Using the information from the chart and the 3.8 summary guidelines, practice writing a summary paragraph of the article from last week.  </a:t>
            </a:r>
          </a:p>
          <a:p>
            <a:pPr marL="514350" indent="-514350">
              <a:buAutoNum type="arabicPeriod"/>
            </a:pPr>
            <a:r>
              <a:rPr lang="en-US" dirty="0" smtClean="0"/>
              <a:t>When you finish, read </a:t>
            </a:r>
            <a:r>
              <a:rPr lang="en-US" dirty="0" smtClean="0"/>
              <a:t>silently.  </a:t>
            </a:r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I </a:t>
            </a:r>
            <a:r>
              <a:rPr lang="en-US" sz="4400" dirty="0" smtClean="0"/>
              <a:t>can summarize an article by writing a 3.8 summary paragraph. 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965" y="75280"/>
            <a:ext cx="1450169" cy="15249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Thursday: 9/11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3014"/>
            <a:ext cx="91440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Clear your </a:t>
            </a:r>
            <a:r>
              <a:rPr lang="en-US" b="1" dirty="0" smtClean="0"/>
              <a:t>desk</a:t>
            </a:r>
            <a:r>
              <a:rPr lang="en-US" b="1" dirty="0" smtClean="0"/>
              <a:t>.  </a:t>
            </a:r>
          </a:p>
          <a:p>
            <a:pPr>
              <a:buNone/>
            </a:pPr>
            <a:r>
              <a:rPr lang="en-US" b="1" dirty="0" smtClean="0"/>
              <a:t>You need: a pencil and your agenda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4000" u="sng" dirty="0" smtClean="0"/>
              <a:t>BELLRINGER Question</a:t>
            </a:r>
            <a:r>
              <a:rPr lang="en-US" sz="4000" dirty="0" smtClean="0"/>
              <a:t>: What </a:t>
            </a:r>
            <a:r>
              <a:rPr lang="en-US" sz="4000" dirty="0" smtClean="0"/>
              <a:t>do you need to remember to bring tomorrow for Conservation Day?  </a:t>
            </a:r>
            <a:endParaRPr lang="en-US" dirty="0" smtClean="0"/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u="sng" dirty="0" smtClean="0"/>
              <a:t>When you finish, READ SILENTLY.  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4400" dirty="0" smtClean="0"/>
              <a:t>I can test my knowledge from this week by taking a quiz. </a:t>
            </a:r>
            <a:r>
              <a:rPr lang="en-US" sz="4400" dirty="0" smtClean="0"/>
              <a:t> </a:t>
            </a:r>
          </a:p>
          <a:p>
            <a:pPr marL="742950" indent="-742950" algn="ctr">
              <a:buAutoNum type="arabicPeriod"/>
            </a:pPr>
            <a:r>
              <a:rPr lang="en-US" sz="4400" dirty="0" smtClean="0"/>
              <a:t>Be sure to follow all the directions to write your paragraph.  </a:t>
            </a:r>
          </a:p>
          <a:p>
            <a:pPr marL="742950" indent="-742950" algn="ctr">
              <a:buAutoNum type="arabicPeriod"/>
            </a:pPr>
            <a:r>
              <a:rPr lang="en-US" sz="4400" dirty="0" smtClean="0"/>
              <a:t>Use the checklist to make sure you’ve remembered everything.  </a:t>
            </a:r>
          </a:p>
          <a:p>
            <a:pPr marL="742950" indent="-742950" algn="ctr">
              <a:buAutoNum type="arabicPeriod"/>
            </a:pPr>
            <a:r>
              <a:rPr lang="en-US" sz="4400" dirty="0" smtClean="0"/>
              <a:t>RE-read your writing before you finish.  </a:t>
            </a:r>
          </a:p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r>
              <a:rPr lang="en-US" sz="4400" dirty="0" smtClean="0"/>
              <a:t>*When you finish, turn your quiz over, and read silently.*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965" y="75280"/>
            <a:ext cx="1450169" cy="15249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u="sng" dirty="0" smtClean="0"/>
              <a:t>Friday: 9/12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6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Conservation Day!  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016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804" y="0"/>
            <a:ext cx="966196" cy="101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Monday: 9/8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3014"/>
            <a:ext cx="91440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DESK: Reading Strategy packet from </a:t>
            </a:r>
            <a:r>
              <a:rPr lang="en-US" b="1" u="sng" dirty="0" smtClean="0"/>
              <a:t>LAST WEEK</a:t>
            </a:r>
            <a:r>
              <a:rPr lang="en-US" b="1" dirty="0" smtClean="0"/>
              <a:t>, this week’s packets, agenda, pencil, book.  </a:t>
            </a:r>
            <a:endParaRPr lang="en-US" b="1" dirty="0" smtClean="0"/>
          </a:p>
          <a:p>
            <a:r>
              <a:rPr lang="en-US" dirty="0" smtClean="0"/>
              <a:t>Have your agenda!!!   </a:t>
            </a:r>
            <a:endParaRPr lang="en-US" dirty="0" smtClean="0"/>
          </a:p>
          <a:p>
            <a:r>
              <a:rPr lang="en-US" dirty="0" smtClean="0"/>
              <a:t>Work on Monday’s Appetizers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4000" u="sng" dirty="0" smtClean="0"/>
              <a:t>BELLRINGER Question</a:t>
            </a:r>
            <a:r>
              <a:rPr lang="en-US" sz="4000" dirty="0" smtClean="0"/>
              <a:t>: What does it mean to </a:t>
            </a:r>
            <a:r>
              <a:rPr lang="en-US" sz="4000" dirty="0" smtClean="0"/>
              <a:t>summarize information?  </a:t>
            </a:r>
            <a:endParaRPr lang="en-US" dirty="0" smtClean="0"/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u="sng" dirty="0" smtClean="0"/>
              <a:t>When you finish, READ SILENTLY.  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-127781"/>
            <a:ext cx="8229600" cy="12874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Word of the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Day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Homonym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0366"/>
            <a:ext cx="3100615" cy="559132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4000" b="1" dirty="0" smtClean="0">
              <a:effectLst>
                <a:glow rad="101600">
                  <a:srgbClr val="FFFF00">
                    <a:alpha val="75000"/>
                  </a:srgbClr>
                </a:glow>
                <a:outerShdw blurRad="50800" dist="38100" dir="2700000">
                  <a:srgbClr val="FFFF00">
                    <a:alpha val="43000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44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a word that sounds or is spelled the same as another, but means something different</a:t>
            </a:r>
            <a:endParaRPr lang="en-US" sz="4400" b="1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2600" b="1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0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615" y="1159683"/>
            <a:ext cx="6043385" cy="5698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EVALUATE</a:t>
            </a:r>
            <a:r>
              <a:rPr lang="en-US" b="1" u="sng" dirty="0" smtClean="0"/>
              <a:t> </a:t>
            </a:r>
            <a:r>
              <a:rPr lang="en-US" u="sng" dirty="0" smtClean="0"/>
              <a:t>the Text by... 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>Summarizing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712"/>
            <a:ext cx="8229600" cy="489745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Highlight important ideas in the reading strategy packet as we read.  </a:t>
            </a:r>
          </a:p>
          <a:p>
            <a:pPr marL="514350" indent="-514350">
              <a:buAutoNum type="arabicPeriod"/>
            </a:pPr>
            <a:r>
              <a:rPr lang="en-US" dirty="0" smtClean="0"/>
              <a:t>Put a question mark by anything you don’t understand.  </a:t>
            </a:r>
          </a:p>
          <a:p>
            <a:pPr marL="514350" indent="-514350">
              <a:buAutoNum type="arabicPeriod"/>
            </a:pPr>
            <a:r>
              <a:rPr lang="en-US" dirty="0" smtClean="0"/>
              <a:t>Circle any words you do not </a:t>
            </a:r>
            <a:r>
              <a:rPr lang="en-US" dirty="0" smtClean="0"/>
              <a:t>know.</a:t>
            </a: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I </a:t>
            </a:r>
            <a:r>
              <a:rPr lang="en-US" sz="4400" dirty="0" smtClean="0"/>
              <a:t>can understand what it means to summarize a text. 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965" y="75280"/>
            <a:ext cx="1450169" cy="15249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Tuesday: 9/9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3014"/>
            <a:ext cx="91440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Clear your desk except for </a:t>
            </a:r>
            <a:r>
              <a:rPr lang="en-US" dirty="0" smtClean="0"/>
              <a:t>your agenda, pencil, Appetizers, Reading Strategies </a:t>
            </a:r>
            <a:r>
              <a:rPr lang="en-US" dirty="0" smtClean="0"/>
              <a:t>Packets, </a:t>
            </a:r>
            <a:r>
              <a:rPr lang="en-US" dirty="0" smtClean="0"/>
              <a:t>and </a:t>
            </a:r>
            <a:r>
              <a:rPr lang="en-US" u="sng" dirty="0" smtClean="0"/>
              <a:t>Where the Red Fern Grows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Complete your Appetizer TO-DO list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4000" u="sng" dirty="0" smtClean="0"/>
              <a:t>BELLRINGER Question</a:t>
            </a:r>
            <a:r>
              <a:rPr lang="en-US" sz="4000" dirty="0" smtClean="0"/>
              <a:t>: What does it mean to paraphrase?  (use the reading strategy packet from yesterday)</a:t>
            </a:r>
            <a:endParaRPr lang="en-US" dirty="0" smtClean="0"/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u="sng" dirty="0" smtClean="0"/>
              <a:t>When you finish, READ SILENTLY.  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1278"/>
            <a:ext cx="3810000" cy="3327400"/>
          </a:xfrm>
          <a:prstGeom prst="rect">
            <a:avLst/>
          </a:prstGeom>
        </p:spPr>
      </p:pic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74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Word of the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Day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READING IS </a:t>
            </a:r>
            <a:r>
              <a:rPr lang="en-US" b="1" i="1" u="sng" dirty="0" smtClean="0">
                <a:ea typeface="ＭＳ Ｐゴシック" charset="-128"/>
                <a:cs typeface="ＭＳ Ｐゴシック" charset="-128"/>
              </a:rPr>
              <a:t>RELEVANT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TO REAL LIFE.  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7463"/>
            <a:ext cx="6074143" cy="369855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Important, </a:t>
            </a: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Related, Pertinent, </a:t>
            </a: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Significant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4000" b="1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2600" b="1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0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650" y="3712794"/>
            <a:ext cx="4480350" cy="3145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8991" y="1178170"/>
            <a:ext cx="3497809" cy="2376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52900"/>
            <a:ext cx="4064000" cy="2705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676" y="2909942"/>
            <a:ext cx="2881948" cy="2881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721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Process </a:t>
            </a:r>
            <a:r>
              <a:rPr lang="en-US" u="sng" dirty="0" smtClean="0"/>
              <a:t>the Text by..</a:t>
            </a:r>
            <a:r>
              <a:rPr lang="en-US" u="sng" dirty="0" smtClean="0"/>
              <a:t>.</a:t>
            </a:r>
            <a:br>
              <a:rPr lang="en-US" u="sng" dirty="0" smtClean="0"/>
            </a:br>
            <a:r>
              <a:rPr lang="en-US" u="sng" dirty="0" smtClean="0"/>
              <a:t>Summarizing Important Facts</a:t>
            </a:r>
            <a:r>
              <a:rPr lang="en-US" u="sng" dirty="0" smtClean="0"/>
              <a:t> 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712"/>
            <a:ext cx="8229600" cy="489745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Complete the chart in your Reading Strategy Packet for the article from last week: “The </a:t>
            </a:r>
            <a:r>
              <a:rPr lang="en-US" dirty="0" smtClean="0"/>
              <a:t>Greatest Show on Earth”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Write an important fact from EACH paragraph of the article on the left column. </a:t>
            </a:r>
            <a:r>
              <a:rPr lang="en-US" dirty="0" smtClean="0"/>
              <a:t>(14 total points)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Complete the other information in the chart on the right side.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you finish, read silently.    </a:t>
            </a:r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I </a:t>
            </a:r>
            <a:r>
              <a:rPr lang="en-US" sz="4400" dirty="0" smtClean="0"/>
              <a:t>can summarize a text by finding key </a:t>
            </a:r>
            <a:r>
              <a:rPr lang="en-US" sz="4400" dirty="0" smtClean="0"/>
              <a:t>facts</a:t>
            </a:r>
            <a:r>
              <a:rPr lang="en-US" sz="4400" dirty="0" smtClean="0"/>
              <a:t> of </a:t>
            </a:r>
            <a:r>
              <a:rPr lang="en-US" sz="4400" dirty="0" smtClean="0"/>
              <a:t>an article</a:t>
            </a:r>
            <a:r>
              <a:rPr lang="en-US" sz="4400" dirty="0" smtClean="0"/>
              <a:t>. 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965" y="75280"/>
            <a:ext cx="1450169" cy="15249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588</Words>
  <Application>Microsoft Macintosh PowerPoint</Application>
  <PresentationFormat>On-screen Show (4:3)</PresentationFormat>
  <Paragraphs>75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Week 5 9/8-9/12</vt:lpstr>
      <vt:lpstr>Monday: 9/8</vt:lpstr>
      <vt:lpstr>Word of the Day Homonym</vt:lpstr>
      <vt:lpstr>EVALUATE the Text by...  Summarizing  </vt:lpstr>
      <vt:lpstr>Slide 5</vt:lpstr>
      <vt:lpstr>Tuesday: 9/9</vt:lpstr>
      <vt:lpstr>Word of the Day READING IS RELEVANT TO REAL LIFE.  </vt:lpstr>
      <vt:lpstr>Process the Text by... Summarizing Important Facts   </vt:lpstr>
      <vt:lpstr>Slide 9</vt:lpstr>
      <vt:lpstr>Wednesday: 9/10</vt:lpstr>
      <vt:lpstr>Word of the Day Scrutinize</vt:lpstr>
      <vt:lpstr>Word of the Day Protagonist</vt:lpstr>
      <vt:lpstr>Process the Text by...  Writing a Summary Paragraph </vt:lpstr>
      <vt:lpstr>Slide 14</vt:lpstr>
      <vt:lpstr>Thursday: 9/11</vt:lpstr>
      <vt:lpstr>Slide 16</vt:lpstr>
      <vt:lpstr>Friday: 9/12</vt:lpstr>
    </vt:vector>
  </TitlesOfParts>
  <Company>Kansas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5 9/8-9/12</dc:title>
  <dc:creator>Candice Lewis</dc:creator>
  <cp:lastModifiedBy>Candice Lewis</cp:lastModifiedBy>
  <cp:revision>10</cp:revision>
  <dcterms:created xsi:type="dcterms:W3CDTF">2014-09-07T19:10:20Z</dcterms:created>
  <dcterms:modified xsi:type="dcterms:W3CDTF">2014-09-07T20:39:49Z</dcterms:modified>
</cp:coreProperties>
</file>