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75" r:id="rId3"/>
    <p:sldId id="276" r:id="rId4"/>
    <p:sldId id="288" r:id="rId5"/>
    <p:sldId id="289" r:id="rId6"/>
    <p:sldId id="257" r:id="rId7"/>
    <p:sldId id="287" r:id="rId8"/>
    <p:sldId id="279" r:id="rId9"/>
    <p:sldId id="284" r:id="rId10"/>
    <p:sldId id="281" r:id="rId11"/>
    <p:sldId id="282" r:id="rId12"/>
    <p:sldId id="283" r:id="rId13"/>
    <p:sldId id="291" r:id="rId14"/>
    <p:sldId id="290" r:id="rId15"/>
    <p:sldId id="285" r:id="rId16"/>
    <p:sldId id="286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A7F1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0B70-88C4-1C4F-ACBC-AAD9F824A210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8E1A-790E-994C-A436-E8DAB3B11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0B70-88C4-1C4F-ACBC-AAD9F824A210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8E1A-790E-994C-A436-E8DAB3B11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0B70-88C4-1C4F-ACBC-AAD9F824A210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8E1A-790E-994C-A436-E8DAB3B11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0B70-88C4-1C4F-ACBC-AAD9F824A210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8E1A-790E-994C-A436-E8DAB3B11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0B70-88C4-1C4F-ACBC-AAD9F824A210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8E1A-790E-994C-A436-E8DAB3B11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0B70-88C4-1C4F-ACBC-AAD9F824A210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8E1A-790E-994C-A436-E8DAB3B11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0B70-88C4-1C4F-ACBC-AAD9F824A210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8E1A-790E-994C-A436-E8DAB3B11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0B70-88C4-1C4F-ACBC-AAD9F824A210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8E1A-790E-994C-A436-E8DAB3B11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0B70-88C4-1C4F-ACBC-AAD9F824A210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8E1A-790E-994C-A436-E8DAB3B11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0B70-88C4-1C4F-ACBC-AAD9F824A210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8E1A-790E-994C-A436-E8DAB3B11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0B70-88C4-1C4F-ACBC-AAD9F824A210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8E1A-790E-994C-A436-E8DAB3B11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A7F1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C0B70-88C4-1C4F-ACBC-AAD9F824A210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A8E1A-790E-994C-A436-E8DAB3B11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RwlhUcSGqg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4: 9/1-9/5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Monday – Labor Day, No School </a:t>
            </a:r>
          </a:p>
          <a:p>
            <a:r>
              <a:rPr lang="en-US" dirty="0" smtClean="0"/>
              <a:t>Tuesday – Making Inferences </a:t>
            </a:r>
          </a:p>
          <a:p>
            <a:r>
              <a:rPr lang="en-US" dirty="0" smtClean="0"/>
              <a:t>Wednesday – Figurative Language</a:t>
            </a:r>
          </a:p>
          <a:p>
            <a:r>
              <a:rPr lang="en-US" dirty="0" smtClean="0"/>
              <a:t>Thursday - Analyzing</a:t>
            </a:r>
          </a:p>
          <a:p>
            <a:r>
              <a:rPr lang="en-US" dirty="0" smtClean="0"/>
              <a:t>Friday</a:t>
            </a:r>
            <a:r>
              <a:rPr lang="en-US" dirty="0" smtClean="0"/>
              <a:t> - QUIZ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5721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Process </a:t>
            </a:r>
            <a:r>
              <a:rPr lang="en-US" u="sng" dirty="0" smtClean="0"/>
              <a:t>the Text by..</a:t>
            </a:r>
            <a:r>
              <a:rPr lang="en-US" u="sng" dirty="0" smtClean="0"/>
              <a:t>.</a:t>
            </a:r>
            <a:br>
              <a:rPr lang="en-US" u="sng" dirty="0" smtClean="0"/>
            </a:br>
            <a:r>
              <a:rPr lang="en-US" u="sng" dirty="0" smtClean="0"/>
              <a:t>Citing Evidence 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8712"/>
            <a:ext cx="8229600" cy="48974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</a:t>
            </a:r>
            <a:r>
              <a:rPr lang="en-US" dirty="0" smtClean="0"/>
              <a:t>2</a:t>
            </a:r>
            <a:r>
              <a:rPr lang="en-US" dirty="0" smtClean="0"/>
              <a:t> more examples of figurative language in the text.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the 2 sentences in the table.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what the two examples really mean.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Then complete “D”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you finish, read silently.  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I </a:t>
            </a:r>
            <a:r>
              <a:rPr lang="en-US" sz="4400" dirty="0" smtClean="0"/>
              <a:t>can identify</a:t>
            </a:r>
            <a:r>
              <a:rPr lang="en-US" sz="4400" dirty="0" smtClean="0"/>
              <a:t> figurative </a:t>
            </a:r>
            <a:r>
              <a:rPr lang="en-US" sz="4400" dirty="0" smtClean="0"/>
              <a:t>language in nonfiction.  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9965" y="75280"/>
            <a:ext cx="1450169" cy="152492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Thursday: 9/4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3014"/>
            <a:ext cx="91440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Clear your desk except for </a:t>
            </a:r>
            <a:r>
              <a:rPr lang="en-US" dirty="0" smtClean="0"/>
              <a:t>your agenda, pencil, Appetizers, Reading Strategies Packet, and </a:t>
            </a:r>
            <a:r>
              <a:rPr lang="en-US" u="sng" dirty="0" smtClean="0"/>
              <a:t>Where the Red Fern Grows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Complete your Appetizer TO-DO list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4000" u="sng" dirty="0" smtClean="0"/>
              <a:t>BELLRINGER Question</a:t>
            </a:r>
            <a:r>
              <a:rPr lang="en-US" sz="4000" dirty="0" smtClean="0"/>
              <a:t>: How do you think you can understand the meaning of an article?  </a:t>
            </a:r>
            <a:endParaRPr lang="en-US" dirty="0" smtClean="0"/>
          </a:p>
          <a:p>
            <a:pPr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u="sng" dirty="0" smtClean="0"/>
              <a:t>When you finish, READ SILENTLY.  </a:t>
            </a:r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1684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-127781"/>
            <a:ext cx="8229600" cy="12874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Word of the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Day</a:t>
            </a:r>
            <a:br>
              <a:rPr lang="en-US" dirty="0" smtClean="0">
                <a:ea typeface="ＭＳ Ｐゴシック" charset="-128"/>
                <a:cs typeface="ＭＳ Ｐゴシック" charset="-128"/>
              </a:rPr>
            </a:br>
            <a:r>
              <a:rPr lang="en-US" dirty="0" smtClean="0">
                <a:ea typeface="ＭＳ Ｐゴシック" charset="-128"/>
                <a:cs typeface="ＭＳ Ｐゴシック" charset="-128"/>
              </a:rPr>
              <a:t>Volume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9682"/>
            <a:ext cx="8229600" cy="4966481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4000" b="1" dirty="0" smtClean="0">
              <a:effectLst>
                <a:glow rad="101600">
                  <a:srgbClr val="FFFF00">
                    <a:alpha val="75000"/>
                  </a:srgbClr>
                </a:glow>
                <a:outerShdw blurRad="50800" dist="38100" dir="2700000">
                  <a:srgbClr val="FFFF00">
                    <a:alpha val="43000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4000" b="1" dirty="0" smtClean="0">
                <a:effectLst>
                  <a:glow rad="101600">
                    <a:srgbClr val="FFFF00">
                      <a:alpha val="75000"/>
                    </a:srgbClr>
                  </a:glow>
                  <a:outerShdw blurRad="50800" dist="38100" dir="2700000">
                    <a:srgbClr val="FFFF00">
                      <a:alpha val="43000"/>
                    </a:srgbClr>
                  </a:outerShdw>
                </a:effectLst>
                <a:ea typeface="ＭＳ Ｐゴシック" charset="-128"/>
                <a:cs typeface="ＭＳ Ｐゴシック" charset="-128"/>
              </a:rPr>
              <a:t>SYNONYMS</a:t>
            </a:r>
            <a:r>
              <a:rPr lang="en-US" sz="4000" b="1" dirty="0" smtClean="0">
                <a:effectLst>
                  <a:glow rad="101600">
                    <a:srgbClr val="FFFF00">
                      <a:alpha val="75000"/>
                    </a:srgbClr>
                  </a:glow>
                  <a:outerShdw blurRad="50800" dist="38100" dir="2700000">
                    <a:srgbClr val="FFFF00">
                      <a:alpha val="43000"/>
                    </a:srgbClr>
                  </a:outerShdw>
                </a:effectLst>
                <a:ea typeface="ＭＳ Ｐゴシック" charset="-128"/>
                <a:cs typeface="ＭＳ Ｐゴシック" charset="-128"/>
              </a:rPr>
              <a:t>: capacity, size, measure, sou</a:t>
            </a:r>
            <a:r>
              <a:rPr lang="en-US" sz="4000" b="1" dirty="0" smtClean="0">
                <a:effectLst>
                  <a:glow rad="101600">
                    <a:srgbClr val="FFFF00">
                      <a:alpha val="75000"/>
                    </a:srgbClr>
                  </a:glow>
                  <a:outerShdw blurRad="50800" dist="38100" dir="2700000">
                    <a:srgbClr val="FFFF00">
                      <a:alpha val="43000"/>
                    </a:srgbClr>
                  </a:outerShdw>
                </a:effectLst>
                <a:ea typeface="ＭＳ Ｐゴシック" charset="-128"/>
                <a:cs typeface="ＭＳ Ｐゴシック" charset="-128"/>
              </a:rPr>
              <a:t>nd</a:t>
            </a:r>
            <a:endParaRPr lang="en-US" sz="4000" b="1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2600" b="1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US" sz="1600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endParaRPr lang="en-US" sz="1000" dirty="0"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456710">
            <a:off x="0" y="3114649"/>
            <a:ext cx="3794801" cy="37948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5362" y="3841635"/>
            <a:ext cx="5278637" cy="30163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Flashbacks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Listen for the correct answer</a:t>
            </a:r>
          </a:p>
          <a:p>
            <a:r>
              <a:rPr lang="en-US" dirty="0" smtClean="0"/>
              <a:t>If your answer doesn’t match, CHANGE IT!  </a:t>
            </a:r>
          </a:p>
          <a:p>
            <a:r>
              <a:rPr lang="en-US" dirty="0" smtClean="0"/>
              <a:t>Be sure to find out WHY your answer was wrong and ask questions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5721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Process </a:t>
            </a:r>
            <a:r>
              <a:rPr lang="en-US" u="sng" dirty="0" smtClean="0"/>
              <a:t>the Text by..</a:t>
            </a:r>
            <a:r>
              <a:rPr lang="en-US" u="sng" dirty="0" smtClean="0"/>
              <a:t>.</a:t>
            </a:r>
            <a:br>
              <a:rPr lang="en-US" u="sng" dirty="0" smtClean="0"/>
            </a:br>
            <a:r>
              <a:rPr lang="en-US" u="sng" dirty="0" smtClean="0"/>
              <a:t>Analyzing</a:t>
            </a:r>
            <a:r>
              <a:rPr lang="en-US" u="sng" dirty="0" smtClean="0"/>
              <a:t> 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8712"/>
            <a:ext cx="8229600" cy="489745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At each table...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</a:t>
            </a:r>
            <a:r>
              <a:rPr lang="en-US" dirty="0" smtClean="0"/>
              <a:t>ead the sentence and determine how it is important to the entire article.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your analysis statement on a separate piece of paper.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sure to label which station you are at.  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I </a:t>
            </a:r>
            <a:r>
              <a:rPr lang="en-US" sz="4400" dirty="0" smtClean="0"/>
              <a:t>can process a text by analyzing one sentence.  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9965" y="75280"/>
            <a:ext cx="1450169" cy="152492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u="sng" dirty="0" smtClean="0"/>
              <a:t>Friday: 8/29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6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Everything off of your desk EXCEPT: </a:t>
            </a:r>
          </a:p>
          <a:p>
            <a:pPr>
              <a:buFontTx/>
              <a:buChar char="-"/>
            </a:pPr>
            <a:r>
              <a:rPr lang="en-US" dirty="0" smtClean="0"/>
              <a:t>Pencil</a:t>
            </a:r>
          </a:p>
          <a:p>
            <a:pPr>
              <a:buFontTx/>
              <a:buChar char="-"/>
            </a:pPr>
            <a:r>
              <a:rPr lang="en-US" dirty="0" smtClean="0"/>
              <a:t>Appetizer Packet</a:t>
            </a:r>
          </a:p>
          <a:p>
            <a:pPr>
              <a:buFontTx/>
              <a:buChar char="-"/>
            </a:pPr>
            <a:r>
              <a:rPr lang="en-US" dirty="0" smtClean="0"/>
              <a:t>Reading Strategies Packet</a:t>
            </a:r>
          </a:p>
          <a:p>
            <a:pPr>
              <a:buFontTx/>
              <a:buChar char="-"/>
            </a:pPr>
            <a:r>
              <a:rPr lang="en-US" dirty="0" smtClean="0"/>
              <a:t>Book </a:t>
            </a:r>
          </a:p>
          <a:p>
            <a:pPr>
              <a:buNone/>
            </a:pPr>
            <a:r>
              <a:rPr lang="en-US" sz="4800" u="sng" dirty="0" smtClean="0"/>
              <a:t>BELLRINGER Question</a:t>
            </a:r>
            <a:r>
              <a:rPr lang="en-US" sz="4800" dirty="0" smtClean="0"/>
              <a:t>: What makes a complete sentence?  (Use page #____ in your agenda.)  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016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7804" y="0"/>
            <a:ext cx="966196" cy="1016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I can test my knowledge from this week by taking a quiz.  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*When you finish, turn your quiz over, and read silently.*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9965" y="75280"/>
            <a:ext cx="1450169" cy="15249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Tuesday: 9/2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3014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Clear your desk except for </a:t>
            </a:r>
            <a:r>
              <a:rPr lang="en-US" dirty="0" smtClean="0"/>
              <a:t>your agenda, pencil, Appetizers, Reading Strategies Packet, and </a:t>
            </a:r>
            <a:r>
              <a:rPr lang="en-US" u="sng" dirty="0" smtClean="0"/>
              <a:t>Where the Red Fern Grows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Complete your Appetizer TO-DO list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4000" u="sng" dirty="0" smtClean="0"/>
              <a:t>BELLRINGER Question</a:t>
            </a:r>
            <a:r>
              <a:rPr lang="en-US" sz="4000" dirty="0" smtClean="0"/>
              <a:t>: What does it mean </a:t>
            </a:r>
            <a:r>
              <a:rPr lang="en-US" sz="4000" dirty="0" smtClean="0"/>
              <a:t>to make an inference?  </a:t>
            </a:r>
            <a:endParaRPr lang="en-US" dirty="0" smtClean="0"/>
          </a:p>
          <a:p>
            <a:pPr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u="sng" dirty="0" smtClean="0"/>
              <a:t>When you finish, READ SILENTLY.  </a:t>
            </a:r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1684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-127781"/>
            <a:ext cx="8229600" cy="12874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Word of the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Day</a:t>
            </a:r>
            <a:br>
              <a:rPr lang="en-US" dirty="0" smtClean="0">
                <a:ea typeface="ＭＳ Ｐゴシック" charset="-128"/>
                <a:cs typeface="ＭＳ Ｐゴシック" charset="-128"/>
              </a:rPr>
            </a:br>
            <a:r>
              <a:rPr lang="en-US" b="1" u="sng" dirty="0" smtClean="0">
                <a:ea typeface="ＭＳ Ｐゴシック" charset="-128"/>
                <a:cs typeface="ＭＳ Ｐゴシック" charset="-128"/>
              </a:rPr>
              <a:t>Imperative</a:t>
            </a:r>
            <a:endParaRPr lang="en-US" b="1" u="sng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9682"/>
            <a:ext cx="8229600" cy="4966481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4000" b="1" dirty="0" smtClean="0">
                <a:effectLst>
                  <a:glow rad="101600">
                    <a:srgbClr val="FFFF00">
                      <a:alpha val="75000"/>
                    </a:srgbClr>
                  </a:glow>
                  <a:outerShdw blurRad="50800" dist="38100" dir="2700000">
                    <a:srgbClr val="FFFF00">
                      <a:alpha val="43000"/>
                    </a:srgbClr>
                  </a:outerShdw>
                </a:effectLst>
                <a:ea typeface="ＭＳ Ｐゴシック" charset="-128"/>
                <a:cs typeface="ＭＳ Ｐゴシック" charset="-128"/>
              </a:rPr>
              <a:t>SYNONYMS: important, vital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4000" b="1" dirty="0" smtClean="0">
                <a:effectLst>
                  <a:glow rad="101600">
                    <a:srgbClr val="FFFF00">
                      <a:alpha val="75000"/>
                    </a:srgbClr>
                  </a:glow>
                  <a:outerShdw blurRad="50800" dist="38100" dir="2700000">
                    <a:srgbClr val="FFFF00">
                      <a:alpha val="43000"/>
                    </a:srgbClr>
                  </a:outerShdw>
                </a:effectLst>
                <a:ea typeface="ＭＳ Ｐゴシック" charset="-128"/>
                <a:cs typeface="ＭＳ Ｐゴシック" charset="-128"/>
              </a:rPr>
              <a:t>	Commanding, authoritative 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4000" b="1" dirty="0" smtClean="0">
                <a:solidFill>
                  <a:srgbClr val="FF0000"/>
                </a:solidFill>
                <a:effectLst>
                  <a:glow rad="101600">
                    <a:srgbClr val="FFFF00">
                      <a:alpha val="75000"/>
                    </a:srgbClr>
                  </a:glow>
                  <a:outerShdw blurRad="50800" dist="38100" dir="2700000">
                    <a:srgbClr val="FFFF00">
                      <a:alpha val="43000"/>
                    </a:srgbClr>
                  </a:outerShdw>
                </a:effectLst>
                <a:ea typeface="ＭＳ Ｐゴシック" charset="-128"/>
                <a:cs typeface="ＭＳ Ｐゴシック" charset="-128"/>
              </a:rPr>
              <a:t>Clean </a:t>
            </a:r>
            <a:r>
              <a:rPr lang="en-US" sz="4000" b="1" dirty="0" smtClean="0">
                <a:solidFill>
                  <a:srgbClr val="FF0000"/>
                </a:solidFill>
                <a:effectLst>
                  <a:glow rad="101600">
                    <a:srgbClr val="FFFF00">
                      <a:alpha val="75000"/>
                    </a:srgbClr>
                  </a:glow>
                  <a:outerShdw blurRad="50800" dist="38100" dir="2700000">
                    <a:srgbClr val="FFFF00">
                      <a:alpha val="43000"/>
                    </a:srgbClr>
                  </a:outerShdw>
                </a:effectLst>
                <a:ea typeface="ＭＳ Ｐゴシック" charset="-128"/>
                <a:cs typeface="ＭＳ Ｐゴシック" charset="-128"/>
              </a:rPr>
              <a:t>your 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4000" b="1" dirty="0" smtClean="0">
                <a:solidFill>
                  <a:srgbClr val="FF0000"/>
                </a:solidFill>
                <a:effectLst>
                  <a:glow rad="101600">
                    <a:srgbClr val="FFFF00">
                      <a:alpha val="75000"/>
                    </a:srgbClr>
                  </a:glow>
                  <a:outerShdw blurRad="50800" dist="38100" dir="2700000">
                    <a:srgbClr val="FFFF00">
                      <a:alpha val="43000"/>
                    </a:srgbClr>
                  </a:outerShdw>
                </a:effectLst>
                <a:ea typeface="ＭＳ Ｐゴシック" charset="-128"/>
                <a:cs typeface="ＭＳ Ｐゴシック" charset="-128"/>
              </a:rPr>
              <a:t>room</a:t>
            </a:r>
            <a:r>
              <a:rPr lang="en-US" sz="4000" b="1" dirty="0" smtClean="0">
                <a:solidFill>
                  <a:srgbClr val="FF0000"/>
                </a:solidFill>
                <a:effectLst>
                  <a:glow rad="101600">
                    <a:srgbClr val="FFFF00">
                      <a:alpha val="75000"/>
                    </a:srgbClr>
                  </a:glow>
                  <a:outerShdw blurRad="50800" dist="38100" dir="2700000">
                    <a:srgbClr val="FFFF00">
                      <a:alpha val="43000"/>
                    </a:srgbClr>
                  </a:outerShdw>
                </a:effectLst>
                <a:ea typeface="ＭＳ Ｐゴシック" charset="-128"/>
                <a:cs typeface="ＭＳ Ｐゴシック" charset="-128"/>
              </a:rPr>
              <a:t>!  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4000" b="1" dirty="0" smtClean="0">
                <a:solidFill>
                  <a:srgbClr val="FF0000"/>
                </a:solidFill>
                <a:effectLst>
                  <a:glow rad="101600">
                    <a:srgbClr val="FFFF00">
                      <a:alpha val="75000"/>
                    </a:srgbClr>
                  </a:glow>
                  <a:outerShdw blurRad="50800" dist="38100" dir="2700000">
                    <a:srgbClr val="FFFF00">
                      <a:alpha val="43000"/>
                    </a:srgbClr>
                  </a:outerShdw>
                </a:effectLst>
                <a:ea typeface="ＭＳ Ｐゴシック" charset="-128"/>
                <a:cs typeface="ＭＳ Ｐゴシック" charset="-128"/>
              </a:rPr>
              <a:t>It is 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4000" b="1" dirty="0" smtClean="0">
                <a:solidFill>
                  <a:srgbClr val="FF0000"/>
                </a:solidFill>
                <a:effectLst>
                  <a:glow rad="101600">
                    <a:srgbClr val="FFFF00">
                      <a:alpha val="75000"/>
                    </a:srgbClr>
                  </a:glow>
                  <a:outerShdw blurRad="50800" dist="38100" dir="2700000">
                    <a:srgbClr val="FFFF00">
                      <a:alpha val="43000"/>
                    </a:srgbClr>
                  </a:outerShdw>
                </a:effectLst>
                <a:ea typeface="ＭＳ Ｐゴシック" charset="-128"/>
                <a:cs typeface="ＭＳ Ｐゴシック" charset="-128"/>
              </a:rPr>
              <a:t>imperative.  </a:t>
            </a:r>
            <a:endParaRPr lang="en-US" sz="4000" b="1" dirty="0" smtClean="0">
              <a:solidFill>
                <a:srgbClr val="FF0000"/>
              </a:solidFill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2600" b="1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US" sz="1600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endParaRPr lang="en-US" sz="1000" dirty="0"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5102" y="2581672"/>
            <a:ext cx="5708897" cy="42763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-127781"/>
            <a:ext cx="8229600" cy="12874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Word of the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Day</a:t>
            </a:r>
            <a:br>
              <a:rPr lang="en-US" dirty="0" smtClean="0">
                <a:ea typeface="ＭＳ Ｐゴシック" charset="-128"/>
                <a:cs typeface="ＭＳ Ｐゴシック" charset="-128"/>
              </a:rPr>
            </a:br>
            <a:r>
              <a:rPr lang="en-US" b="1" u="sng" dirty="0" smtClean="0">
                <a:ea typeface="ＭＳ Ｐゴシック" charset="-128"/>
                <a:cs typeface="ＭＳ Ｐゴシック" charset="-128"/>
              </a:rPr>
              <a:t>Zealous</a:t>
            </a:r>
            <a:endParaRPr lang="en-US" b="1" u="sng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9682"/>
            <a:ext cx="8229600" cy="4966481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4000" b="1" dirty="0" smtClean="0">
                <a:effectLst>
                  <a:glow rad="101600">
                    <a:srgbClr val="FFFF00">
                      <a:alpha val="75000"/>
                    </a:srgbClr>
                  </a:glow>
                  <a:outerShdw blurRad="50800" dist="38100" dir="2700000">
                    <a:srgbClr val="FFFF00">
                      <a:alpha val="43000"/>
                    </a:srgbClr>
                  </a:outerShdw>
                </a:effectLst>
                <a:ea typeface="ＭＳ Ｐゴシック" charset="-128"/>
                <a:cs typeface="ＭＳ Ｐゴシック" charset="-128"/>
              </a:rPr>
              <a:t>SYNONYMS: passionate, devoted, enthusiastic, dedicated</a:t>
            </a:r>
            <a:endParaRPr lang="en-US" sz="4000" b="1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2600" b="1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US" sz="1600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endParaRPr lang="en-US" sz="10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26291" y="4265973"/>
            <a:ext cx="4933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RwlhUcSGqgs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Process </a:t>
            </a:r>
            <a:r>
              <a:rPr lang="en-US" u="sng" dirty="0" smtClean="0"/>
              <a:t>the Text by... 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Making Inferences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8712"/>
            <a:ext cx="8229600" cy="48974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the reading strategies page for this week. 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Highligh</a:t>
            </a:r>
            <a:r>
              <a:rPr lang="en-US" dirty="0" smtClean="0"/>
              <a:t>t important ideas or terms. 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you finish, read silently.  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Small </a:t>
            </a:r>
            <a:r>
              <a:rPr lang="en-US" dirty="0" smtClean="0"/>
              <a:t>Groups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8712"/>
            <a:ext cx="8229600" cy="48974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the article on Barnum and Adams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Stop to</a:t>
            </a:r>
            <a:r>
              <a:rPr lang="en-US" dirty="0" smtClean="0"/>
              <a:t> write </a:t>
            </a:r>
            <a:r>
              <a:rPr lang="en-US" dirty="0" smtClean="0"/>
              <a:t>the answer to the margin questions together. </a:t>
            </a:r>
            <a:r>
              <a:rPr lang="en-US" dirty="0" smtClean="0"/>
              <a:t> You may use a separate piece of paper.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you finish, read </a:t>
            </a:r>
            <a:r>
              <a:rPr lang="en-US" u="sng" dirty="0" smtClean="0"/>
              <a:t>Where the Red Fern Grows </a:t>
            </a:r>
            <a:r>
              <a:rPr lang="en-US" dirty="0" smtClean="0"/>
              <a:t>or study your words of the day.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I can</a:t>
            </a:r>
            <a:r>
              <a:rPr lang="en-US" sz="4400" dirty="0" smtClean="0"/>
              <a:t> process a text by making inferences and answering questions as I read.  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9965" y="75280"/>
            <a:ext cx="1450169" cy="15249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Wednesday: 9/3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3014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Clear your desk except for </a:t>
            </a:r>
            <a:r>
              <a:rPr lang="en-US" dirty="0" smtClean="0"/>
              <a:t>your agenda, pencil, Appetizers, Reading Strategies Packet, and </a:t>
            </a:r>
            <a:r>
              <a:rPr lang="en-US" u="sng" dirty="0" smtClean="0"/>
              <a:t>Where the Red Fern Grows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Complete your Appetizer TO-DO list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4000" u="sng" dirty="0" smtClean="0"/>
              <a:t>BELLRINGER Question</a:t>
            </a:r>
            <a:r>
              <a:rPr lang="en-US" sz="4000" dirty="0" smtClean="0"/>
              <a:t>: What is an example of figurative language?  </a:t>
            </a:r>
            <a:endParaRPr lang="en-US" dirty="0" smtClean="0"/>
          </a:p>
          <a:p>
            <a:pPr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u="sng" dirty="0" smtClean="0"/>
              <a:t>When you finish, READ SILENTLY.  </a:t>
            </a:r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1684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-127781"/>
            <a:ext cx="8229600" cy="12874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Word of the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Day</a:t>
            </a:r>
            <a:br>
              <a:rPr lang="en-US" dirty="0" smtClean="0">
                <a:ea typeface="ＭＳ Ｐゴシック" charset="-128"/>
                <a:cs typeface="ＭＳ Ｐゴシック" charset="-128"/>
              </a:rPr>
            </a:br>
            <a:r>
              <a:rPr lang="en-US" dirty="0" smtClean="0">
                <a:ea typeface="ＭＳ Ｐゴシック" charset="-128"/>
                <a:cs typeface="ＭＳ Ｐゴシック" charset="-128"/>
              </a:rPr>
              <a:t>Metaphor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9682"/>
            <a:ext cx="8229600" cy="4966481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4000" b="1" dirty="0" smtClean="0">
                <a:effectLst>
                  <a:glow rad="101600">
                    <a:srgbClr val="FFFF00">
                      <a:alpha val="75000"/>
                    </a:srgbClr>
                  </a:glow>
                  <a:outerShdw blurRad="50800" dist="38100" dir="2700000">
                    <a:srgbClr val="FFFF00">
                      <a:alpha val="43000"/>
                    </a:srgbClr>
                  </a:outerShdw>
                </a:effectLst>
                <a:ea typeface="ＭＳ Ｐゴシック" charset="-128"/>
                <a:cs typeface="ＭＳ Ｐゴシック" charset="-128"/>
              </a:rPr>
              <a:t>SYNONYMS: comparison, symbol, analogy, image</a:t>
            </a:r>
            <a:endParaRPr lang="en-US" sz="4000" b="1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2600" b="1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US" sz="1600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endParaRPr lang="en-US" sz="1000" dirty="0"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500" y="1786962"/>
            <a:ext cx="4486514" cy="59131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61979"/>
            <a:ext cx="4889500" cy="323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590</Words>
  <Application>Microsoft Macintosh PowerPoint</Application>
  <PresentationFormat>On-screen Show (4:3)</PresentationFormat>
  <Paragraphs>81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Week 4: 9/1-9/5</vt:lpstr>
      <vt:lpstr>Tuesday: 9/2</vt:lpstr>
      <vt:lpstr>Word of the Day Imperative</vt:lpstr>
      <vt:lpstr>Word of the Day Zealous</vt:lpstr>
      <vt:lpstr>Process the Text by...  Making Inferences </vt:lpstr>
      <vt:lpstr>Small Groups  </vt:lpstr>
      <vt:lpstr>Slide 7</vt:lpstr>
      <vt:lpstr>Wednesday: 9/3</vt:lpstr>
      <vt:lpstr>Word of the Day Metaphor</vt:lpstr>
      <vt:lpstr>Process the Text by... Citing Evidence   </vt:lpstr>
      <vt:lpstr>Slide 11</vt:lpstr>
      <vt:lpstr>Thursday: 9/4</vt:lpstr>
      <vt:lpstr>Word of the Day Volume</vt:lpstr>
      <vt:lpstr>Flashbacks Grading</vt:lpstr>
      <vt:lpstr>Process the Text by... Analyzing   </vt:lpstr>
      <vt:lpstr>Slide 16</vt:lpstr>
      <vt:lpstr>Friday: 8/29</vt:lpstr>
      <vt:lpstr>Slide 18</vt:lpstr>
    </vt:vector>
  </TitlesOfParts>
  <Company>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4: 9/1-9/5</dc:title>
  <dc:creator>Candice Lewis</dc:creator>
  <cp:lastModifiedBy>Candice Lewis</cp:lastModifiedBy>
  <cp:revision>9</cp:revision>
  <dcterms:created xsi:type="dcterms:W3CDTF">2014-09-01T18:31:14Z</dcterms:created>
  <dcterms:modified xsi:type="dcterms:W3CDTF">2014-09-01T19:35:33Z</dcterms:modified>
</cp:coreProperties>
</file>