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87" r:id="rId4"/>
    <p:sldId id="284" r:id="rId5"/>
    <p:sldId id="262" r:id="rId6"/>
    <p:sldId id="263" r:id="rId7"/>
    <p:sldId id="275" r:id="rId8"/>
    <p:sldId id="288" r:id="rId9"/>
    <p:sldId id="289" r:id="rId10"/>
    <p:sldId id="277" r:id="rId11"/>
    <p:sldId id="278" r:id="rId12"/>
    <p:sldId id="280" r:id="rId13"/>
    <p:sldId id="290" r:id="rId14"/>
    <p:sldId id="285" r:id="rId15"/>
    <p:sldId id="286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71E18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E722-B379-424F-B1BB-774E52A2E179}" type="datetimeFigureOut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22-4ECE-904C-A591-A209944D1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E722-B379-424F-B1BB-774E52A2E179}" type="datetimeFigureOut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22-4ECE-904C-A591-A209944D1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E722-B379-424F-B1BB-774E52A2E179}" type="datetimeFigureOut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22-4ECE-904C-A591-A209944D1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E722-B379-424F-B1BB-774E52A2E179}" type="datetimeFigureOut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22-4ECE-904C-A591-A209944D1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E722-B379-424F-B1BB-774E52A2E179}" type="datetimeFigureOut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22-4ECE-904C-A591-A209944D1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E722-B379-424F-B1BB-774E52A2E179}" type="datetimeFigureOut">
              <a:rPr lang="en-US" smtClean="0"/>
              <a:t>8/24/14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22-4ECE-904C-A591-A209944D1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E722-B379-424F-B1BB-774E52A2E179}" type="datetimeFigureOut">
              <a:rPr lang="en-US" smtClean="0"/>
              <a:t>8/24/14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22-4ECE-904C-A591-A209944D1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E722-B379-424F-B1BB-774E52A2E179}" type="datetimeFigureOut">
              <a:rPr lang="en-US" smtClean="0"/>
              <a:t>8/24/14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22-4ECE-904C-A591-A209944D1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E722-B379-424F-B1BB-774E52A2E179}" type="datetimeFigureOut">
              <a:rPr lang="en-US" smtClean="0"/>
              <a:t>8/24/14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22-4ECE-904C-A591-A209944D1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E722-B379-424F-B1BB-774E52A2E179}" type="datetimeFigureOut">
              <a:rPr lang="en-US" smtClean="0"/>
              <a:t>8/24/14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22-4ECE-904C-A591-A209944D1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E722-B379-424F-B1BB-774E52A2E179}" type="datetimeFigureOut">
              <a:rPr lang="en-US" smtClean="0"/>
              <a:t>8/24/14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5B22-4ECE-904C-A591-A209944D1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71E187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5E722-B379-424F-B1BB-774E52A2E179}" type="datetimeFigureOut">
              <a:rPr lang="en-US" smtClean="0"/>
              <a:t>8/24/14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5B22-4ECE-904C-A591-A209944D1C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</a:t>
            </a:r>
            <a:r>
              <a:rPr lang="en-US" dirty="0" smtClean="0"/>
              <a:t> 3: </a:t>
            </a:r>
            <a:r>
              <a:rPr lang="en-US" dirty="0" smtClean="0"/>
              <a:t>8</a:t>
            </a:r>
            <a:r>
              <a:rPr lang="en-US" dirty="0" smtClean="0"/>
              <a:t>/</a:t>
            </a:r>
            <a:r>
              <a:rPr lang="en-US" dirty="0" smtClean="0"/>
              <a:t>25</a:t>
            </a:r>
            <a:r>
              <a:rPr lang="en-US" dirty="0" smtClean="0"/>
              <a:t>-</a:t>
            </a:r>
            <a:r>
              <a:rPr lang="en-US" dirty="0" smtClean="0"/>
              <a:t>8</a:t>
            </a:r>
            <a:r>
              <a:rPr lang="en-US" dirty="0" smtClean="0"/>
              <a:t>/</a:t>
            </a:r>
            <a:r>
              <a:rPr lang="en-US" dirty="0" smtClean="0"/>
              <a:t>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96211"/>
            <a:ext cx="6400800" cy="2242589"/>
          </a:xfrm>
        </p:spPr>
        <p:txBody>
          <a:bodyPr>
            <a:normAutofit fontScale="70000" lnSpcReduction="20000"/>
          </a:bodyPr>
          <a:lstStyle/>
          <a:p>
            <a:r>
              <a:rPr lang="en-US" u="sng" dirty="0" smtClean="0"/>
              <a:t>READING</a:t>
            </a:r>
          </a:p>
          <a:p>
            <a:pPr algn="l"/>
            <a:r>
              <a:rPr lang="en-US" dirty="0" smtClean="0"/>
              <a:t>Monday: Text Structures</a:t>
            </a:r>
          </a:p>
          <a:p>
            <a:pPr algn="l"/>
            <a:r>
              <a:rPr lang="en-US" dirty="0" smtClean="0"/>
              <a:t>Tuesday: Map Testing</a:t>
            </a:r>
          </a:p>
          <a:p>
            <a:pPr algn="l"/>
            <a:r>
              <a:rPr lang="en-US" dirty="0" smtClean="0"/>
              <a:t>Wednesday: Compare/Contrast Response</a:t>
            </a:r>
          </a:p>
          <a:p>
            <a:pPr algn="l"/>
            <a:r>
              <a:rPr lang="en-US" dirty="0" smtClean="0"/>
              <a:t>Thursday: Compare/Contrast Analysis </a:t>
            </a:r>
            <a:endParaRPr lang="en-US" dirty="0" smtClean="0"/>
          </a:p>
          <a:p>
            <a:pPr algn="l"/>
            <a:r>
              <a:rPr lang="en-US" dirty="0" smtClean="0"/>
              <a:t>Friday: QUIZ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Reading Compare/Contrast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 the short article on Compare/Contrast in your Strategies Packet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Complete the questions and short 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you finish, read </a:t>
            </a:r>
            <a:r>
              <a:rPr lang="en-US" u="sng" dirty="0" smtClean="0"/>
              <a:t>Where the Red Fern Grows</a:t>
            </a:r>
            <a:r>
              <a:rPr lang="en-US" dirty="0" smtClean="0"/>
              <a:t> Silently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I </a:t>
            </a:r>
            <a:r>
              <a:rPr lang="en-US" sz="4400" dirty="0" smtClean="0"/>
              <a:t>can </a:t>
            </a:r>
            <a:r>
              <a:rPr lang="en-US" sz="4400" dirty="0" smtClean="0"/>
              <a:t>comprehend a compare/contrast structure of text by answering questions</a:t>
            </a:r>
            <a:r>
              <a:rPr lang="en-US" sz="4400" dirty="0" smtClean="0"/>
              <a:t>. 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965" y="75280"/>
            <a:ext cx="1450169" cy="15249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Thurs</a:t>
            </a:r>
            <a:r>
              <a:rPr lang="en-US" u="sng" dirty="0" smtClean="0"/>
              <a:t>day</a:t>
            </a:r>
            <a:r>
              <a:rPr lang="en-US" u="sng" dirty="0" smtClean="0"/>
              <a:t>: 8</a:t>
            </a:r>
            <a:r>
              <a:rPr lang="en-US" u="sng" dirty="0" smtClean="0"/>
              <a:t>/</a:t>
            </a:r>
            <a:r>
              <a:rPr lang="en-US" u="sng" dirty="0" smtClean="0"/>
              <a:t>28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3014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Clear your desk except for </a:t>
            </a:r>
            <a:r>
              <a:rPr lang="en-US" dirty="0" smtClean="0"/>
              <a:t>your agenda, pencil, Appetizers</a:t>
            </a:r>
            <a:r>
              <a:rPr lang="en-US" dirty="0" smtClean="0"/>
              <a:t>, Reading Strategies </a:t>
            </a:r>
            <a:r>
              <a:rPr lang="en-US" dirty="0" smtClean="0"/>
              <a:t>Packet, and </a:t>
            </a:r>
            <a:r>
              <a:rPr lang="en-US" u="sng" dirty="0" smtClean="0"/>
              <a:t>Where the Red Fern Grows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Complete your Appetizer TO-DO list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</a:t>
            </a:r>
            <a:r>
              <a:rPr lang="en-US" sz="4000" u="sng" dirty="0" smtClean="0"/>
              <a:t>Question</a:t>
            </a:r>
            <a:r>
              <a:rPr lang="en-US" sz="4000" dirty="0" smtClean="0"/>
              <a:t>: What does Compare and Contrast mean</a:t>
            </a:r>
            <a:r>
              <a:rPr lang="en-US" sz="4000" dirty="0" smtClean="0"/>
              <a:t>? 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49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Word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6393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Juxtaposed </a:t>
            </a:r>
            <a:endParaRPr lang="en-US" dirty="0" smtClean="0"/>
          </a:p>
          <a:p>
            <a:pPr>
              <a:buNone/>
            </a:pPr>
            <a:r>
              <a:rPr lang="en-US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SYNONYMS: place side by side,</a:t>
            </a:r>
          </a:p>
          <a:p>
            <a:pPr>
              <a:buNone/>
            </a:pPr>
            <a:r>
              <a:rPr lang="en-US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mix, </a:t>
            </a:r>
            <a:r>
              <a:rPr lang="en-US" b="1" dirty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c</a:t>
            </a:r>
            <a:r>
              <a:rPr lang="en-US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ompare/contrast, 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and 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 the two Pen Pal letters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Fill in the diagrams to compare and contrast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When you finish, read </a:t>
            </a:r>
            <a:r>
              <a:rPr lang="en-US" u="sng" dirty="0" smtClean="0"/>
              <a:t>Where the Red Fern Grows</a:t>
            </a:r>
            <a:endParaRPr lang="en-US" u="sng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I can analyze two pen pal letters by comparing and contrasting them. 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965" y="75280"/>
            <a:ext cx="1450169" cy="15249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u="sng" dirty="0" smtClean="0"/>
              <a:t>Friday: 8/</a:t>
            </a:r>
            <a:r>
              <a:rPr lang="en-US" u="sng" dirty="0" smtClean="0"/>
              <a:t>29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6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Everything off of your desk EXCEPT: </a:t>
            </a:r>
          </a:p>
          <a:p>
            <a:pPr>
              <a:buFontTx/>
              <a:buChar char="-"/>
            </a:pPr>
            <a:r>
              <a:rPr lang="en-US" dirty="0" smtClean="0"/>
              <a:t>Pencil</a:t>
            </a:r>
          </a:p>
          <a:p>
            <a:pPr>
              <a:buFontTx/>
              <a:buChar char="-"/>
            </a:pPr>
            <a:r>
              <a:rPr lang="en-US" dirty="0" smtClean="0"/>
              <a:t>Appetizer Packet</a:t>
            </a:r>
          </a:p>
          <a:p>
            <a:pPr>
              <a:buFontTx/>
              <a:buChar char="-"/>
            </a:pPr>
            <a:r>
              <a:rPr lang="en-US" dirty="0" smtClean="0"/>
              <a:t>Reading Strategies Packet</a:t>
            </a:r>
          </a:p>
          <a:p>
            <a:pPr>
              <a:buFontTx/>
              <a:buChar char="-"/>
            </a:pPr>
            <a:r>
              <a:rPr lang="en-US" dirty="0" smtClean="0"/>
              <a:t>Book </a:t>
            </a:r>
          </a:p>
          <a:p>
            <a:pPr>
              <a:buNone/>
            </a:pPr>
            <a:r>
              <a:rPr lang="en-US" sz="4800" u="sng" dirty="0" smtClean="0"/>
              <a:t>BELLRINGER Question</a:t>
            </a:r>
            <a:r>
              <a:rPr lang="en-US" sz="4800" dirty="0" smtClean="0"/>
              <a:t>:  What </a:t>
            </a:r>
            <a:r>
              <a:rPr lang="en-US" sz="4800" dirty="0" smtClean="0"/>
              <a:t>is one way you can PROCESS a text</a:t>
            </a:r>
            <a:r>
              <a:rPr lang="en-US" sz="4800" dirty="0" smtClean="0"/>
              <a:t>?  (Use your APE strategies list) 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01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804" y="0"/>
            <a:ext cx="966196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I can test my knowledge from this week by taking </a:t>
            </a:r>
            <a:r>
              <a:rPr lang="en-US" sz="4400" dirty="0" smtClean="0"/>
              <a:t>a quiz.  </a:t>
            </a:r>
            <a:endParaRPr lang="en-US" sz="4400" dirty="0" smtClean="0"/>
          </a:p>
          <a:p>
            <a:pPr algn="ctr">
              <a:buNone/>
            </a:pPr>
            <a:endParaRPr lang="en-US" sz="4400" dirty="0" smtClean="0"/>
          </a:p>
          <a:p>
            <a:pPr algn="ctr">
              <a:buNone/>
            </a:pPr>
            <a:r>
              <a:rPr lang="en-US" sz="4400" dirty="0" smtClean="0"/>
              <a:t>*When you finish</a:t>
            </a:r>
            <a:r>
              <a:rPr lang="en-US" sz="4400" dirty="0" smtClean="0"/>
              <a:t>, turn your quiz over, and </a:t>
            </a:r>
            <a:r>
              <a:rPr lang="en-US" sz="4400" dirty="0" smtClean="0"/>
              <a:t>read silently.*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965" y="75280"/>
            <a:ext cx="1450169" cy="15249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Monday: 8</a:t>
            </a:r>
            <a:r>
              <a:rPr lang="en-US" u="sng" dirty="0" smtClean="0"/>
              <a:t>/</a:t>
            </a:r>
            <a:r>
              <a:rPr lang="en-US" u="sng" dirty="0" smtClean="0"/>
              <a:t>25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3014"/>
            <a:ext cx="9144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Clear your desk except for </a:t>
            </a:r>
            <a:r>
              <a:rPr lang="en-US" dirty="0" smtClean="0"/>
              <a:t>your agenda, pencil, Appetizers</a:t>
            </a:r>
            <a:r>
              <a:rPr lang="en-US" dirty="0" smtClean="0"/>
              <a:t>, Reading Strategies </a:t>
            </a:r>
            <a:r>
              <a:rPr lang="en-US" dirty="0" smtClean="0"/>
              <a:t>Packet, and </a:t>
            </a:r>
            <a:r>
              <a:rPr lang="en-US" u="sng" dirty="0" smtClean="0"/>
              <a:t>Where the Red Fern Grows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Complete your Appetizer TO-DO list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 What does A.P.E. </a:t>
            </a:r>
            <a:r>
              <a:rPr lang="en-US" sz="4000" b="1" dirty="0" smtClean="0"/>
              <a:t>for Reading </a:t>
            </a:r>
            <a:r>
              <a:rPr lang="en-US" sz="4000" dirty="0" smtClean="0"/>
              <a:t>stand for? (look </a:t>
            </a:r>
            <a:r>
              <a:rPr lang="en-US" sz="4000" dirty="0" smtClean="0"/>
              <a:t>in your Reading Strategies Packet) </a:t>
            </a:r>
            <a:r>
              <a:rPr lang="en-US" sz="4000" dirty="0" smtClean="0"/>
              <a:t> 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245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Benevolent</a:t>
            </a:r>
            <a:endParaRPr lang="en-US" dirty="0" smtClean="0"/>
          </a:p>
          <a:p>
            <a:pPr>
              <a:buNone/>
            </a:pPr>
            <a:r>
              <a:rPr lang="en-US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SYNONYMS: kind, compassionate, caring, generous</a:t>
            </a:r>
            <a:endParaRPr lang="en-US" dirty="0" smtClean="0"/>
          </a:p>
          <a:p>
            <a:pPr>
              <a:buNone/>
            </a:pPr>
            <a:r>
              <a:rPr lang="en-US" sz="3600" dirty="0" smtClean="0"/>
              <a:t>Who do you know that is benevolent? 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556" dirty="0" smtClean="0"/>
              <a:t>Take Cornell Notes over the structures, using your reading strategies packet information.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712"/>
            <a:ext cx="8229600" cy="489745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n-US" b="1" u="sng" dirty="0" smtClean="0"/>
              <a:t>Process </a:t>
            </a:r>
            <a:r>
              <a:rPr lang="en-US" u="sng" dirty="0" smtClean="0"/>
              <a:t>the Text by... </a:t>
            </a:r>
            <a:r>
              <a:rPr lang="en-US" b="1" u="sng" dirty="0" smtClean="0"/>
              <a:t>Identifying Text Structures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Cause and Effect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Problem – 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Chronological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Enumeration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Compare and Contrast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– Then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Least to Most Important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Transitions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dirty="0" smtClean="0"/>
              <a:t>I </a:t>
            </a:r>
            <a:r>
              <a:rPr lang="en-US" sz="4400" dirty="0" smtClean="0"/>
              <a:t>can understand 8 different text structures by taking Cornell</a:t>
            </a:r>
            <a:r>
              <a:rPr lang="en-US" sz="4400" dirty="0" smtClean="0"/>
              <a:t> notes</a:t>
            </a:r>
            <a:r>
              <a:rPr lang="en-US" sz="4400" dirty="0" smtClean="0"/>
              <a:t>. 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9965" y="75280"/>
            <a:ext cx="1450169" cy="15249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Tuesday: 8</a:t>
            </a:r>
            <a:r>
              <a:rPr lang="en-US" u="sng" dirty="0" smtClean="0"/>
              <a:t>/</a:t>
            </a:r>
            <a:r>
              <a:rPr lang="en-US" u="sng" dirty="0" smtClean="0"/>
              <a:t>26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7402"/>
            <a:ext cx="9144000" cy="4525963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We will be going to the lab to do </a:t>
            </a:r>
            <a:r>
              <a:rPr lang="en-US" b="1" dirty="0" smtClean="0"/>
              <a:t>MAP testing</a:t>
            </a:r>
            <a:endParaRPr lang="en-US" u="sng" dirty="0" smtClean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100668" cy="110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333" y="0"/>
            <a:ext cx="1100667" cy="11574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Wednes</a:t>
            </a:r>
            <a:r>
              <a:rPr lang="en-US" u="sng" dirty="0" smtClean="0"/>
              <a:t>day</a:t>
            </a:r>
            <a:r>
              <a:rPr lang="en-US" u="sng" dirty="0" smtClean="0"/>
              <a:t>: 8</a:t>
            </a:r>
            <a:r>
              <a:rPr lang="en-US" u="sng" dirty="0" smtClean="0"/>
              <a:t>/27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3014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Clear your desk except for </a:t>
            </a:r>
            <a:r>
              <a:rPr lang="en-US" dirty="0" smtClean="0"/>
              <a:t>your agenda, pencil, Appetizers</a:t>
            </a:r>
            <a:r>
              <a:rPr lang="en-US" dirty="0" smtClean="0"/>
              <a:t>, Reading Strategies </a:t>
            </a:r>
            <a:r>
              <a:rPr lang="en-US" dirty="0" smtClean="0"/>
              <a:t>Packet, and </a:t>
            </a:r>
            <a:r>
              <a:rPr lang="en-US" u="sng" dirty="0" smtClean="0"/>
              <a:t>Where the Red Fern Grows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Complete your Appetizer TO-DO list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4000" u="sng" dirty="0" smtClean="0"/>
              <a:t>BELLRINGER Question</a:t>
            </a:r>
            <a:r>
              <a:rPr lang="en-US" sz="4000" dirty="0" smtClean="0"/>
              <a:t>: What are the 8 different text structures? </a:t>
            </a:r>
            <a:endParaRPr lang="en-US" dirty="0" smtClean="0"/>
          </a:p>
          <a:p>
            <a:pPr>
              <a:buNone/>
            </a:pPr>
            <a:endParaRPr lang="en-US" sz="1400" dirty="0" smtClean="0"/>
          </a:p>
          <a:p>
            <a:pPr algn="ctr">
              <a:buNone/>
            </a:pPr>
            <a:r>
              <a:rPr lang="en-US" u="sng" dirty="0" smtClean="0"/>
              <a:t>When you finish, READ SILENTLY.  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467" y="0"/>
            <a:ext cx="1134533" cy="11930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930"/>
            <a:ext cx="8229600" cy="1143000"/>
          </a:xfrm>
        </p:spPr>
        <p:txBody>
          <a:bodyPr/>
          <a:lstStyle/>
          <a:p>
            <a:r>
              <a:rPr lang="en-US" dirty="0" smtClean="0"/>
              <a:t>Word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0287"/>
            <a:ext cx="8229600" cy="4994093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Tempo</a:t>
            </a:r>
            <a:endParaRPr lang="en-US" dirty="0" smtClean="0"/>
          </a:p>
          <a:p>
            <a:pPr>
              <a:buNone/>
            </a:pPr>
            <a:r>
              <a:rPr lang="en-US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SYNONYMS: beat, pace, rhythm, count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4438"/>
            <a:ext cx="8229600" cy="5041725"/>
          </a:xfrm>
        </p:spPr>
        <p:txBody>
          <a:bodyPr/>
          <a:lstStyle/>
          <a:p>
            <a:pPr>
              <a:buNone/>
            </a:pPr>
            <a:r>
              <a:rPr lang="en-US" sz="4000" dirty="0" smtClean="0"/>
              <a:t>Vindicate</a:t>
            </a:r>
          </a:p>
          <a:p>
            <a:pPr>
              <a:buNone/>
            </a:pPr>
            <a:r>
              <a:rPr lang="en-US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SYNONYMS: disprove, justify, defend, </a:t>
            </a:r>
            <a:r>
              <a:rPr lang="en-US" b="1" dirty="0" smtClean="0">
                <a:effectLst>
                  <a:glow rad="101600">
                    <a:srgbClr val="FFFF00">
                      <a:alpha val="75000"/>
                    </a:srgbClr>
                  </a:glow>
                  <a:outerShdw blurRad="50800" dist="38100" dir="2700000">
                    <a:srgbClr val="FFFF00">
                      <a:alpha val="43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acquit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827875" y="-10421938"/>
            <a:ext cx="365755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501</Words>
  <Application>Microsoft Macintosh PowerPoint</Application>
  <PresentationFormat>On-screen Show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Week 3: 8/25-8/30</vt:lpstr>
      <vt:lpstr>Monday: 8/25</vt:lpstr>
      <vt:lpstr>Word of the Day</vt:lpstr>
      <vt:lpstr>Take Cornell Notes over the structures, using your reading strategies packet information.   </vt:lpstr>
      <vt:lpstr>Slide 5</vt:lpstr>
      <vt:lpstr>Tuesday: 8/26</vt:lpstr>
      <vt:lpstr>Wednesday: 8/27</vt:lpstr>
      <vt:lpstr>Word of the Day</vt:lpstr>
      <vt:lpstr>Word of the Day</vt:lpstr>
      <vt:lpstr>Reading Compare/Contrast</vt:lpstr>
      <vt:lpstr>Slide 11</vt:lpstr>
      <vt:lpstr>Thursday: 8/28</vt:lpstr>
      <vt:lpstr>Word of the Day</vt:lpstr>
      <vt:lpstr>Compare and Contrast</vt:lpstr>
      <vt:lpstr>Slide 15</vt:lpstr>
      <vt:lpstr>Friday: 8/29</vt:lpstr>
      <vt:lpstr>Slide 17</vt:lpstr>
    </vt:vector>
  </TitlesOfParts>
  <Company>Kansas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3: 8/25-8/30</dc:title>
  <dc:creator>Candice Lewis</dc:creator>
  <cp:lastModifiedBy>Candice Lewis</cp:lastModifiedBy>
  <cp:revision>19</cp:revision>
  <dcterms:created xsi:type="dcterms:W3CDTF">2014-08-24T14:41:59Z</dcterms:created>
  <dcterms:modified xsi:type="dcterms:W3CDTF">2014-08-24T16:40:38Z</dcterms:modified>
</cp:coreProperties>
</file>