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6" r:id="rId5"/>
    <p:sldId id="270" r:id="rId6"/>
    <p:sldId id="272" r:id="rId7"/>
    <p:sldId id="273" r:id="rId8"/>
    <p:sldId id="263" r:id="rId9"/>
    <p:sldId id="267" r:id="rId10"/>
    <p:sldId id="271" r:id="rId11"/>
    <p:sldId id="275" r:id="rId12"/>
    <p:sldId id="274" r:id="rId13"/>
    <p:sldId id="264" r:id="rId14"/>
    <p:sldId id="268" r:id="rId15"/>
    <p:sldId id="276" r:id="rId16"/>
    <p:sldId id="279" r:id="rId17"/>
    <p:sldId id="265" r:id="rId18"/>
    <p:sldId id="269" r:id="rId19"/>
    <p:sldId id="277" r:id="rId20"/>
    <p:sldId id="261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366FF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8E44-7281-1E45-9794-33D8D824A75D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17C0-FCEC-7441-8FE6-3BB7190440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2: 8/18-8/22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Anticipate</a:t>
            </a:r>
            <a:r>
              <a:rPr lang="en-US" dirty="0" smtClean="0"/>
              <a:t> the Text by... </a:t>
            </a:r>
            <a:br>
              <a:rPr lang="en-US" dirty="0" smtClean="0"/>
            </a:br>
            <a:r>
              <a:rPr lang="en-US" b="1" u="sng" dirty="0" smtClean="0"/>
              <a:t>Predicting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will the text say?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was this written?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this relate to me?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 this inform, entertain, or persuade me?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questions will this article answer?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can anticipate a text by predicting what it will be about.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9268"/>
            <a:ext cx="8229600" cy="1143000"/>
          </a:xfrm>
        </p:spPr>
        <p:txBody>
          <a:bodyPr/>
          <a:lstStyle/>
          <a:p>
            <a:r>
              <a:rPr lang="en-US" u="sng" dirty="0" smtClean="0"/>
              <a:t>Wednesday: 8/20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6177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Materials</a:t>
            </a:r>
            <a:r>
              <a:rPr lang="en-US" dirty="0" smtClean="0"/>
              <a:t>: Agenda, Composition Notebook, pencil, Appetizers, Reading Strategies Packet</a:t>
            </a:r>
          </a:p>
          <a:p>
            <a:r>
              <a:rPr lang="en-US" dirty="0" smtClean="0"/>
              <a:t>Follow the to-do list on your Appetizer packet for the week.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u="sng" dirty="0" smtClean="0"/>
              <a:t>BELLRINGER Question</a:t>
            </a:r>
            <a:r>
              <a:rPr lang="en-US" sz="4000" dirty="0" smtClean="0"/>
              <a:t>:  What are two questions you could ask when you are predicting what a text will be about?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When you finish, READ SILENTLY. 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083733" cy="108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067" y="0"/>
            <a:ext cx="1032933" cy="108617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37318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charset="2"/>
              <a:buNone/>
            </a:pPr>
            <a:r>
              <a:rPr lang="en-US" sz="3700" b="1" u="sng" dirty="0">
                <a:ea typeface="ＭＳ Ｐゴシック" charset="-128"/>
                <a:cs typeface="ＭＳ Ｐゴシック" charset="-128"/>
              </a:rPr>
              <a:t>anachronism</a:t>
            </a:r>
            <a:r>
              <a:rPr lang="en-US" sz="3700" b="1" dirty="0">
                <a:ea typeface="ＭＳ Ｐゴシック" charset="-128"/>
                <a:cs typeface="ＭＳ Ｐゴシック" charset="-128"/>
              </a:rPr>
              <a:t> – </a:t>
            </a:r>
            <a:r>
              <a:rPr lang="en-US" sz="3700" dirty="0">
                <a:ea typeface="ＭＳ Ｐゴシック" charset="-128"/>
                <a:cs typeface="ＭＳ Ｐゴシック" charset="-128"/>
              </a:rPr>
              <a:t>noun – out of the 		                  proper time </a:t>
            </a:r>
            <a:r>
              <a:rPr lang="en-US" sz="3700" dirty="0" smtClean="0">
                <a:ea typeface="ＭＳ Ｐゴシック" charset="-128"/>
                <a:cs typeface="ＭＳ Ｐゴシック" charset="-128"/>
              </a:rPr>
              <a:t>sequence</a:t>
            </a:r>
          </a:p>
          <a:p>
            <a:pPr marL="0" indent="0">
              <a:buNone/>
            </a:pPr>
            <a:r>
              <a:rPr lang="en-US" sz="4000" b="1" dirty="0" smtClean="0">
                <a:effectLst>
                  <a:outerShdw blurRad="50800" dist="1524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SYNONYMS: relic, survival, leftover, holdover</a:t>
            </a:r>
          </a:p>
          <a:p>
            <a:pPr marL="0" indent="0" eaLnBrk="1" hangingPunct="1">
              <a:buFont typeface="Wingdings" charset="2"/>
              <a:buNone/>
            </a:pPr>
            <a:endParaRPr lang="en-US" sz="3700" dirty="0" smtClean="0">
              <a:ea typeface="ＭＳ Ｐゴシック" charset="-128"/>
              <a:cs typeface="ＭＳ Ｐゴシック" charset="-128"/>
            </a:endParaRPr>
          </a:p>
          <a:p>
            <a:pPr marL="0" indent="0" eaLnBrk="1" hangingPunct="1">
              <a:buFont typeface="Wingdings" charset="2"/>
              <a:buNone/>
            </a:pPr>
            <a:r>
              <a:rPr lang="en-US" sz="3700" dirty="0">
                <a:ea typeface="ＭＳ Ｐゴシック" charset="-128"/>
                <a:cs typeface="ＭＳ Ｐゴシック" charset="-128"/>
              </a:rPr>
              <a:t>While watching a movie set in the 1800’s, it was an anachronism to see a plane flying in the background.  </a:t>
            </a:r>
          </a:p>
          <a:p>
            <a:pPr marL="0" indent="0" eaLnBrk="1" hangingPunct="1">
              <a:buFont typeface="Wingdings" charset="2"/>
              <a:buNone/>
            </a:pPr>
            <a:endParaRPr lang="en-US" sz="37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3200"/>
            <a:ext cx="8229600" cy="846667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dirty="0" smtClean="0"/>
              <a:t>Process</a:t>
            </a:r>
            <a:r>
              <a:rPr lang="en-US" dirty="0" smtClean="0"/>
              <a:t> the text by...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QUESTIONS</a:t>
            </a:r>
            <a:r>
              <a:rPr lang="en-US" dirty="0" smtClean="0"/>
              <a:t>: 5W’s and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7600"/>
            <a:ext cx="9144000" cy="5063067"/>
          </a:xfrm>
        </p:spPr>
        <p:txBody>
          <a:bodyPr>
            <a:normAutofit fontScale="70000" lnSpcReduction="20000"/>
          </a:bodyPr>
          <a:lstStyle/>
          <a:p>
            <a:pPr marL="914400" indent="-914400">
              <a:buNone/>
            </a:pPr>
            <a:r>
              <a:rPr lang="en-US" sz="5120" b="1" u="sng" dirty="0" smtClean="0"/>
              <a:t>WHO</a:t>
            </a:r>
            <a:r>
              <a:rPr lang="en-US" sz="5120" u="sng" dirty="0" smtClean="0"/>
              <a:t> </a:t>
            </a:r>
            <a:r>
              <a:rPr lang="en-US" sz="5120" dirty="0" smtClean="0"/>
              <a:t>– is the article about?</a:t>
            </a:r>
            <a:endParaRPr lang="en-US" sz="5120" b="1" dirty="0" smtClean="0"/>
          </a:p>
          <a:p>
            <a:pPr marL="914400" indent="-914400">
              <a:buNone/>
            </a:pPr>
            <a:r>
              <a:rPr lang="en-US" sz="5120" b="1" u="sng" dirty="0" smtClean="0"/>
              <a:t>WHAT</a:t>
            </a:r>
            <a:r>
              <a:rPr lang="en-US" sz="5120" u="sng" dirty="0" smtClean="0"/>
              <a:t> </a:t>
            </a:r>
            <a:r>
              <a:rPr lang="en-US" sz="5120" dirty="0" smtClean="0"/>
              <a:t>– is the article about?  </a:t>
            </a:r>
            <a:r>
              <a:rPr lang="en-US" sz="5120" b="1" dirty="0" smtClean="0"/>
              <a:t>What</a:t>
            </a:r>
            <a:r>
              <a:rPr lang="en-US" sz="5120" dirty="0" smtClean="0"/>
              <a:t> does it mean?  </a:t>
            </a:r>
            <a:endParaRPr lang="en-US" sz="5120" b="1" dirty="0" smtClean="0"/>
          </a:p>
          <a:p>
            <a:pPr marL="914400" indent="-914400">
              <a:buNone/>
            </a:pPr>
            <a:r>
              <a:rPr lang="en-US" sz="5120" b="1" u="sng" dirty="0" smtClean="0"/>
              <a:t>WHEN</a:t>
            </a:r>
            <a:r>
              <a:rPr lang="en-US" sz="5120" u="sng" dirty="0" smtClean="0"/>
              <a:t> </a:t>
            </a:r>
            <a:r>
              <a:rPr lang="en-US" sz="5120" dirty="0" smtClean="0"/>
              <a:t>– was the article written? </a:t>
            </a:r>
            <a:r>
              <a:rPr lang="en-US" sz="5120" b="1" dirty="0" smtClean="0"/>
              <a:t>When </a:t>
            </a:r>
            <a:r>
              <a:rPr lang="en-US" sz="5120" dirty="0" smtClean="0"/>
              <a:t>did the events occur?  </a:t>
            </a:r>
            <a:endParaRPr lang="en-US" sz="5120" b="1" dirty="0" smtClean="0"/>
          </a:p>
          <a:p>
            <a:pPr marL="914400" indent="-914400">
              <a:buNone/>
            </a:pPr>
            <a:r>
              <a:rPr lang="en-US" sz="5120" b="1" u="sng" dirty="0" smtClean="0"/>
              <a:t>WHERE </a:t>
            </a:r>
            <a:r>
              <a:rPr lang="en-US" sz="5120" dirty="0" smtClean="0"/>
              <a:t>– is the information connected to?  </a:t>
            </a:r>
            <a:endParaRPr lang="en-US" sz="5120" b="1" dirty="0" smtClean="0"/>
          </a:p>
          <a:p>
            <a:pPr marL="914400" indent="-914400">
              <a:buNone/>
            </a:pPr>
            <a:r>
              <a:rPr lang="en-US" sz="5120" b="1" u="sng" dirty="0" smtClean="0"/>
              <a:t>WHY</a:t>
            </a:r>
            <a:r>
              <a:rPr lang="en-US" sz="5120" u="sng" dirty="0" smtClean="0"/>
              <a:t> </a:t>
            </a:r>
            <a:r>
              <a:rPr lang="en-US" sz="5120" dirty="0" smtClean="0"/>
              <a:t>– was the article written? </a:t>
            </a:r>
            <a:r>
              <a:rPr lang="en-US" sz="5120" b="1" dirty="0" smtClean="0"/>
              <a:t>Why</a:t>
            </a:r>
            <a:r>
              <a:rPr lang="en-US" sz="5120" dirty="0" smtClean="0"/>
              <a:t> is the information important?  </a:t>
            </a:r>
            <a:endParaRPr lang="en-US" sz="5120" b="1" dirty="0" smtClean="0"/>
          </a:p>
          <a:p>
            <a:pPr marL="914400" indent="-914400">
              <a:buNone/>
            </a:pPr>
            <a:r>
              <a:rPr lang="en-US" sz="5120" b="1" u="sng" dirty="0" smtClean="0"/>
              <a:t>HOW</a:t>
            </a:r>
            <a:r>
              <a:rPr lang="en-US" sz="5120" u="sng" dirty="0" smtClean="0"/>
              <a:t> </a:t>
            </a:r>
            <a:r>
              <a:rPr lang="en-US" sz="5120" dirty="0" smtClean="0"/>
              <a:t>– did the events occur?  </a:t>
            </a:r>
            <a:r>
              <a:rPr lang="en-US" sz="5120" b="1" dirty="0" smtClean="0"/>
              <a:t>How</a:t>
            </a:r>
            <a:r>
              <a:rPr lang="en-US" sz="5120" dirty="0" smtClean="0"/>
              <a:t> did people react? 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can process a text by asking questions.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u="sng" dirty="0" smtClean="0"/>
              <a:t>Thursday: 8/21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00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Materials</a:t>
            </a:r>
            <a:r>
              <a:rPr lang="en-US" dirty="0" smtClean="0"/>
              <a:t>: Agenda, Composition Notebook, pencil, Appetizers, Reading Strategies Packet</a:t>
            </a:r>
          </a:p>
          <a:p>
            <a:r>
              <a:rPr lang="en-US" dirty="0" smtClean="0"/>
              <a:t>Follow the to-do list on your Appetizer packet for the week.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u="sng" dirty="0" smtClean="0"/>
              <a:t>BELLRINGER Question</a:t>
            </a:r>
            <a:r>
              <a:rPr lang="en-US" sz="4000" dirty="0" smtClean="0"/>
              <a:t>:  What are the 5 “W’s and H” you can ask when reading?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When you finish, READ SILENTLY. 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804" y="0"/>
            <a:ext cx="966196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3400" b="1" u="sng" dirty="0">
                <a:ea typeface="ＭＳ Ｐゴシック" charset="-128"/>
                <a:cs typeface="ＭＳ Ｐゴシック" charset="-128"/>
              </a:rPr>
              <a:t>ambitious</a:t>
            </a:r>
            <a:r>
              <a:rPr lang="en-US" sz="3400" b="1" dirty="0">
                <a:ea typeface="ＭＳ Ｐゴシック" charset="-128"/>
                <a:cs typeface="ＭＳ Ｐゴシック" charset="-128"/>
              </a:rPr>
              <a:t> – </a:t>
            </a:r>
            <a:r>
              <a:rPr lang="en-US" sz="3400" dirty="0">
                <a:ea typeface="ＭＳ Ｐゴシック" charset="-128"/>
                <a:cs typeface="ＭＳ Ｐゴシック" charset="-128"/>
              </a:rPr>
              <a:t>adjective – having a strong 			desire for success; </a:t>
            </a:r>
            <a:r>
              <a:rPr lang="en-US" sz="3400" dirty="0" smtClean="0">
                <a:ea typeface="ＭＳ Ｐゴシック" charset="-128"/>
                <a:cs typeface="ＭＳ Ｐゴシック" charset="-128"/>
              </a:rPr>
              <a:t>striving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 smtClean="0">
                <a:effectLst>
                  <a:outerShdw blurRad="50800" dist="1524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SYNONYMS: determined, motivated, </a:t>
            </a:r>
            <a:r>
              <a:rPr lang="en-US" sz="3600" b="1" dirty="0" smtClean="0">
                <a:effectLst>
                  <a:outerShdw blurRad="50800" dist="1524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go-getting, striving</a:t>
            </a:r>
            <a:endParaRPr lang="en-US" sz="3600" b="1" dirty="0" smtClean="0">
              <a:effectLst>
                <a:outerShdw blurRad="50800" dist="152400" dir="2700000">
                  <a:srgbClr val="FFFF00">
                    <a:alpha val="43000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</a:pPr>
            <a:endParaRPr lang="en-US" sz="3400" dirty="0" smtClean="0">
              <a:ea typeface="ＭＳ Ｐゴシック" charset="-128"/>
              <a:cs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3400" dirty="0">
                <a:ea typeface="ＭＳ Ｐゴシック" charset="-128"/>
                <a:cs typeface="ＭＳ Ｐゴシック" charset="-128"/>
              </a:rPr>
              <a:t>Olympic athletes set ambitious training goals in order to prepare for the Summer Olympic games to be held in London, England in 2012.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34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Process</a:t>
            </a:r>
            <a:r>
              <a:rPr lang="en-US" dirty="0" smtClean="0"/>
              <a:t> the text by...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Learning Vocabulary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Learn the meaning of all </a:t>
            </a:r>
            <a:r>
              <a:rPr lang="en-US" sz="4000" b="1" dirty="0" smtClean="0"/>
              <a:t>Bold words</a:t>
            </a:r>
          </a:p>
          <a:p>
            <a:pPr lvl="1"/>
            <a:r>
              <a:rPr lang="en-US" sz="3600" dirty="0" smtClean="0"/>
              <a:t>Use a dictionary</a:t>
            </a:r>
          </a:p>
          <a:p>
            <a:pPr lvl="1"/>
            <a:r>
              <a:rPr lang="en-US" sz="3600" dirty="0" smtClean="0"/>
              <a:t>Learn the words by context clues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can process a text by learning vocabulary.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Monday: 8/18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014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Materials</a:t>
            </a:r>
            <a:r>
              <a:rPr lang="en-US" dirty="0" smtClean="0"/>
              <a:t>: Agenda, Composition Notebook, pencil</a:t>
            </a:r>
          </a:p>
          <a:p>
            <a:pPr>
              <a:buNone/>
            </a:pPr>
            <a:r>
              <a:rPr lang="en-US" b="1" dirty="0" smtClean="0"/>
              <a:t>THEHUB</a:t>
            </a:r>
            <a:r>
              <a:rPr lang="en-US" dirty="0" smtClean="0"/>
              <a:t>: Appetizers, Reading Strategies Packet</a:t>
            </a:r>
          </a:p>
          <a:p>
            <a:r>
              <a:rPr lang="en-US" dirty="0" smtClean="0"/>
              <a:t>Follow the to-do list on your Appetizer packet for the week.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u="sng" dirty="0" smtClean="0"/>
              <a:t>BELLRINGER Question</a:t>
            </a:r>
            <a:r>
              <a:rPr lang="en-US" sz="4000" dirty="0" smtClean="0"/>
              <a:t>:  What is one thing you can do to understand what an article will be about before you read it?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When you finish, READ SILENTLY. 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u="sng" dirty="0" smtClean="0"/>
              <a:t>Friday: 8/22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Everything off of your desk EXCEPT: </a:t>
            </a:r>
          </a:p>
          <a:p>
            <a:pPr>
              <a:buFontTx/>
              <a:buChar char="-"/>
            </a:pPr>
            <a:r>
              <a:rPr lang="en-US" dirty="0" smtClean="0"/>
              <a:t>Pencil</a:t>
            </a:r>
          </a:p>
          <a:p>
            <a:pPr>
              <a:buFontTx/>
              <a:buChar char="-"/>
            </a:pPr>
            <a:r>
              <a:rPr lang="en-US" dirty="0" smtClean="0"/>
              <a:t>Appetizer Packet</a:t>
            </a:r>
          </a:p>
          <a:p>
            <a:pPr>
              <a:buFontTx/>
              <a:buChar char="-"/>
            </a:pPr>
            <a:r>
              <a:rPr lang="en-US" dirty="0" smtClean="0"/>
              <a:t>Reading Strategies Packet</a:t>
            </a:r>
          </a:p>
          <a:p>
            <a:pPr>
              <a:buFontTx/>
              <a:buChar char="-"/>
            </a:pPr>
            <a:r>
              <a:rPr lang="en-US" dirty="0" smtClean="0"/>
              <a:t>Book </a:t>
            </a:r>
          </a:p>
          <a:p>
            <a:pPr>
              <a:buNone/>
            </a:pPr>
            <a:r>
              <a:rPr lang="en-US" sz="4800" u="sng" dirty="0" smtClean="0"/>
              <a:t>BELLRINGER Question</a:t>
            </a:r>
            <a:r>
              <a:rPr lang="en-US" sz="4800" dirty="0" smtClean="0"/>
              <a:t>:  What are two ways to learn the meaning of a word in a text?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804" y="0"/>
            <a:ext cx="966196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can test my knowledge from this week by taking a word of the day quiz and summarizing the article in a 3.8 paragraph.  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*When you finish, read silently.*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127781"/>
            <a:ext cx="8229600" cy="12874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682"/>
            <a:ext cx="8229600" cy="49664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100" b="1" u="sng" dirty="0">
                <a:ea typeface="ＭＳ Ｐゴシック" charset="-128"/>
                <a:cs typeface="ＭＳ Ｐゴシック" charset="-128"/>
              </a:rPr>
              <a:t>ecosystem</a:t>
            </a:r>
            <a:r>
              <a:rPr lang="en-US" sz="310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1600" dirty="0">
                <a:ea typeface="ＭＳ Ｐゴシック" charset="-128"/>
                <a:cs typeface="ＭＳ Ｐゴシック" charset="-128"/>
              </a:rPr>
              <a:t>– </a:t>
            </a:r>
            <a:r>
              <a:rPr lang="en-US" sz="3200" dirty="0">
                <a:ea typeface="ＭＳ Ｐゴシック" charset="-128"/>
                <a:cs typeface="ＭＳ Ｐゴシック" charset="-128"/>
              </a:rPr>
              <a:t>noun – organisms and their   		environment functioning as an 		         ecological unit; the flora </a:t>
            </a:r>
            <a:r>
              <a:rPr lang="en-US" sz="3200" dirty="0" smtClean="0">
                <a:ea typeface="ＭＳ Ｐゴシック" charset="-128"/>
                <a:cs typeface="ＭＳ Ｐゴシック" charset="-128"/>
              </a:rPr>
              <a:t>and fauna </a:t>
            </a:r>
            <a:r>
              <a:rPr lang="en-US" sz="3200" dirty="0">
                <a:ea typeface="ＭＳ Ｐゴシック" charset="-128"/>
                <a:cs typeface="ＭＳ Ｐゴシック" charset="-128"/>
              </a:rPr>
              <a:t>of an ecological </a:t>
            </a:r>
            <a:r>
              <a:rPr lang="en-US" sz="3200" dirty="0" smtClean="0">
                <a:ea typeface="ＭＳ Ｐゴシック" charset="-128"/>
                <a:cs typeface="ＭＳ Ｐゴシック" charset="-128"/>
              </a:rPr>
              <a:t>unit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4000" b="1" dirty="0" smtClean="0">
                <a:effectLst>
                  <a:glow rad="101600">
                    <a:srgbClr val="FFFF00">
                      <a:alpha val="75000"/>
                    </a:srgbClr>
                  </a:glow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SYNONYMS: </a:t>
            </a:r>
            <a:r>
              <a:rPr lang="en-US" sz="4000" b="1" dirty="0" smtClean="0">
                <a:effectLst>
                  <a:outerShdw blurRad="50800" dist="381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environment, system, network, group, association</a:t>
            </a:r>
            <a:endParaRPr lang="en-US" sz="40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6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600" b="1" dirty="0">
                <a:ea typeface="ＭＳ Ｐゴシック" charset="-128"/>
                <a:cs typeface="ＭＳ Ｐゴシック" charset="-128"/>
              </a:rPr>
              <a:t>Every ecosystem in the world is adversely affected by global warming.</a:t>
            </a:r>
            <a:endParaRPr lang="en-US" sz="2600" b="1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Anticipate</a:t>
            </a:r>
            <a:r>
              <a:rPr lang="en-US" dirty="0" smtClean="0"/>
              <a:t> the Text by... </a:t>
            </a:r>
            <a:br>
              <a:rPr lang="en-US" dirty="0" smtClean="0"/>
            </a:br>
            <a:r>
              <a:rPr lang="en-US" b="1" u="sng" dirty="0" smtClean="0"/>
              <a:t>Preview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Look at these </a:t>
            </a:r>
            <a:r>
              <a:rPr lang="en-US" b="1" i="1" dirty="0" smtClean="0"/>
              <a:t>text features </a:t>
            </a:r>
            <a:r>
              <a:rPr lang="en-US" dirty="0" smtClean="0"/>
              <a:t>before reading: </a:t>
            </a:r>
          </a:p>
          <a:p>
            <a:pPr>
              <a:buNone/>
            </a:pPr>
            <a:r>
              <a:rPr lang="en-US" dirty="0" smtClean="0"/>
              <a:t>	- title</a:t>
            </a:r>
          </a:p>
          <a:p>
            <a:pPr>
              <a:buNone/>
            </a:pPr>
            <a:r>
              <a:rPr lang="en-US" dirty="0" smtClean="0"/>
              <a:t>	- subtitle</a:t>
            </a:r>
          </a:p>
          <a:p>
            <a:pPr>
              <a:buNone/>
            </a:pPr>
            <a:r>
              <a:rPr lang="en-US" dirty="0" smtClean="0"/>
              <a:t>	- chapters/headings</a:t>
            </a:r>
          </a:p>
          <a:p>
            <a:pPr>
              <a:buNone/>
            </a:pPr>
            <a:r>
              <a:rPr lang="en-US" dirty="0" smtClean="0"/>
              <a:t>	- bold words</a:t>
            </a:r>
          </a:p>
          <a:p>
            <a:pPr>
              <a:buNone/>
            </a:pPr>
            <a:r>
              <a:rPr lang="en-US" dirty="0" smtClean="0"/>
              <a:t>	- illustrations</a:t>
            </a:r>
          </a:p>
          <a:p>
            <a:pPr>
              <a:buNone/>
            </a:pPr>
            <a:r>
              <a:rPr lang="en-US" dirty="0" smtClean="0"/>
              <a:t>	- captions</a:t>
            </a:r>
          </a:p>
          <a:p>
            <a:pPr>
              <a:buNone/>
            </a:pPr>
            <a:r>
              <a:rPr lang="en-US" dirty="0" smtClean="0"/>
              <a:t>	- charts/graphs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Anticipate</a:t>
            </a:r>
            <a:r>
              <a:rPr lang="en-US" dirty="0" smtClean="0"/>
              <a:t> the Text by... </a:t>
            </a:r>
            <a:br>
              <a:rPr lang="en-US" dirty="0" smtClean="0"/>
            </a:br>
            <a:r>
              <a:rPr lang="en-US" b="1" dirty="0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</a:t>
            </a:r>
            <a:r>
              <a:rPr lang="en-US" u="sng" dirty="0" smtClean="0"/>
              <a:t>thesis statement</a:t>
            </a:r>
          </a:p>
          <a:p>
            <a:pPr lvl="1"/>
            <a:r>
              <a:rPr lang="en-US" dirty="0" smtClean="0"/>
              <a:t>The sentence that guides the entire text</a:t>
            </a:r>
          </a:p>
          <a:p>
            <a:r>
              <a:rPr lang="en-US" dirty="0" smtClean="0"/>
              <a:t>Identify a </a:t>
            </a:r>
            <a:r>
              <a:rPr lang="en-US" u="sng" dirty="0" smtClean="0"/>
              <a:t>topic sentence</a:t>
            </a:r>
          </a:p>
          <a:p>
            <a:pPr lvl="1"/>
            <a:r>
              <a:rPr lang="en-US" dirty="0" smtClean="0"/>
              <a:t>The main idea for the whole paragraph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 can anticipate a text by previewing its features.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965" y="75280"/>
            <a:ext cx="1450169" cy="15249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Tuesday: 8/19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402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Materials</a:t>
            </a:r>
            <a:r>
              <a:rPr lang="en-US" dirty="0" smtClean="0"/>
              <a:t>: Agenda, Composition Notebook, pencil, Appetizers, Reading Strategies Packet</a:t>
            </a:r>
          </a:p>
          <a:p>
            <a:r>
              <a:rPr lang="en-US" dirty="0" smtClean="0"/>
              <a:t>Follow the to-do list on your Appetizer packet.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u="sng" dirty="0" smtClean="0"/>
              <a:t>BELLRINGER Question</a:t>
            </a:r>
            <a:r>
              <a:rPr lang="en-US" sz="4000" dirty="0" smtClean="0"/>
              <a:t>:  What are two ways you can preview a text? 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When you finish, READ SILENTLY. 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100668" cy="110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333" y="0"/>
            <a:ext cx="1100667" cy="11574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731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Word of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Day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3700" b="1" u="sng" dirty="0">
                <a:ea typeface="ＭＳ Ｐゴシック" charset="-128"/>
                <a:cs typeface="ＭＳ Ｐゴシック" charset="-128"/>
              </a:rPr>
              <a:t>articulate</a:t>
            </a:r>
            <a:r>
              <a:rPr lang="en-US" sz="3700" b="1" dirty="0">
                <a:ea typeface="ＭＳ Ｐゴシック" charset="-128"/>
                <a:cs typeface="ＭＳ Ｐゴシック" charset="-128"/>
              </a:rPr>
              <a:t> – </a:t>
            </a:r>
            <a:r>
              <a:rPr lang="en-US" sz="3700" dirty="0">
                <a:ea typeface="ＭＳ Ｐゴシック" charset="-128"/>
                <a:cs typeface="ＭＳ Ｐゴシック" charset="-128"/>
              </a:rPr>
              <a:t>verb – to clearly and   			precisely communicate</a:t>
            </a:r>
            <a:endParaRPr lang="en-US" sz="3700" dirty="0" smtClean="0">
              <a:ea typeface="ＭＳ Ｐゴシック" charset="-128"/>
              <a:cs typeface="ＭＳ Ｐゴシック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000" b="1" dirty="0" smtClean="0">
                <a:effectLst>
                  <a:outerShdw blurRad="50800" dist="1016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SYNONYMS: </a:t>
            </a:r>
            <a:r>
              <a:rPr lang="en-US" sz="4000" b="1" dirty="0" smtClean="0">
                <a:effectLst>
                  <a:outerShdw blurRad="50800" dist="101600" dir="2700000">
                    <a:srgbClr val="FFFF00">
                      <a:alpha val="43000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express, verbalize, communicate, speak about</a:t>
            </a:r>
            <a:endParaRPr lang="en-US" sz="4000" b="1" dirty="0" smtClean="0">
              <a:effectLst>
                <a:outerShdw blurRad="50800" dist="101600" dir="2700000">
                  <a:srgbClr val="FFFF00">
                    <a:alpha val="43000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</a:pPr>
            <a:endParaRPr lang="en-US" sz="3700" dirty="0" smtClean="0">
              <a:ea typeface="ＭＳ Ｐゴシック" charset="-128"/>
              <a:cs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3700" dirty="0">
                <a:ea typeface="ＭＳ Ｐゴシック" charset="-128"/>
                <a:cs typeface="ＭＳ Ｐゴシック" charset="-128"/>
              </a:rPr>
              <a:t>Many people say President Obama is an articulate, inspiring speaker.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37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Anticipate</a:t>
            </a:r>
            <a:r>
              <a:rPr lang="en-US" dirty="0" smtClean="0"/>
              <a:t> the Text by... </a:t>
            </a:r>
            <a:br>
              <a:rPr lang="en-US" dirty="0" smtClean="0"/>
            </a:br>
            <a:r>
              <a:rPr lang="en-US" b="1" u="sng" dirty="0" smtClean="0"/>
              <a:t>Predicting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Decide which type of writing the text is: </a:t>
            </a:r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US" sz="3600" u="sng" dirty="0" smtClean="0"/>
              <a:t>Narrative: </a:t>
            </a:r>
            <a:r>
              <a:rPr lang="en-US" sz="3600" dirty="0" smtClean="0"/>
              <a:t>to tell a story</a:t>
            </a:r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US" sz="3600" u="sng" dirty="0" smtClean="0"/>
              <a:t>Informative: </a:t>
            </a:r>
            <a:r>
              <a:rPr lang="en-US" sz="3600" dirty="0" smtClean="0"/>
              <a:t>to give information</a:t>
            </a:r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US" sz="3600" u="sng" dirty="0" smtClean="0"/>
              <a:t>Argumentative: </a:t>
            </a:r>
            <a:r>
              <a:rPr lang="en-US" sz="3600" dirty="0" smtClean="0"/>
              <a:t>to take a stand on an 		issue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826</Words>
  <Application>Microsoft Macintosh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Week 2: 8/18-8/22</vt:lpstr>
      <vt:lpstr>Monday: 8/18</vt:lpstr>
      <vt:lpstr>Word of the Day</vt:lpstr>
      <vt:lpstr>Anticipate the Text by...  Preview</vt:lpstr>
      <vt:lpstr>Anticipate the Text by...  Preview</vt:lpstr>
      <vt:lpstr>Slide 6</vt:lpstr>
      <vt:lpstr>Tuesday: 8/19</vt:lpstr>
      <vt:lpstr>Word of the Day</vt:lpstr>
      <vt:lpstr>Anticipate the Text by...  Predicting</vt:lpstr>
      <vt:lpstr>Anticipate the Text by...  Predicting</vt:lpstr>
      <vt:lpstr>Slide 11</vt:lpstr>
      <vt:lpstr>Wednesday: 8/20</vt:lpstr>
      <vt:lpstr>Word of the Day</vt:lpstr>
      <vt:lpstr> Process the text by...  QUESTIONS: 5W’s and H</vt:lpstr>
      <vt:lpstr>Slide 15</vt:lpstr>
      <vt:lpstr>Thursday: 8/21</vt:lpstr>
      <vt:lpstr>Word of the Day</vt:lpstr>
      <vt:lpstr>Process the text by...  Learning Vocabulary</vt:lpstr>
      <vt:lpstr>Slide 19</vt:lpstr>
      <vt:lpstr>Friday: 8/22</vt:lpstr>
      <vt:lpstr>Slide 21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2: 8/18-8/22</dc:title>
  <dc:creator>Candice Lewis</dc:creator>
  <cp:lastModifiedBy>Candice Lewis</cp:lastModifiedBy>
  <cp:revision>18</cp:revision>
  <dcterms:created xsi:type="dcterms:W3CDTF">2014-08-17T17:26:25Z</dcterms:created>
  <dcterms:modified xsi:type="dcterms:W3CDTF">2014-08-17T18:47:56Z</dcterms:modified>
</cp:coreProperties>
</file>