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2" r:id="rId5"/>
    <p:sldId id="260" r:id="rId6"/>
    <p:sldId id="263"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DD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0C9B16-FFBB-B84E-8375-DE25D80B7B67}" type="datetimeFigureOut">
              <a:rPr lang="en-US" smtClean="0"/>
              <a:pPr/>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C9B16-FFBB-B84E-8375-DE25D80B7B67}" type="datetimeFigureOut">
              <a:rPr lang="en-US" smtClean="0"/>
              <a:pPr/>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C9B16-FFBB-B84E-8375-DE25D80B7B67}" type="datetimeFigureOut">
              <a:rPr lang="en-US" smtClean="0"/>
              <a:pPr/>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C9B16-FFBB-B84E-8375-DE25D80B7B67}" type="datetimeFigureOut">
              <a:rPr lang="en-US" smtClean="0"/>
              <a:pPr/>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0C9B16-FFBB-B84E-8375-DE25D80B7B67}" type="datetimeFigureOut">
              <a:rPr lang="en-US" smtClean="0"/>
              <a:pPr/>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0C9B16-FFBB-B84E-8375-DE25D80B7B67}" type="datetimeFigureOut">
              <a:rPr lang="en-US" smtClean="0"/>
              <a:pPr/>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0C9B16-FFBB-B84E-8375-DE25D80B7B67}" type="datetimeFigureOut">
              <a:rPr lang="en-US" smtClean="0"/>
              <a:pPr/>
              <a:t>11/23/14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0C9B16-FFBB-B84E-8375-DE25D80B7B67}" type="datetimeFigureOut">
              <a:rPr lang="en-US" smtClean="0"/>
              <a:pPr/>
              <a:t>11/23/14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C9B16-FFBB-B84E-8375-DE25D80B7B67}" type="datetimeFigureOut">
              <a:rPr lang="en-US" smtClean="0"/>
              <a:pPr/>
              <a:t>11/23/14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C9B16-FFBB-B84E-8375-DE25D80B7B67}" type="datetimeFigureOut">
              <a:rPr lang="en-US" smtClean="0"/>
              <a:pPr/>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C9B16-FFBB-B84E-8375-DE25D80B7B67}" type="datetimeFigureOut">
              <a:rPr lang="en-US" smtClean="0"/>
              <a:pPr/>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7B164-8595-3848-9AF0-996255C643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DD2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C9B16-FFBB-B84E-8375-DE25D80B7B67}" type="datetimeFigureOut">
              <a:rPr lang="en-US" smtClean="0"/>
              <a:pPr/>
              <a:t>11/23/14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7B164-8595-3848-9AF0-996255C643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15: 11/24-11/25</a:t>
            </a:r>
            <a:r>
              <a:rPr lang="en-US" dirty="0" smtClean="0"/>
              <a:t/>
            </a:r>
            <a:br>
              <a:rPr lang="en-US" dirty="0" smtClean="0"/>
            </a:br>
            <a:r>
              <a:rPr lang="en-US" dirty="0" smtClean="0"/>
              <a:t>READING</a:t>
            </a:r>
            <a:endParaRPr lang="en-US" dirty="0"/>
          </a:p>
        </p:txBody>
      </p:sp>
      <p:sp>
        <p:nvSpPr>
          <p:cNvPr id="3" name="Subtitle 2"/>
          <p:cNvSpPr>
            <a:spLocks noGrp="1"/>
          </p:cNvSpPr>
          <p:nvPr>
            <p:ph type="subTitle" idx="1"/>
          </p:nvPr>
        </p:nvSpPr>
        <p:spPr>
          <a:xfrm>
            <a:off x="427951" y="3886200"/>
            <a:ext cx="7344449" cy="1752600"/>
          </a:xfrm>
        </p:spPr>
        <p:txBody>
          <a:bodyPr>
            <a:normAutofit fontScale="70000" lnSpcReduction="20000"/>
          </a:bodyPr>
          <a:lstStyle/>
          <a:p>
            <a:pPr algn="l"/>
            <a:r>
              <a:rPr lang="en-US" dirty="0" smtClean="0">
                <a:solidFill>
                  <a:schemeClr val="tx1"/>
                </a:solidFill>
              </a:rPr>
              <a:t>Monday:</a:t>
            </a:r>
            <a:r>
              <a:rPr lang="en-US" dirty="0" smtClean="0">
                <a:solidFill>
                  <a:schemeClr val="tx1"/>
                </a:solidFill>
              </a:rPr>
              <a:t> Words of the Day, Literacy Strands due tomorrow</a:t>
            </a:r>
          </a:p>
          <a:p>
            <a:pPr algn="l"/>
            <a:r>
              <a:rPr lang="en-US" dirty="0" smtClean="0">
                <a:solidFill>
                  <a:schemeClr val="tx1"/>
                </a:solidFill>
              </a:rPr>
              <a:t>Tuesday:</a:t>
            </a:r>
            <a:r>
              <a:rPr lang="en-US" dirty="0" smtClean="0">
                <a:solidFill>
                  <a:schemeClr val="tx1"/>
                </a:solidFill>
              </a:rPr>
              <a:t> Discuss Literacy Strands, Quiz and Write 3.8 </a:t>
            </a:r>
          </a:p>
          <a:p>
            <a:pPr algn="l"/>
            <a:r>
              <a:rPr lang="en-US" b="1" dirty="0" smtClean="0">
                <a:solidFill>
                  <a:schemeClr val="tx1"/>
                </a:solidFill>
              </a:rPr>
              <a:t>Turn in stapled together: QUIZ, 3.8, Lit Strands, KIM chart</a:t>
            </a:r>
          </a:p>
          <a:p>
            <a:pPr algn="l"/>
            <a:endParaRPr lang="en-US" dirty="0" smtClean="0">
              <a:solidFill>
                <a:schemeClr val="tx1"/>
              </a:solidFill>
            </a:endParaRPr>
          </a:p>
          <a:p>
            <a:pPr algn="l"/>
            <a:r>
              <a:rPr lang="en-US" dirty="0" smtClean="0">
                <a:solidFill>
                  <a:schemeClr val="tx1"/>
                </a:solidFill>
              </a:rPr>
              <a:t>THANKSGIVING BREAK</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11/17</a:t>
            </a:r>
            <a:endParaRPr lang="en-US" dirty="0"/>
          </a:p>
        </p:txBody>
      </p:sp>
      <p:sp>
        <p:nvSpPr>
          <p:cNvPr id="3" name="Content Placeholder 2"/>
          <p:cNvSpPr>
            <a:spLocks noGrp="1"/>
          </p:cNvSpPr>
          <p:nvPr>
            <p:ph idx="1"/>
          </p:nvPr>
        </p:nvSpPr>
        <p:spPr>
          <a:xfrm>
            <a:off x="457200" y="1168400"/>
            <a:ext cx="8502160" cy="5223656"/>
          </a:xfrm>
        </p:spPr>
        <p:txBody>
          <a:bodyPr>
            <a:normAutofit fontScale="92500" lnSpcReduction="10000"/>
          </a:bodyPr>
          <a:lstStyle/>
          <a:p>
            <a:pPr marL="514350" indent="-514350">
              <a:buFont typeface="+mj-lt"/>
              <a:buAutoNum type="arabicPeriod"/>
            </a:pPr>
            <a:r>
              <a:rPr lang="en-US" dirty="0" smtClean="0"/>
              <a:t>Get a</a:t>
            </a:r>
            <a:r>
              <a:rPr lang="en-US" dirty="0" smtClean="0"/>
              <a:t> </a:t>
            </a:r>
            <a:r>
              <a:rPr lang="en-US" dirty="0" smtClean="0"/>
              <a:t>piece of notebook paper</a:t>
            </a:r>
          </a:p>
          <a:p>
            <a:pPr marL="514350" indent="-514350">
              <a:buFont typeface="+mj-lt"/>
              <a:buAutoNum type="arabicPeriod"/>
            </a:pPr>
            <a:r>
              <a:rPr lang="en-US" dirty="0" smtClean="0"/>
              <a:t>Write your name, today’s date, and your class period # on the top corner</a:t>
            </a:r>
          </a:p>
          <a:p>
            <a:pPr marL="514350" indent="-514350">
              <a:buFont typeface="+mj-lt"/>
              <a:buAutoNum type="arabicPeriod"/>
            </a:pPr>
            <a:r>
              <a:rPr lang="en-US" dirty="0" smtClean="0"/>
              <a:t>On the back of your notebook paper, write me (Mrs. </a:t>
            </a:r>
            <a:r>
              <a:rPr lang="en-US" dirty="0" err="1" smtClean="0"/>
              <a:t>Schneid</a:t>
            </a:r>
            <a:r>
              <a:rPr lang="en-US" dirty="0" smtClean="0"/>
              <a:t>) a letter telling me what you’re looking forward to this week.  Write about anything exciting you’ve done recently or anything you’re proud of.  You could tell me how the test went last week, or about anything I might have missed being gone.  Catch me up on life!   </a:t>
            </a:r>
          </a:p>
          <a:p>
            <a:pPr marL="514350" indent="-514350">
              <a:buFont typeface="+mj-lt"/>
              <a:buAutoNum type="arabicPeriod"/>
            </a:pPr>
            <a:r>
              <a:rPr lang="en-US" dirty="0" smtClean="0"/>
              <a:t>Write until the timer goes off.  </a:t>
            </a:r>
          </a:p>
          <a:p>
            <a:pPr>
              <a:buNone/>
            </a:pPr>
            <a:endParaRPr lang="en-US" sz="1400" dirty="0" smtClean="0"/>
          </a:p>
          <a:p>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pic>
        <p:nvPicPr>
          <p:cNvPr id="5" name="Picture 3"/>
          <p:cNvPicPr>
            <a:picLocks noChangeAspect="1"/>
          </p:cNvPicPr>
          <p:nvPr/>
        </p:nvPicPr>
        <p:blipFill>
          <a:blip r:embed="rId3"/>
          <a:srcRect/>
          <a:stretch>
            <a:fillRect/>
          </a:stretch>
        </p:blipFill>
        <p:spPr bwMode="auto">
          <a:xfrm>
            <a:off x="7975600" y="5689600"/>
            <a:ext cx="1168400" cy="1168400"/>
          </a:xfrm>
          <a:prstGeom prst="rect">
            <a:avLst/>
          </a:prstGeom>
          <a:noFill/>
          <a:ln w="9525">
            <a:noFill/>
            <a:miter lim="800000"/>
            <a:headEnd/>
            <a:tailEnd/>
          </a:ln>
        </p:spPr>
      </p:pic>
      <p:sp>
        <p:nvSpPr>
          <p:cNvPr id="6" name="TextBox 5"/>
          <p:cNvSpPr txBox="1"/>
          <p:nvPr/>
        </p:nvSpPr>
        <p:spPr>
          <a:xfrm>
            <a:off x="0" y="0"/>
            <a:ext cx="841546" cy="830997"/>
          </a:xfrm>
          <a:prstGeom prst="rect">
            <a:avLst/>
          </a:prstGeom>
          <a:noFill/>
        </p:spPr>
        <p:txBody>
          <a:bodyPr wrap="none" rtlCol="0">
            <a:spAutoFit/>
          </a:bodyPr>
          <a:lstStyle/>
          <a:p>
            <a:pPr algn="ctr"/>
            <a:r>
              <a:rPr lang="en-US" sz="2400" b="1" dirty="0" smtClean="0">
                <a:solidFill>
                  <a:srgbClr val="FF0000"/>
                </a:solidFill>
              </a:rPr>
              <a:t>Level</a:t>
            </a:r>
          </a:p>
          <a:p>
            <a:pPr algn="ctr"/>
            <a:r>
              <a:rPr lang="en-US" sz="2400" b="1" dirty="0" smtClean="0">
                <a:solidFill>
                  <a:srgbClr val="FF0000"/>
                </a:solidFill>
              </a:rPr>
              <a:t>0</a:t>
            </a:r>
            <a:endParaRPr lang="en-US" sz="24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a:xfrm>
            <a:off x="525117" y="226029"/>
            <a:ext cx="8229600" cy="1287463"/>
          </a:xfrm>
        </p:spPr>
        <p:txBody>
          <a:bodyPr>
            <a:normAutofit fontScale="90000"/>
          </a:bodyPr>
          <a:lstStyle/>
          <a:p>
            <a:r>
              <a:rPr lang="en-US" u="sng" dirty="0" smtClean="0">
                <a:ea typeface="ＭＳ Ｐゴシック" charset="-128"/>
                <a:cs typeface="ＭＳ Ｐゴシック" charset="-128"/>
              </a:rPr>
              <a:t>Words </a:t>
            </a:r>
            <a:r>
              <a:rPr lang="en-US" u="sng" dirty="0">
                <a:ea typeface="ＭＳ Ｐゴシック" charset="-128"/>
                <a:cs typeface="ＭＳ Ｐゴシック" charset="-128"/>
              </a:rPr>
              <a:t>of the</a:t>
            </a:r>
            <a:r>
              <a:rPr lang="en-US" u="sng" dirty="0" smtClean="0">
                <a:ea typeface="ＭＳ Ｐゴシック" charset="-128"/>
                <a:cs typeface="ＭＳ Ｐゴシック" charset="-128"/>
              </a:rPr>
              <a:t> Day</a:t>
            </a:r>
            <a:r>
              <a:rPr lang="en-US" dirty="0" smtClean="0">
                <a:ea typeface="ＭＳ Ｐゴシック" charset="-128"/>
                <a:cs typeface="ＭＳ Ｐゴシック" charset="-128"/>
              </a:rPr>
              <a:t>:</a:t>
            </a:r>
            <a:br>
              <a:rPr lang="en-US" dirty="0" smtClean="0">
                <a:ea typeface="ＭＳ Ｐゴシック" charset="-128"/>
                <a:cs typeface="ＭＳ Ｐゴシック" charset="-128"/>
              </a:rPr>
            </a:br>
            <a:r>
              <a:rPr lang="en-US" dirty="0" smtClean="0">
                <a:ea typeface="ＭＳ Ｐゴシック" charset="-128"/>
                <a:cs typeface="ＭＳ Ｐゴシック" charset="-128"/>
              </a:rPr>
              <a:t>DUE TOMORROW</a:t>
            </a:r>
            <a:r>
              <a:rPr lang="en-US" dirty="0" smtClean="0">
                <a:ea typeface="ＭＳ Ｐゴシック" charset="-128"/>
                <a:cs typeface="ＭＳ Ｐゴシック" charset="-128"/>
              </a:rPr>
              <a:t> </a:t>
            </a:r>
            <a:r>
              <a:rPr lang="en-US" b="1" dirty="0" smtClean="0"/>
              <a:t/>
            </a:r>
            <a:br>
              <a:rPr lang="en-US" b="1" dirty="0" smtClean="0"/>
            </a:br>
            <a:r>
              <a:rPr lang="en-US" b="1" dirty="0" smtClean="0"/>
              <a:t> </a:t>
            </a:r>
            <a:endParaRPr lang="en-US" b="1" u="sng" dirty="0">
              <a:ea typeface="ＭＳ Ｐゴシック" charset="-128"/>
              <a:cs typeface="ＭＳ Ｐゴシック" charset="-128"/>
            </a:endParaRPr>
          </a:p>
        </p:txBody>
      </p:sp>
      <p:sp>
        <p:nvSpPr>
          <p:cNvPr id="3" name="Content Placeholder 2"/>
          <p:cNvSpPr>
            <a:spLocks noGrp="1"/>
          </p:cNvSpPr>
          <p:nvPr>
            <p:ph idx="1"/>
          </p:nvPr>
        </p:nvSpPr>
        <p:spPr>
          <a:xfrm>
            <a:off x="457200" y="869761"/>
            <a:ext cx="8229600" cy="4966481"/>
          </a:xfrm>
        </p:spPr>
        <p:txBody>
          <a:bodyPr>
            <a:normAutofit/>
          </a:bodyPr>
          <a:lstStyle/>
          <a:p>
            <a:pPr eaLnBrk="1" hangingPunct="1">
              <a:lnSpc>
                <a:spcPct val="80000"/>
              </a:lnSpc>
              <a:buNone/>
            </a:pPr>
            <a:endParaRPr lang="en-US" sz="1600" dirty="0" smtClean="0">
              <a:ea typeface="ＭＳ Ｐゴシック" charset="-128"/>
              <a:cs typeface="ＭＳ Ｐゴシック" charset="-128"/>
            </a:endParaRPr>
          </a:p>
          <a:p>
            <a:pPr eaLnBrk="1" hangingPunct="1">
              <a:lnSpc>
                <a:spcPct val="80000"/>
              </a:lnSpc>
            </a:pPr>
            <a:endParaRPr lang="en-US" sz="1000" dirty="0">
              <a:ea typeface="ＭＳ Ｐゴシック" charset="-128"/>
              <a:cs typeface="ＭＳ Ｐゴシック" charset="-128"/>
            </a:endParaRPr>
          </a:p>
        </p:txBody>
      </p:sp>
      <p:sp>
        <p:nvSpPr>
          <p:cNvPr id="4" name="TextBox 3"/>
          <p:cNvSpPr txBox="1"/>
          <p:nvPr/>
        </p:nvSpPr>
        <p:spPr>
          <a:xfrm>
            <a:off x="6651011" y="84931"/>
            <a:ext cx="2492990" cy="1815882"/>
          </a:xfrm>
          <a:prstGeom prst="rect">
            <a:avLst/>
          </a:prstGeom>
          <a:noFill/>
        </p:spPr>
        <p:txBody>
          <a:bodyPr wrap="none" rtlCol="0">
            <a:spAutoFit/>
          </a:bodyPr>
          <a:lstStyle/>
          <a:p>
            <a:pPr marL="342900" indent="-342900">
              <a:buFont typeface="+mj-lt"/>
              <a:buAutoNum type="arabicPeriod"/>
            </a:pPr>
            <a:r>
              <a:rPr lang="en-US" sz="2800" b="1" dirty="0" smtClean="0"/>
              <a:t>Tentative</a:t>
            </a:r>
          </a:p>
          <a:p>
            <a:pPr marL="342900" indent="-342900">
              <a:buFont typeface="+mj-lt"/>
              <a:buAutoNum type="arabicPeriod"/>
            </a:pPr>
            <a:r>
              <a:rPr lang="en-US" sz="2800" b="1" dirty="0" smtClean="0"/>
              <a:t>Contradiction</a:t>
            </a:r>
          </a:p>
          <a:p>
            <a:pPr marL="342900" indent="-342900">
              <a:buFont typeface="+mj-lt"/>
              <a:buAutoNum type="arabicPeriod"/>
            </a:pPr>
            <a:r>
              <a:rPr lang="en-US" sz="2800" b="1" dirty="0" smtClean="0"/>
              <a:t>Ironic</a:t>
            </a:r>
          </a:p>
          <a:p>
            <a:pPr marL="342900" indent="-342900">
              <a:buFont typeface="+mj-lt"/>
              <a:buAutoNum type="arabicPeriod"/>
            </a:pPr>
            <a:r>
              <a:rPr lang="en-US" sz="2800" b="1" dirty="0" smtClean="0"/>
              <a:t>Assessment</a:t>
            </a:r>
            <a:endParaRPr lang="en-US" sz="2800" b="1" dirty="0"/>
          </a:p>
        </p:txBody>
      </p:sp>
      <p:sp>
        <p:nvSpPr>
          <p:cNvPr id="5" name="TextBox 4"/>
          <p:cNvSpPr txBox="1"/>
          <p:nvPr/>
        </p:nvSpPr>
        <p:spPr>
          <a:xfrm>
            <a:off x="2" y="1243529"/>
            <a:ext cx="5673800" cy="830997"/>
          </a:xfrm>
          <a:prstGeom prst="rect">
            <a:avLst/>
          </a:prstGeom>
          <a:noFill/>
        </p:spPr>
        <p:txBody>
          <a:bodyPr wrap="square" rtlCol="0">
            <a:spAutoFit/>
          </a:bodyPr>
          <a:lstStyle/>
          <a:p>
            <a:r>
              <a:rPr lang="en-US" sz="2400" b="1" dirty="0" smtClean="0">
                <a:solidFill>
                  <a:srgbClr val="3366FF"/>
                </a:solidFill>
              </a:rPr>
              <a:t>For each word, create a K.I.M. chart like the one below on your paper: </a:t>
            </a:r>
            <a:endParaRPr lang="en-US" sz="2400" b="1" dirty="0">
              <a:solidFill>
                <a:srgbClr val="3366FF"/>
              </a:solidFill>
            </a:endParaRPr>
          </a:p>
        </p:txBody>
      </p:sp>
      <p:pic>
        <p:nvPicPr>
          <p:cNvPr id="6" name="Picture 5"/>
          <p:cNvPicPr>
            <a:picLocks noChangeAspect="1"/>
          </p:cNvPicPr>
          <p:nvPr/>
        </p:nvPicPr>
        <p:blipFill>
          <a:blip r:embed="rId2"/>
          <a:stretch>
            <a:fillRect/>
          </a:stretch>
        </p:blipFill>
        <p:spPr>
          <a:xfrm>
            <a:off x="1" y="2074526"/>
            <a:ext cx="9144000" cy="2962656"/>
          </a:xfrm>
          <a:prstGeom prst="rect">
            <a:avLst/>
          </a:prstGeom>
        </p:spPr>
      </p:pic>
      <p:sp>
        <p:nvSpPr>
          <p:cNvPr id="7" name="TextBox 6"/>
          <p:cNvSpPr txBox="1"/>
          <p:nvPr/>
        </p:nvSpPr>
        <p:spPr>
          <a:xfrm>
            <a:off x="701888" y="5266855"/>
            <a:ext cx="7712719" cy="461665"/>
          </a:xfrm>
          <a:prstGeom prst="rect">
            <a:avLst/>
          </a:prstGeom>
          <a:noFill/>
        </p:spPr>
        <p:txBody>
          <a:bodyPr wrap="none" rtlCol="0">
            <a:spAutoFit/>
          </a:bodyPr>
          <a:lstStyle/>
          <a:p>
            <a:r>
              <a:rPr lang="en-US" sz="2400" b="1" dirty="0" smtClean="0">
                <a:solidFill>
                  <a:srgbClr val="3366FF"/>
                </a:solidFill>
              </a:rPr>
              <a:t>You may use synonyms or the definition for the “I” Section.  </a:t>
            </a:r>
            <a:endParaRPr lang="en-US" sz="2400" b="1" dirty="0">
              <a:solidFill>
                <a:srgbClr val="3366FF"/>
              </a:solidFill>
            </a:endParaRPr>
          </a:p>
        </p:txBody>
      </p:sp>
      <p:sp>
        <p:nvSpPr>
          <p:cNvPr id="8" name="TextBox 7"/>
          <p:cNvSpPr txBox="1"/>
          <p:nvPr/>
        </p:nvSpPr>
        <p:spPr>
          <a:xfrm>
            <a:off x="1740365" y="5836242"/>
            <a:ext cx="5865646" cy="646331"/>
          </a:xfrm>
          <a:prstGeom prst="rect">
            <a:avLst/>
          </a:prstGeom>
          <a:noFill/>
        </p:spPr>
        <p:txBody>
          <a:bodyPr wrap="none" rtlCol="0">
            <a:spAutoFit/>
          </a:bodyPr>
          <a:lstStyle/>
          <a:p>
            <a:r>
              <a:rPr lang="en-US" dirty="0" smtClean="0"/>
              <a:t>When you finish, </a:t>
            </a:r>
          </a:p>
          <a:p>
            <a:r>
              <a:rPr lang="en-US" dirty="0" smtClean="0"/>
              <a:t>			begin working on the Literacy Strands Silently.  </a:t>
            </a:r>
            <a:endParaRPr lang="en-US" dirty="0"/>
          </a:p>
        </p:txBody>
      </p:sp>
      <p:sp>
        <p:nvSpPr>
          <p:cNvPr id="9" name="TextBox 8"/>
          <p:cNvSpPr txBox="1"/>
          <p:nvPr/>
        </p:nvSpPr>
        <p:spPr>
          <a:xfrm>
            <a:off x="0" y="0"/>
            <a:ext cx="841546" cy="830997"/>
          </a:xfrm>
          <a:prstGeom prst="rect">
            <a:avLst/>
          </a:prstGeom>
          <a:noFill/>
        </p:spPr>
        <p:txBody>
          <a:bodyPr wrap="none" rtlCol="0">
            <a:spAutoFit/>
          </a:bodyPr>
          <a:lstStyle/>
          <a:p>
            <a:pPr algn="ctr"/>
            <a:r>
              <a:rPr lang="en-US" sz="2400" b="1" dirty="0" smtClean="0">
                <a:solidFill>
                  <a:srgbClr val="FF0000"/>
                </a:solidFill>
              </a:rPr>
              <a:t>Level</a:t>
            </a:r>
          </a:p>
          <a:p>
            <a:pPr algn="ctr"/>
            <a:r>
              <a:rPr lang="en-US" sz="2400" b="1" dirty="0" smtClean="0">
                <a:solidFill>
                  <a:srgbClr val="FF0000"/>
                </a:solidFill>
              </a:rPr>
              <a:t>1</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Strands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Read, underline, and answer each literacy strand in your own words.  </a:t>
            </a:r>
          </a:p>
          <a:p>
            <a:pPr marL="914400" lvl="1" indent="-514350">
              <a:buNone/>
            </a:pPr>
            <a:r>
              <a:rPr lang="en-US" dirty="0" smtClean="0"/>
              <a:t>	These are </a:t>
            </a:r>
            <a:r>
              <a:rPr lang="en-US" dirty="0" smtClean="0">
                <a:solidFill>
                  <a:srgbClr val="3366FF"/>
                </a:solidFill>
              </a:rPr>
              <a:t>DUE TOMORROW</a:t>
            </a:r>
            <a:r>
              <a:rPr lang="en-US" dirty="0" smtClean="0"/>
              <a:t> to discuss with the class, so be </a:t>
            </a:r>
            <a:r>
              <a:rPr lang="en-US" dirty="0" smtClean="0">
                <a:solidFill>
                  <a:srgbClr val="3366FF"/>
                </a:solidFill>
              </a:rPr>
              <a:t>proud </a:t>
            </a:r>
            <a:r>
              <a:rPr lang="en-US" dirty="0" smtClean="0"/>
              <a:t>of your answers.   </a:t>
            </a:r>
          </a:p>
          <a:p>
            <a:pPr marL="514350" indent="-514350">
              <a:buFont typeface="+mj-lt"/>
              <a:buAutoNum type="arabicPeriod"/>
            </a:pPr>
            <a:r>
              <a:rPr lang="en-US" dirty="0" smtClean="0"/>
              <a:t>If you finish, you may read silently or work on other work.  </a:t>
            </a:r>
            <a:endParaRPr lang="en-US" dirty="0"/>
          </a:p>
        </p:txBody>
      </p:sp>
      <p:sp>
        <p:nvSpPr>
          <p:cNvPr id="4" name="TextBox 3"/>
          <p:cNvSpPr txBox="1"/>
          <p:nvPr/>
        </p:nvSpPr>
        <p:spPr>
          <a:xfrm>
            <a:off x="0" y="0"/>
            <a:ext cx="841546" cy="830997"/>
          </a:xfrm>
          <a:prstGeom prst="rect">
            <a:avLst/>
          </a:prstGeom>
          <a:noFill/>
        </p:spPr>
        <p:txBody>
          <a:bodyPr wrap="none" rtlCol="0">
            <a:spAutoFit/>
          </a:bodyPr>
          <a:lstStyle/>
          <a:p>
            <a:pPr algn="ctr"/>
            <a:r>
              <a:rPr lang="en-US" sz="2400" b="1" dirty="0" smtClean="0">
                <a:solidFill>
                  <a:srgbClr val="FF0000"/>
                </a:solidFill>
              </a:rPr>
              <a:t>Level</a:t>
            </a:r>
          </a:p>
          <a:p>
            <a:pPr algn="ctr"/>
            <a:r>
              <a:rPr lang="en-US" sz="2400" b="1" dirty="0" smtClean="0">
                <a:solidFill>
                  <a:srgbClr val="FF0000"/>
                </a:solidFill>
              </a:rPr>
              <a:t>0</a:t>
            </a:r>
            <a:endParaRPr lang="en-US" sz="24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11/18</a:t>
            </a:r>
            <a:endParaRPr lang="en-US" dirty="0"/>
          </a:p>
        </p:txBody>
      </p:sp>
      <p:sp>
        <p:nvSpPr>
          <p:cNvPr id="3" name="Content Placeholder 2"/>
          <p:cNvSpPr>
            <a:spLocks noGrp="1"/>
          </p:cNvSpPr>
          <p:nvPr>
            <p:ph idx="1"/>
          </p:nvPr>
        </p:nvSpPr>
        <p:spPr/>
        <p:txBody>
          <a:bodyPr>
            <a:normAutofit fontScale="92500" lnSpcReduction="10000"/>
          </a:bodyPr>
          <a:lstStyle/>
          <a:p>
            <a:r>
              <a:rPr lang="en-US" sz="2824" dirty="0" smtClean="0"/>
              <a:t>Get a piece of paper out for later</a:t>
            </a:r>
          </a:p>
          <a:p>
            <a:r>
              <a:rPr lang="en-US" sz="2824" dirty="0" smtClean="0"/>
              <a:t>Read your literacy strand answers to your table. Edit each other’s sentences to improve them.</a:t>
            </a:r>
          </a:p>
          <a:p>
            <a:pPr>
              <a:buNone/>
            </a:pPr>
            <a:r>
              <a:rPr lang="en-US" sz="2824" dirty="0" smtClean="0"/>
              <a:t>When you finish, begin discussing one of these questions: </a:t>
            </a:r>
          </a:p>
          <a:p>
            <a:pPr marL="514350" indent="-514350">
              <a:buFont typeface="+mj-lt"/>
              <a:buAutoNum type="arabicPeriod"/>
            </a:pPr>
            <a:r>
              <a:rPr lang="en-US" b="1" dirty="0" smtClean="0"/>
              <a:t>Do you think “bullying” is an overly used term?  Why or why not?</a:t>
            </a:r>
          </a:p>
          <a:p>
            <a:pPr marL="514350" indent="-514350">
              <a:buFont typeface="+mj-lt"/>
              <a:buAutoNum type="arabicPeriod"/>
            </a:pPr>
            <a:r>
              <a:rPr lang="en-US" b="1" dirty="0" smtClean="0"/>
              <a:t>What do you think is the biggest thing getting in the way of people not bullying each other?</a:t>
            </a:r>
          </a:p>
          <a:p>
            <a:pPr marL="514350" indent="-514350">
              <a:buFont typeface="+mj-lt"/>
              <a:buAutoNum type="arabicPeriod"/>
            </a:pPr>
            <a:r>
              <a:rPr lang="en-US" b="1" dirty="0" smtClean="0"/>
              <a:t>Which of the three types of bullying do you think is most prevalent?  Why?    </a:t>
            </a:r>
          </a:p>
          <a:p>
            <a:pPr>
              <a:buNone/>
            </a:pPr>
            <a:endParaRPr lang="en-US" b="1" dirty="0" smtClean="0"/>
          </a:p>
          <a:p>
            <a:pPr>
              <a:buNone/>
            </a:pPr>
            <a:endParaRPr lang="en-US" b="1" dirty="0" smtClean="0"/>
          </a:p>
          <a:p>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pic>
        <p:nvPicPr>
          <p:cNvPr id="5" name="Picture 3"/>
          <p:cNvPicPr>
            <a:picLocks noChangeAspect="1"/>
          </p:cNvPicPr>
          <p:nvPr/>
        </p:nvPicPr>
        <p:blipFill>
          <a:blip r:embed="rId3"/>
          <a:srcRect/>
          <a:stretch>
            <a:fillRect/>
          </a:stretch>
        </p:blipFill>
        <p:spPr bwMode="auto">
          <a:xfrm>
            <a:off x="7975600" y="5689600"/>
            <a:ext cx="1168400" cy="1168400"/>
          </a:xfrm>
          <a:prstGeom prst="rect">
            <a:avLst/>
          </a:prstGeom>
          <a:noFill/>
          <a:ln w="9525">
            <a:noFill/>
            <a:miter lim="800000"/>
            <a:headEnd/>
            <a:tailEnd/>
          </a:ln>
        </p:spPr>
      </p:pic>
      <p:sp>
        <p:nvSpPr>
          <p:cNvPr id="7" name="TextBox 6"/>
          <p:cNvSpPr txBox="1"/>
          <p:nvPr/>
        </p:nvSpPr>
        <p:spPr>
          <a:xfrm>
            <a:off x="0" y="0"/>
            <a:ext cx="841546" cy="830997"/>
          </a:xfrm>
          <a:prstGeom prst="rect">
            <a:avLst/>
          </a:prstGeom>
          <a:noFill/>
        </p:spPr>
        <p:txBody>
          <a:bodyPr wrap="none" rtlCol="0">
            <a:spAutoFit/>
          </a:bodyPr>
          <a:lstStyle/>
          <a:p>
            <a:pPr algn="ctr"/>
            <a:r>
              <a:rPr lang="en-US" sz="2400" b="1" dirty="0" smtClean="0">
                <a:solidFill>
                  <a:srgbClr val="FF0000"/>
                </a:solidFill>
              </a:rPr>
              <a:t>Level</a:t>
            </a:r>
          </a:p>
          <a:p>
            <a:pPr algn="ctr"/>
            <a:r>
              <a:rPr lang="en-US" sz="2400" b="1" dirty="0" smtClean="0">
                <a:solidFill>
                  <a:srgbClr val="FF0000"/>
                </a:solidFill>
              </a:rPr>
              <a:t>0-1</a:t>
            </a:r>
            <a:endParaRPr lang="en-US" sz="24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t>
            </a:r>
            <a:endParaRPr lang="en-US" dirty="0"/>
          </a:p>
        </p:txBody>
      </p:sp>
      <p:sp>
        <p:nvSpPr>
          <p:cNvPr id="3" name="Content Placeholder 2"/>
          <p:cNvSpPr>
            <a:spLocks noGrp="1"/>
          </p:cNvSpPr>
          <p:nvPr>
            <p:ph idx="1"/>
          </p:nvPr>
        </p:nvSpPr>
        <p:spPr/>
        <p:txBody>
          <a:bodyPr/>
          <a:lstStyle/>
          <a:p>
            <a:r>
              <a:rPr lang="en-US" dirty="0" smtClean="0"/>
              <a:t>Use your K.I.M. chart from yesterday to complete the Word of the Day QUIZ </a:t>
            </a:r>
          </a:p>
          <a:p>
            <a:r>
              <a:rPr lang="en-US" dirty="0" smtClean="0"/>
              <a:t>When you finish, turn it over and put your head down.  </a:t>
            </a:r>
            <a:endParaRPr lang="en-US" dirty="0"/>
          </a:p>
        </p:txBody>
      </p:sp>
      <p:sp>
        <p:nvSpPr>
          <p:cNvPr id="4" name="TextBox 3"/>
          <p:cNvSpPr txBox="1"/>
          <p:nvPr/>
        </p:nvSpPr>
        <p:spPr>
          <a:xfrm>
            <a:off x="0" y="0"/>
            <a:ext cx="841546" cy="830997"/>
          </a:xfrm>
          <a:prstGeom prst="rect">
            <a:avLst/>
          </a:prstGeom>
          <a:noFill/>
        </p:spPr>
        <p:txBody>
          <a:bodyPr wrap="none" rtlCol="0">
            <a:spAutoFit/>
          </a:bodyPr>
          <a:lstStyle/>
          <a:p>
            <a:pPr algn="ctr"/>
            <a:r>
              <a:rPr lang="en-US" sz="2400" b="1" dirty="0" smtClean="0">
                <a:solidFill>
                  <a:srgbClr val="FF0000"/>
                </a:solidFill>
              </a:rPr>
              <a:t>Level</a:t>
            </a:r>
          </a:p>
          <a:p>
            <a:pPr algn="ctr"/>
            <a:r>
              <a:rPr lang="en-US" sz="2400" b="1" dirty="0" smtClean="0">
                <a:solidFill>
                  <a:srgbClr val="FF0000"/>
                </a:solidFill>
              </a:rPr>
              <a:t>0</a:t>
            </a:r>
            <a:endParaRPr lang="en-US" sz="24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3.8 on Bullying</a:t>
            </a:r>
            <a:endParaRPr lang="en-US" u="sng" dirty="0"/>
          </a:p>
        </p:txBody>
      </p:sp>
      <p:sp>
        <p:nvSpPr>
          <p:cNvPr id="4" name="Rectangle 3"/>
          <p:cNvSpPr/>
          <p:nvPr/>
        </p:nvSpPr>
        <p:spPr>
          <a:xfrm>
            <a:off x="457199" y="786927"/>
            <a:ext cx="8488355" cy="5509200"/>
          </a:xfrm>
          <a:prstGeom prst="rect">
            <a:avLst/>
          </a:prstGeom>
        </p:spPr>
        <p:txBody>
          <a:bodyPr wrap="square">
            <a:spAutoFit/>
          </a:bodyPr>
          <a:lstStyle/>
          <a:p>
            <a:r>
              <a:rPr lang="en-US" sz="2800" dirty="0" smtClean="0"/>
              <a:t>Use the crumpled paper to write your paragraph as a symbol for the scars that remain after bullying.</a:t>
            </a:r>
          </a:p>
          <a:p>
            <a:endParaRPr lang="en-US" sz="2800" dirty="0" smtClean="0"/>
          </a:p>
          <a:p>
            <a:r>
              <a:rPr lang="en-US" sz="2800" dirty="0" smtClean="0"/>
              <a:t>Discuss the </a:t>
            </a:r>
            <a:r>
              <a:rPr lang="en-US" sz="2800" dirty="0" smtClean="0"/>
              <a:t>following narrative assertion using your own life experience as proof – what you may have experienced, what you may have observed, or what you have learned</a:t>
            </a:r>
            <a:r>
              <a:rPr lang="en-US" sz="2800" dirty="0" smtClean="0"/>
              <a:t>:</a:t>
            </a:r>
          </a:p>
          <a:p>
            <a:endParaRPr lang="en-US" sz="2800" dirty="0" smtClean="0"/>
          </a:p>
          <a:p>
            <a:r>
              <a:rPr lang="en-US" sz="3200" b="1" dirty="0" smtClean="0"/>
              <a:t>Bullying must be stopped because it often leads to physical, emotional, or psychological scars</a:t>
            </a:r>
            <a:r>
              <a:rPr lang="en-US" sz="3200" b="1" dirty="0" smtClean="0"/>
              <a:t>.</a:t>
            </a:r>
          </a:p>
          <a:p>
            <a:endParaRPr lang="en-US" sz="3200" b="1" dirty="0" smtClean="0"/>
          </a:p>
          <a:p>
            <a:pPr algn="ctr"/>
            <a:r>
              <a:rPr lang="en-US" sz="2400" dirty="0" smtClean="0"/>
              <a:t>When you finish, turn it in to THEHUB and read silently.   </a:t>
            </a:r>
            <a:endParaRPr lang="en-US" sz="2400" dirty="0"/>
          </a:p>
        </p:txBody>
      </p:sp>
      <p:sp>
        <p:nvSpPr>
          <p:cNvPr id="5" name="TextBox 4"/>
          <p:cNvSpPr txBox="1"/>
          <p:nvPr/>
        </p:nvSpPr>
        <p:spPr>
          <a:xfrm>
            <a:off x="0" y="0"/>
            <a:ext cx="841546" cy="830997"/>
          </a:xfrm>
          <a:prstGeom prst="rect">
            <a:avLst/>
          </a:prstGeom>
          <a:noFill/>
        </p:spPr>
        <p:txBody>
          <a:bodyPr wrap="none" rtlCol="0">
            <a:spAutoFit/>
          </a:bodyPr>
          <a:lstStyle/>
          <a:p>
            <a:pPr algn="ctr"/>
            <a:r>
              <a:rPr lang="en-US" sz="2400" b="1" dirty="0" smtClean="0">
                <a:solidFill>
                  <a:srgbClr val="FF0000"/>
                </a:solidFill>
              </a:rPr>
              <a:t>Level</a:t>
            </a:r>
          </a:p>
          <a:p>
            <a:pPr algn="ctr"/>
            <a:r>
              <a:rPr lang="en-US" sz="2400" b="1" dirty="0" smtClean="0">
                <a:solidFill>
                  <a:srgbClr val="FF0000"/>
                </a:solidFill>
              </a:rPr>
              <a:t>0</a:t>
            </a:r>
            <a:endParaRPr lang="en-US" sz="24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478</Words>
  <Application>Microsoft Macintosh PowerPoint</Application>
  <PresentationFormat>On-screen Show (4:3)</PresentationFormat>
  <Paragraphs>55</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Week 15: 11/24-11/25 READING</vt:lpstr>
      <vt:lpstr>Monday: 11/17</vt:lpstr>
      <vt:lpstr>Words of the Day: DUE TOMORROW   </vt:lpstr>
      <vt:lpstr>Literacy Strands</vt:lpstr>
      <vt:lpstr>Tuesday: 11/18</vt:lpstr>
      <vt:lpstr>QUIZ: </vt:lpstr>
      <vt:lpstr>3.8 on Bullying</vt:lpstr>
    </vt:vector>
  </TitlesOfParts>
  <Company>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15: 11/24-11/25 Math READING</dc:title>
  <dc:creator>Candice Lewis</dc:creator>
  <cp:lastModifiedBy>Candice Lewis</cp:lastModifiedBy>
  <cp:revision>6</cp:revision>
  <dcterms:created xsi:type="dcterms:W3CDTF">2014-11-23T20:20:46Z</dcterms:created>
  <dcterms:modified xsi:type="dcterms:W3CDTF">2014-11-23T21:30:01Z</dcterms:modified>
</cp:coreProperties>
</file>