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73" r:id="rId5"/>
    <p:sldId id="279" r:id="rId6"/>
    <p:sldId id="280" r:id="rId7"/>
    <p:sldId id="269" r:id="rId8"/>
    <p:sldId id="262" r:id="rId9"/>
    <p:sldId id="263" r:id="rId10"/>
    <p:sldId id="274" r:id="rId11"/>
    <p:sldId id="281" r:id="rId12"/>
    <p:sldId id="282" r:id="rId13"/>
    <p:sldId id="270" r:id="rId14"/>
    <p:sldId id="264" r:id="rId15"/>
    <p:sldId id="265" r:id="rId16"/>
    <p:sldId id="275" r:id="rId17"/>
    <p:sldId id="283" r:id="rId18"/>
    <p:sldId id="287" r:id="rId19"/>
    <p:sldId id="288" r:id="rId20"/>
    <p:sldId id="289" r:id="rId21"/>
    <p:sldId id="290" r:id="rId22"/>
    <p:sldId id="292" r:id="rId23"/>
    <p:sldId id="293" r:id="rId24"/>
    <p:sldId id="294" r:id="rId25"/>
    <p:sldId id="295" r:id="rId26"/>
    <p:sldId id="296" r:id="rId27"/>
    <p:sldId id="271" r:id="rId28"/>
    <p:sldId id="266" r:id="rId29"/>
    <p:sldId id="267" r:id="rId30"/>
    <p:sldId id="276" r:id="rId31"/>
    <p:sldId id="284" r:id="rId32"/>
    <p:sldId id="272" r:id="rId33"/>
    <p:sldId id="268" r:id="rId34"/>
    <p:sldId id="277" r:id="rId35"/>
    <p:sldId id="285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10/17/14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10/17/14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10/17/14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10/17/14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10/17/14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10/17/14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5789B-3B7D-FF43-8670-50E1E087003A}" type="datetimeFigureOut">
              <a:rPr lang="en-US" smtClean="0"/>
              <a:pPr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nlinemathlearning.com/frequency-table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10: 10/20-10/24</a:t>
            </a:r>
            <a:br>
              <a:rPr lang="en-US" dirty="0" smtClean="0"/>
            </a:br>
            <a:r>
              <a:rPr lang="en-US" dirty="0" smtClean="0"/>
              <a:t>Math READING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49"/>
            <a:ext cx="6400800" cy="2860635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Monday: </a:t>
            </a:r>
            <a:r>
              <a:rPr lang="en-US" dirty="0" smtClean="0">
                <a:solidFill>
                  <a:schemeClr val="tx1"/>
                </a:solidFill>
              </a:rPr>
              <a:t>reading a frequency table, Letter Home Intro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Tuesday: </a:t>
            </a:r>
            <a:r>
              <a:rPr lang="en-US" dirty="0" smtClean="0">
                <a:solidFill>
                  <a:schemeClr val="tx1"/>
                </a:solidFill>
              </a:rPr>
              <a:t>Creating a frequency table with dice, Letter Home writing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Wednesday: </a:t>
            </a:r>
            <a:r>
              <a:rPr lang="en-US" dirty="0" smtClean="0">
                <a:solidFill>
                  <a:schemeClr val="tx1"/>
                </a:solidFill>
              </a:rPr>
              <a:t>Mean Median Mode Range, Letter Home work time if time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Thursday: </a:t>
            </a:r>
            <a:r>
              <a:rPr lang="en-US" dirty="0" smtClean="0">
                <a:solidFill>
                  <a:schemeClr val="tx1"/>
                </a:solidFill>
              </a:rPr>
              <a:t>Complete Warm-ups, Prepare 3.8 by reviewing article, Complete Letter Home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(DUE signed by parents by Monday)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Friday: </a:t>
            </a:r>
            <a:r>
              <a:rPr lang="en-US" dirty="0" smtClean="0">
                <a:solidFill>
                  <a:schemeClr val="tx1"/>
                </a:solidFill>
              </a:rPr>
              <a:t>Grade Warm-ups, WOTD QUIZ, Mean Median Mode Range Quiz, 3.8 over math strategies article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(Warm-ups DUE today)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 smtClean="0"/>
              <a:t>Daily </a:t>
            </a:r>
            <a:br>
              <a:rPr lang="en-US" sz="2000" b="1" u="sng" dirty="0" smtClean="0"/>
            </a:br>
            <a:r>
              <a:rPr lang="en-US" sz="2000" b="1" u="sng" dirty="0" smtClean="0"/>
              <a:t>Paragraph</a:t>
            </a:r>
            <a:br>
              <a:rPr lang="en-US" sz="2000" b="1" u="sng" dirty="0" smtClean="0"/>
            </a:br>
            <a:r>
              <a:rPr lang="en-US" sz="2000" b="1" u="sng" dirty="0" smtClean="0"/>
              <a:t> Edit</a:t>
            </a:r>
            <a:br>
              <a:rPr lang="en-US" sz="2000" b="1" u="sng" dirty="0" smtClean="0"/>
            </a:br>
            <a:r>
              <a:rPr lang="en-US" sz="2000" b="1" u="sng" dirty="0" smtClean="0"/>
              <a:t>DPE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Use your </a:t>
            </a:r>
            <a:br>
              <a:rPr lang="en-US" sz="2000" dirty="0" smtClean="0"/>
            </a:br>
            <a:r>
              <a:rPr lang="en-US" sz="2000" dirty="0" smtClean="0"/>
              <a:t>editing </a:t>
            </a:r>
          </a:p>
          <a:p>
            <a:r>
              <a:rPr lang="en-US" sz="2000" dirty="0" smtClean="0"/>
              <a:t>symbols</a:t>
            </a:r>
            <a:br>
              <a:rPr lang="en-US" sz="2000" dirty="0" smtClean="0"/>
            </a:br>
            <a:r>
              <a:rPr lang="en-US" sz="2000" dirty="0" smtClean="0"/>
              <a:t>from the </a:t>
            </a:r>
            <a:br>
              <a:rPr lang="en-US" sz="2000" dirty="0" smtClean="0"/>
            </a:br>
            <a:r>
              <a:rPr lang="en-US" sz="2000" dirty="0" smtClean="0"/>
              <a:t>PROOF-</a:t>
            </a:r>
          </a:p>
          <a:p>
            <a:r>
              <a:rPr lang="en-US" sz="2000" dirty="0" smtClean="0"/>
              <a:t>READING</a:t>
            </a:r>
            <a:br>
              <a:rPr lang="en-US" sz="2000" dirty="0" smtClean="0"/>
            </a:br>
            <a:r>
              <a:rPr lang="en-US" sz="2000" dirty="0" smtClean="0"/>
              <a:t>MARKS</a:t>
            </a:r>
            <a:br>
              <a:rPr lang="en-US" sz="2000" dirty="0" smtClean="0"/>
            </a:br>
            <a:r>
              <a:rPr lang="en-US" sz="2000" dirty="0" smtClean="0"/>
              <a:t>Page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48" y="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the 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directions in your notes packet to complete a frequency </a:t>
            </a:r>
            <a:r>
              <a:rPr lang="en-US" dirty="0" smtClean="0"/>
              <a:t>table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*When you finish, turn in your dice and you will get your letter home to work on</a:t>
            </a: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4736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Letter Home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BRING YOUR SIGNED REPORT CARD back from your PEACE teacher.  </a:t>
            </a:r>
          </a:p>
          <a:p>
            <a:pPr>
              <a:buFontTx/>
              <a:buChar char="-"/>
            </a:pPr>
            <a:r>
              <a:rPr lang="en-US" u="sng" dirty="0" smtClean="0"/>
              <a:t>DUE next Monday </a:t>
            </a:r>
            <a:r>
              <a:rPr lang="en-US" dirty="0" smtClean="0"/>
              <a:t>completed and signed by your parent</a:t>
            </a:r>
          </a:p>
          <a:p>
            <a:pPr>
              <a:buFontTx/>
              <a:buChar char="-"/>
            </a:pPr>
            <a:r>
              <a:rPr lang="en-US" dirty="0" smtClean="0"/>
              <a:t>Use your BEST handwriting and put effort into it.</a:t>
            </a:r>
          </a:p>
          <a:p>
            <a:pPr>
              <a:buFontTx/>
              <a:buChar char="-"/>
            </a:pPr>
            <a:r>
              <a:rPr lang="en-US" dirty="0" smtClean="0"/>
              <a:t>We will have time each day to work on it in class.  You will leave it at school until you are finished, and then I’ll approve it to go home.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4778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the 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create my own frequency table.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477121" cy="1553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Wednesday: 10/22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You need: </a:t>
            </a:r>
          </a:p>
          <a:p>
            <a:pPr>
              <a:buNone/>
            </a:pPr>
            <a:r>
              <a:rPr lang="en-US" b="1" dirty="0" smtClean="0"/>
              <a:t>- 	AGENDA  </a:t>
            </a:r>
          </a:p>
          <a:p>
            <a:pPr>
              <a:buFontTx/>
              <a:buChar char="-"/>
            </a:pPr>
            <a:r>
              <a:rPr lang="en-US" b="1" dirty="0" smtClean="0"/>
              <a:t>Warm-</a:t>
            </a:r>
            <a:r>
              <a:rPr lang="en-US" b="1" dirty="0" smtClean="0"/>
              <a:t>Ups</a:t>
            </a:r>
          </a:p>
          <a:p>
            <a:pPr>
              <a:buFontTx/>
              <a:buChar char="-"/>
            </a:pPr>
            <a:r>
              <a:rPr lang="en-US" b="1" dirty="0" smtClean="0"/>
              <a:t>Math Notes Packet</a:t>
            </a:r>
            <a:endParaRPr lang="en-US" b="1" dirty="0" smtClean="0"/>
          </a:p>
          <a:p>
            <a:pPr>
              <a:buFontTx/>
              <a:buChar char="-"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</a:t>
            </a:r>
            <a:r>
              <a:rPr lang="en-US" dirty="0" smtClean="0"/>
              <a:t>Describe what you know about any of these words: Mean, Median, Mode, Range. </a:t>
            </a:r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Day: Decathlon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761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track and field event, athletic event, 10 events over 2 days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596" y="3866878"/>
            <a:ext cx="5438404" cy="2991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5670"/>
            <a:ext cx="2368949" cy="3562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600" y="2085112"/>
            <a:ext cx="2802777" cy="3563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 smtClean="0"/>
              <a:t>Daily </a:t>
            </a:r>
            <a:br>
              <a:rPr lang="en-US" sz="2000" b="1" u="sng" dirty="0" smtClean="0"/>
            </a:br>
            <a:r>
              <a:rPr lang="en-US" sz="2000" b="1" u="sng" dirty="0" smtClean="0"/>
              <a:t>Paragraph</a:t>
            </a:r>
            <a:br>
              <a:rPr lang="en-US" sz="2000" b="1" u="sng" dirty="0" smtClean="0"/>
            </a:br>
            <a:r>
              <a:rPr lang="en-US" sz="2000" b="1" u="sng" dirty="0" smtClean="0"/>
              <a:t> Edit</a:t>
            </a:r>
            <a:br>
              <a:rPr lang="en-US" sz="2000" b="1" u="sng" dirty="0" smtClean="0"/>
            </a:br>
            <a:r>
              <a:rPr lang="en-US" sz="2000" b="1" u="sng" dirty="0" smtClean="0"/>
              <a:t>DPE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Use your </a:t>
            </a:r>
            <a:br>
              <a:rPr lang="en-US" sz="2000" dirty="0" smtClean="0"/>
            </a:br>
            <a:r>
              <a:rPr lang="en-US" sz="2000" dirty="0" smtClean="0"/>
              <a:t>editing </a:t>
            </a:r>
          </a:p>
          <a:p>
            <a:r>
              <a:rPr lang="en-US" sz="2000" dirty="0" smtClean="0"/>
              <a:t>symbols</a:t>
            </a:r>
            <a:br>
              <a:rPr lang="en-US" sz="2000" dirty="0" smtClean="0"/>
            </a:br>
            <a:r>
              <a:rPr lang="en-US" sz="2000" dirty="0" smtClean="0"/>
              <a:t>from the </a:t>
            </a:r>
            <a:br>
              <a:rPr lang="en-US" sz="2000" dirty="0" smtClean="0"/>
            </a:br>
            <a:r>
              <a:rPr lang="en-US" sz="2000" dirty="0" smtClean="0"/>
              <a:t>PROOF-</a:t>
            </a:r>
          </a:p>
          <a:p>
            <a:r>
              <a:rPr lang="en-US" sz="2000" dirty="0" smtClean="0"/>
              <a:t>READING</a:t>
            </a:r>
            <a:br>
              <a:rPr lang="en-US" sz="2000" dirty="0" smtClean="0"/>
            </a:br>
            <a:r>
              <a:rPr lang="en-US" sz="2000" dirty="0" smtClean="0"/>
              <a:t>MARKS</a:t>
            </a:r>
            <a:br>
              <a:rPr lang="en-US" sz="2000" dirty="0" smtClean="0"/>
            </a:br>
            <a:r>
              <a:rPr lang="en-US" sz="2000" dirty="0" smtClean="0"/>
              <a:t>Page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82" y="0"/>
            <a:ext cx="7988918" cy="599168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Median Mode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notes while we go through the power point on your notes </a:t>
            </a:r>
            <a:r>
              <a:rPr lang="en-US" dirty="0" smtClean="0"/>
              <a:t>chart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43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chemeClr val="folHlink"/>
                </a:solidFill>
                <a:latin typeface="Andy" pitchFamily="66" charset="0"/>
              </a:rPr>
              <a:t>Mean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ndy" pitchFamily="66" charset="0"/>
              </a:rPr>
              <a:t>The mean is the </a:t>
            </a:r>
            <a:r>
              <a:rPr lang="en-US" sz="4000" dirty="0">
                <a:solidFill>
                  <a:srgbClr val="FF0000"/>
                </a:solidFill>
                <a:latin typeface="Andy" pitchFamily="66" charset="0"/>
              </a:rPr>
              <a:t>Average</a:t>
            </a:r>
            <a:r>
              <a:rPr lang="en-US" sz="4000" dirty="0">
                <a:latin typeface="Andy" pitchFamily="66" charset="0"/>
              </a:rPr>
              <a:t> of a group of </a:t>
            </a:r>
            <a:r>
              <a:rPr lang="en-US" sz="4000" dirty="0" smtClean="0">
                <a:latin typeface="Andy" pitchFamily="66" charset="0"/>
              </a:rPr>
              <a:t>numbers</a:t>
            </a:r>
            <a:endParaRPr lang="en-US" sz="4000" dirty="0">
              <a:latin typeface="And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chemeClr val="folHlink"/>
                </a:solidFill>
                <a:latin typeface="Andy" pitchFamily="66" charset="0"/>
              </a:rPr>
              <a:t>Mean Example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3600">
                <a:latin typeface="Andy" pitchFamily="66" charset="0"/>
              </a:rPr>
              <a:t>Here is an example test scores for Ms. Math’s class.	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>
                <a:latin typeface="Andy" pitchFamily="66" charset="0"/>
              </a:rPr>
              <a:t>82		93	86	97	82</a:t>
            </a:r>
            <a:endParaRPr lang="en-US" sz="3600">
              <a:latin typeface="Andy" pitchFamily="66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>
                <a:latin typeface="Andy" pitchFamily="66" charset="0"/>
              </a:rPr>
              <a:t>To find the Mean, first you must add up all of the numbers.</a:t>
            </a:r>
          </a:p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US">
                <a:latin typeface="Andy" pitchFamily="66" charset="0"/>
              </a:rPr>
              <a:t>82+93+86+97+82=   433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>
                <a:latin typeface="Andy" pitchFamily="66" charset="0"/>
              </a:rPr>
              <a:t>Now, since there are 5 test scores, we will next divide the sum by 5.</a:t>
            </a:r>
          </a:p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US" sz="3600">
                <a:latin typeface="Andy" pitchFamily="66" charset="0"/>
              </a:rPr>
              <a:t>440÷5</a:t>
            </a:r>
            <a:r>
              <a:rPr lang="en-US">
                <a:latin typeface="Andy" pitchFamily="66" charset="0"/>
              </a:rPr>
              <a:t>=    88</a:t>
            </a:r>
          </a:p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US">
                <a:latin typeface="Andy" pitchFamily="66" charset="0"/>
              </a:rPr>
              <a:t>The Mean is </a:t>
            </a:r>
            <a:r>
              <a:rPr lang="en-US">
                <a:solidFill>
                  <a:srgbClr val="FF0000"/>
                </a:solidFill>
                <a:latin typeface="Andy" pitchFamily="66" charset="0"/>
              </a:rPr>
              <a:t>88</a:t>
            </a:r>
            <a:r>
              <a:rPr lang="en-US">
                <a:latin typeface="Andy" pitchFamily="66" charset="0"/>
              </a:rPr>
              <a:t>!</a:t>
            </a:r>
          </a:p>
        </p:txBody>
      </p:sp>
      <p:sp>
        <p:nvSpPr>
          <p:cNvPr id="505861" name="Oval 5"/>
          <p:cNvSpPr>
            <a:spLocks noChangeArrowheads="1"/>
          </p:cNvSpPr>
          <p:nvPr/>
        </p:nvSpPr>
        <p:spPr bwMode="auto">
          <a:xfrm>
            <a:off x="6172200" y="3657600"/>
            <a:ext cx="9144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862" name="Oval 6"/>
          <p:cNvSpPr>
            <a:spLocks noChangeArrowheads="1"/>
          </p:cNvSpPr>
          <p:nvPr/>
        </p:nvSpPr>
        <p:spPr bwMode="auto">
          <a:xfrm>
            <a:off x="5410200" y="5715000"/>
            <a:ext cx="8382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1" grpId="0" animBg="1"/>
      <p:bldP spid="5058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Monday: 10/20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You need: </a:t>
            </a:r>
          </a:p>
          <a:p>
            <a:pPr>
              <a:buNone/>
            </a:pPr>
            <a:r>
              <a:rPr lang="en-US" b="1" dirty="0" smtClean="0"/>
              <a:t>- 	AGENDA  </a:t>
            </a:r>
          </a:p>
          <a:p>
            <a:pPr>
              <a:buFontTx/>
              <a:buChar char="-"/>
            </a:pPr>
            <a:r>
              <a:rPr lang="en-US" b="1" dirty="0" smtClean="0"/>
              <a:t>Warm-Ups (and</a:t>
            </a:r>
            <a:r>
              <a:rPr lang="en-US" b="1" dirty="0" smtClean="0"/>
              <a:t> </a:t>
            </a:r>
            <a:r>
              <a:rPr lang="en-US" b="1" dirty="0" smtClean="0"/>
              <a:t>2 </a:t>
            </a:r>
            <a:r>
              <a:rPr lang="en-US" b="1" dirty="0" smtClean="0"/>
              <a:t>other </a:t>
            </a:r>
            <a:r>
              <a:rPr lang="en-US" b="1" dirty="0" smtClean="0"/>
              <a:t>packets from THEHUB</a:t>
            </a:r>
            <a:r>
              <a:rPr lang="en-US" b="1" dirty="0" smtClean="0"/>
              <a:t>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What does the word “frequent” mean?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chemeClr val="folHlink"/>
                </a:solidFill>
                <a:latin typeface="Andy" pitchFamily="66" charset="0"/>
              </a:rPr>
              <a:t>Median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>
                <a:latin typeface="Andy" pitchFamily="66" charset="0"/>
              </a:rPr>
              <a:t>The Median is the </a:t>
            </a:r>
            <a:r>
              <a:rPr lang="en-US" sz="4000" dirty="0">
                <a:solidFill>
                  <a:srgbClr val="FF0000"/>
                </a:solidFill>
                <a:latin typeface="Andy" pitchFamily="66" charset="0"/>
              </a:rPr>
              <a:t>middle value</a:t>
            </a:r>
            <a:r>
              <a:rPr lang="en-US" sz="4000" dirty="0">
                <a:latin typeface="Andy" pitchFamily="66" charset="0"/>
              </a:rPr>
              <a:t> on the list.</a:t>
            </a:r>
          </a:p>
          <a:p>
            <a:r>
              <a:rPr lang="en-US" sz="4000" dirty="0">
                <a:latin typeface="Andy" pitchFamily="66" charset="0"/>
              </a:rPr>
              <a:t>The first step is always to </a:t>
            </a:r>
            <a:r>
              <a:rPr lang="en-US" sz="4000" i="1" dirty="0">
                <a:latin typeface="Andy" pitchFamily="66" charset="0"/>
              </a:rPr>
              <a:t>put the numbers in order</a:t>
            </a:r>
            <a:r>
              <a:rPr lang="en-US" sz="4000" dirty="0">
                <a:latin typeface="Andy" pitchFamily="66" charset="0"/>
              </a:rPr>
              <a:t>.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chemeClr val="folHlink"/>
                </a:solidFill>
                <a:latin typeface="Andy" pitchFamily="66" charset="0"/>
              </a:rPr>
              <a:t>Median Example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800" dirty="0">
                <a:latin typeface="Andy" pitchFamily="66" charset="0"/>
              </a:rPr>
              <a:t>First, let’s examine these five test scores.</a:t>
            </a:r>
          </a:p>
          <a:p>
            <a:pPr marL="609600" indent="-609600" algn="ctr">
              <a:lnSpc>
                <a:spcPct val="80000"/>
              </a:lnSpc>
              <a:buFont typeface="Wingdings" charset="2"/>
              <a:buNone/>
            </a:pPr>
            <a:r>
              <a:rPr lang="en-US" sz="2800" dirty="0">
                <a:latin typeface="Andy" pitchFamily="66" charset="0"/>
              </a:rPr>
              <a:t>78</a:t>
            </a:r>
            <a:r>
              <a:rPr lang="en-US" sz="2800" dirty="0" smtClean="0">
                <a:latin typeface="Andy" pitchFamily="66" charset="0"/>
              </a:rPr>
              <a:t>	93</a:t>
            </a:r>
            <a:r>
              <a:rPr lang="en-US" sz="2800" dirty="0">
                <a:latin typeface="Andy" pitchFamily="66" charset="0"/>
              </a:rPr>
              <a:t>	86	97	79</a:t>
            </a:r>
          </a:p>
          <a:p>
            <a:pPr marL="609600" indent="-609600" algn="ctr">
              <a:lnSpc>
                <a:spcPct val="80000"/>
              </a:lnSpc>
              <a:buFont typeface="Wingdings" charset="2"/>
              <a:buNone/>
            </a:pPr>
            <a:endParaRPr lang="en-US" sz="2800" dirty="0">
              <a:latin typeface="Andy" pitchFamily="66" charset="0"/>
            </a:endParaRPr>
          </a:p>
          <a:p>
            <a:pPr marL="609600" indent="-609600" algn="ctr">
              <a:lnSpc>
                <a:spcPct val="80000"/>
              </a:lnSpc>
              <a:buFont typeface="Wingdings" charset="2"/>
              <a:buNone/>
            </a:pPr>
            <a:r>
              <a:rPr lang="en-US" sz="2800" dirty="0">
                <a:latin typeface="Andy" pitchFamily="66" charset="0"/>
              </a:rPr>
              <a:t>We need to put them in order.</a:t>
            </a:r>
          </a:p>
          <a:p>
            <a:pPr marL="609600" indent="-609600" algn="ctr">
              <a:lnSpc>
                <a:spcPct val="80000"/>
              </a:lnSpc>
              <a:buFont typeface="Wingdings" charset="2"/>
              <a:buNone/>
            </a:pPr>
            <a:r>
              <a:rPr lang="en-US" sz="2800" dirty="0">
                <a:latin typeface="Andy" pitchFamily="66" charset="0"/>
              </a:rPr>
              <a:t>78</a:t>
            </a:r>
            <a:r>
              <a:rPr lang="en-US" sz="2800" dirty="0" smtClean="0">
                <a:latin typeface="Andy" pitchFamily="66" charset="0"/>
              </a:rPr>
              <a:t>	79</a:t>
            </a:r>
            <a:r>
              <a:rPr lang="en-US" sz="2800" dirty="0">
                <a:latin typeface="Andy" pitchFamily="66" charset="0"/>
              </a:rPr>
              <a:t>	86	93	97	</a:t>
            </a:r>
          </a:p>
          <a:p>
            <a:pPr marL="609600" indent="-609600" algn="ctr">
              <a:lnSpc>
                <a:spcPct val="80000"/>
              </a:lnSpc>
              <a:buFont typeface="Wingdings" charset="2"/>
              <a:buNone/>
            </a:pPr>
            <a:endParaRPr lang="en-US" sz="2800" dirty="0">
              <a:latin typeface="Andy" pitchFamily="66" charset="0"/>
            </a:endParaRPr>
          </a:p>
          <a:p>
            <a:pPr marL="609600" indent="-609600" algn="ctr">
              <a:lnSpc>
                <a:spcPct val="80000"/>
              </a:lnSpc>
              <a:buFont typeface="Wingdings" charset="2"/>
              <a:buNone/>
            </a:pPr>
            <a:r>
              <a:rPr lang="en-US" sz="2800" dirty="0">
                <a:latin typeface="Andy" pitchFamily="66" charset="0"/>
              </a:rPr>
              <a:t>The number in the middle is </a:t>
            </a:r>
            <a:r>
              <a:rPr lang="en-US" sz="2800" dirty="0">
                <a:solidFill>
                  <a:srgbClr val="FF0000"/>
                </a:solidFill>
                <a:latin typeface="Andy" pitchFamily="66" charset="0"/>
              </a:rPr>
              <a:t>86</a:t>
            </a:r>
          </a:p>
          <a:p>
            <a:pPr marL="609600" indent="-609600" algn="ctr">
              <a:lnSpc>
                <a:spcPct val="80000"/>
              </a:lnSpc>
              <a:buFont typeface="Wingdings" charset="2"/>
              <a:buNone/>
            </a:pPr>
            <a:r>
              <a:rPr lang="en-US" sz="2800" dirty="0">
                <a:latin typeface="Andy" pitchFamily="66" charset="0"/>
              </a:rPr>
              <a:t>78</a:t>
            </a:r>
            <a:r>
              <a:rPr lang="en-US" sz="2800" dirty="0" smtClean="0">
                <a:latin typeface="Andy" pitchFamily="66" charset="0"/>
              </a:rPr>
              <a:t>	79</a:t>
            </a:r>
            <a:r>
              <a:rPr lang="en-US" sz="2800" dirty="0">
                <a:latin typeface="Andy" pitchFamily="66" charset="0"/>
              </a:rPr>
              <a:t>	86	93	97	</a:t>
            </a:r>
          </a:p>
          <a:p>
            <a:pPr marL="609600" indent="-609600" algn="ctr">
              <a:lnSpc>
                <a:spcPct val="80000"/>
              </a:lnSpc>
              <a:buFont typeface="Wingdings" charset="2"/>
              <a:buNone/>
            </a:pPr>
            <a:endParaRPr lang="en-US" sz="2800" dirty="0">
              <a:latin typeface="Andy" pitchFamily="66" charset="0"/>
            </a:endParaRPr>
          </a:p>
          <a:p>
            <a:pPr marL="609600" indent="-609600" algn="ctr">
              <a:lnSpc>
                <a:spcPct val="80000"/>
              </a:lnSpc>
              <a:buFont typeface="Wingdings" charset="2"/>
              <a:buNone/>
            </a:pPr>
            <a:r>
              <a:rPr lang="en-US" sz="2800" dirty="0">
                <a:latin typeface="Andy" pitchFamily="66" charset="0"/>
              </a:rPr>
              <a:t>In this case, the Median is 86!</a:t>
            </a:r>
          </a:p>
        </p:txBody>
      </p:sp>
      <p:sp>
        <p:nvSpPr>
          <p:cNvPr id="507908" name="Oval 4"/>
          <p:cNvSpPr>
            <a:spLocks noChangeArrowheads="1"/>
          </p:cNvSpPr>
          <p:nvPr/>
        </p:nvSpPr>
        <p:spPr bwMode="auto">
          <a:xfrm>
            <a:off x="4093273" y="4495800"/>
            <a:ext cx="8382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chemeClr val="folHlink"/>
                </a:solidFill>
                <a:latin typeface="Andy" pitchFamily="66" charset="0"/>
              </a:rPr>
              <a:t>Mode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ndy" pitchFamily="66" charset="0"/>
              </a:rPr>
              <a:t>The Mode refers to the number that occurs the </a:t>
            </a:r>
            <a:r>
              <a:rPr lang="en-US">
                <a:solidFill>
                  <a:srgbClr val="FF0000"/>
                </a:solidFill>
                <a:latin typeface="Andy" pitchFamily="66" charset="0"/>
              </a:rPr>
              <a:t>most frequently</a:t>
            </a:r>
            <a:r>
              <a:rPr lang="en-US">
                <a:latin typeface="Andy" pitchFamily="66" charset="0"/>
              </a:rPr>
              <a:t>.</a:t>
            </a:r>
          </a:p>
          <a:p>
            <a:r>
              <a:rPr lang="en-US">
                <a:latin typeface="Andy" pitchFamily="66" charset="0"/>
              </a:rPr>
              <a:t>It’s easy to remember… the first two numbers are the same!  </a:t>
            </a:r>
            <a:r>
              <a:rPr lang="en-US">
                <a:solidFill>
                  <a:srgbClr val="FF0000"/>
                </a:solidFill>
                <a:latin typeface="Andy" pitchFamily="66" charset="0"/>
              </a:rPr>
              <a:t>MO</a:t>
            </a:r>
            <a:r>
              <a:rPr lang="en-US">
                <a:latin typeface="Andy" pitchFamily="66" charset="0"/>
              </a:rPr>
              <a:t>de and </a:t>
            </a:r>
            <a:r>
              <a:rPr lang="en-US">
                <a:solidFill>
                  <a:srgbClr val="FF0000"/>
                </a:solidFill>
                <a:latin typeface="Andy" pitchFamily="66" charset="0"/>
              </a:rPr>
              <a:t>MO</a:t>
            </a:r>
            <a:r>
              <a:rPr lang="en-US">
                <a:latin typeface="Andy" pitchFamily="66" charset="0"/>
              </a:rPr>
              <a:t>st Frequently!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chemeClr val="folHlink"/>
                </a:solidFill>
                <a:latin typeface="Andy" pitchFamily="66" charset="0"/>
              </a:rPr>
              <a:t>Mode Example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ndy" pitchFamily="66" charset="0"/>
              </a:rPr>
              <a:t>Here is an list of temperatures for one week.</a:t>
            </a:r>
          </a:p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US" dirty="0">
                <a:latin typeface="Andy" pitchFamily="66" charset="0"/>
              </a:rPr>
              <a:t>Mon.    Tues.    Wed.    Thurs.    Fri.    Sat.    Sun.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>
                <a:latin typeface="Andy" pitchFamily="66" charset="0"/>
              </a:rPr>
              <a:t>    77°       79°     83°       77°      83°     77°      82°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dirty="0">
              <a:latin typeface="Andy" pitchFamily="66" charset="0"/>
            </a:endParaRPr>
          </a:p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US" dirty="0">
                <a:latin typeface="Andy" pitchFamily="66" charset="0"/>
              </a:rPr>
              <a:t>Again, We will put them in order.</a:t>
            </a:r>
          </a:p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US" dirty="0">
                <a:latin typeface="Andy" pitchFamily="66" charset="0"/>
              </a:rPr>
              <a:t>77°   77°   77°   79°  82°  83°   83° </a:t>
            </a:r>
          </a:p>
          <a:p>
            <a:pPr algn="ctr">
              <a:lnSpc>
                <a:spcPct val="90000"/>
              </a:lnSpc>
              <a:buFont typeface="Wingdings" charset="2"/>
              <a:buNone/>
            </a:pPr>
            <a:endParaRPr lang="en-US" dirty="0">
              <a:latin typeface="Andy" pitchFamily="66" charset="0"/>
            </a:endParaRPr>
          </a:p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US" dirty="0">
                <a:latin typeface="Andy" pitchFamily="66" charset="0"/>
              </a:rPr>
              <a:t>77° is the most frequent number, so the mode= </a:t>
            </a:r>
            <a:r>
              <a:rPr lang="en-US" dirty="0">
                <a:solidFill>
                  <a:srgbClr val="FF0000"/>
                </a:solidFill>
                <a:latin typeface="Andy" pitchFamily="66" charset="0"/>
              </a:rPr>
              <a:t>77°</a:t>
            </a:r>
          </a:p>
        </p:txBody>
      </p:sp>
      <p:sp>
        <p:nvSpPr>
          <p:cNvPr id="510980" name="Oval 4"/>
          <p:cNvSpPr>
            <a:spLocks noChangeArrowheads="1"/>
          </p:cNvSpPr>
          <p:nvPr/>
        </p:nvSpPr>
        <p:spPr bwMode="auto">
          <a:xfrm>
            <a:off x="1270048" y="3886199"/>
            <a:ext cx="2920952" cy="78013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chemeClr val="folHlink"/>
                </a:solidFill>
                <a:latin typeface="Andy" pitchFamily="66" charset="0"/>
              </a:rPr>
              <a:t>Range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ndy" pitchFamily="66" charset="0"/>
              </a:rPr>
              <a:t>The range is the </a:t>
            </a:r>
            <a:r>
              <a:rPr lang="en-US">
                <a:solidFill>
                  <a:srgbClr val="FF0000"/>
                </a:solidFill>
                <a:latin typeface="Andy" pitchFamily="66" charset="0"/>
              </a:rPr>
              <a:t>difference</a:t>
            </a:r>
            <a:r>
              <a:rPr lang="en-US">
                <a:latin typeface="Andy" pitchFamily="66" charset="0"/>
              </a:rPr>
              <a:t> between the highest and the lowest numbers of the series. </a:t>
            </a:r>
          </a:p>
          <a:p>
            <a:r>
              <a:rPr lang="en-US">
                <a:latin typeface="Andy" pitchFamily="66" charset="0"/>
              </a:rPr>
              <a:t>All we have to do is put the numbers in order and subtract!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chemeClr val="folHlink"/>
                </a:solidFill>
                <a:latin typeface="Andy" pitchFamily="66" charset="0"/>
              </a:rPr>
              <a:t>Range Example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Andy" pitchFamily="66" charset="0"/>
              </a:rPr>
              <a:t>Let’s look at the temperatures again.</a:t>
            </a:r>
          </a:p>
          <a:p>
            <a:pPr algn="ctr">
              <a:buFont typeface="Wingdings" charset="2"/>
              <a:buNone/>
            </a:pPr>
            <a:r>
              <a:rPr lang="en-US">
                <a:latin typeface="Andy" pitchFamily="66" charset="0"/>
              </a:rPr>
              <a:t>77°   77°   77°   79°  82°  83°   83°</a:t>
            </a:r>
          </a:p>
          <a:p>
            <a:pPr algn="ctr">
              <a:buFont typeface="Wingdings" charset="2"/>
              <a:buNone/>
            </a:pPr>
            <a:endParaRPr lang="en-US">
              <a:latin typeface="Andy" pitchFamily="66" charset="0"/>
            </a:endParaRPr>
          </a:p>
          <a:p>
            <a:pPr algn="ctr">
              <a:buFont typeface="Wingdings" charset="2"/>
              <a:buNone/>
            </a:pPr>
            <a:r>
              <a:rPr lang="en-US">
                <a:latin typeface="Andy" pitchFamily="66" charset="0"/>
              </a:rPr>
              <a:t>The highest number is 83, and the lowest is 77.</a:t>
            </a:r>
          </a:p>
          <a:p>
            <a:pPr algn="ctr">
              <a:buFont typeface="Wingdings" charset="2"/>
              <a:buNone/>
            </a:pPr>
            <a:r>
              <a:rPr lang="en-US">
                <a:latin typeface="Andy" pitchFamily="66" charset="0"/>
              </a:rPr>
              <a:t>All you need to do is subtract!</a:t>
            </a:r>
          </a:p>
          <a:p>
            <a:pPr algn="ctr">
              <a:buFont typeface="Wingdings" charset="2"/>
              <a:buNone/>
            </a:pPr>
            <a:r>
              <a:rPr lang="en-US">
                <a:latin typeface="Andy" pitchFamily="66" charset="0"/>
              </a:rPr>
              <a:t>83-77= </a:t>
            </a:r>
            <a:r>
              <a:rPr lang="en-US">
                <a:solidFill>
                  <a:srgbClr val="FF0000"/>
                </a:solidFill>
                <a:latin typeface="Andy" pitchFamily="66" charset="0"/>
              </a:rPr>
              <a:t>6</a:t>
            </a:r>
          </a:p>
          <a:p>
            <a:pPr algn="ctr">
              <a:buFont typeface="Wingdings" charset="2"/>
              <a:buNone/>
            </a:pPr>
            <a:r>
              <a:rPr lang="en-US">
                <a:latin typeface="Andy" pitchFamily="66" charset="0"/>
              </a:rPr>
              <a:t>In this case, the Range is</a:t>
            </a:r>
            <a:r>
              <a:rPr lang="en-US">
                <a:solidFill>
                  <a:srgbClr val="FF0000"/>
                </a:solidFill>
                <a:latin typeface="Andy" pitchFamily="66" charset="0"/>
              </a:rPr>
              <a:t>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Letter Home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BRING YOUR SIGNED REPORT CARD back from your PEACE teacher.  </a:t>
            </a:r>
          </a:p>
          <a:p>
            <a:pPr>
              <a:buFontTx/>
              <a:buChar char="-"/>
            </a:pPr>
            <a:r>
              <a:rPr lang="en-US" u="sng" dirty="0" smtClean="0"/>
              <a:t>DUE next Monday </a:t>
            </a:r>
            <a:r>
              <a:rPr lang="en-US" dirty="0" smtClean="0"/>
              <a:t>completed and signed by your parent</a:t>
            </a:r>
          </a:p>
          <a:p>
            <a:pPr>
              <a:buFontTx/>
              <a:buChar char="-"/>
            </a:pPr>
            <a:r>
              <a:rPr lang="en-US" dirty="0" smtClean="0"/>
              <a:t>Use your BEST handwriting and put effort into it.</a:t>
            </a:r>
          </a:p>
          <a:p>
            <a:pPr>
              <a:buFontTx/>
              <a:buChar char="-"/>
            </a:pPr>
            <a:r>
              <a:rPr lang="en-US" dirty="0" smtClean="0"/>
              <a:t>We will have time each day to work on it in class.  You will leave it at school until you are finished, and then I’ll approve it to go home.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4778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the 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understand how to use Mean, Median, Mode, and Range in a set of data.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477121" cy="1553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Thursday: 10/23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88" y="1193014"/>
            <a:ext cx="8438312" cy="5488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You need: </a:t>
            </a:r>
          </a:p>
          <a:p>
            <a:pPr>
              <a:buNone/>
            </a:pPr>
            <a:r>
              <a:rPr lang="en-US" b="1" dirty="0" smtClean="0"/>
              <a:t>- 	AGENDA  </a:t>
            </a:r>
          </a:p>
          <a:p>
            <a:pPr>
              <a:buFontTx/>
              <a:buChar char="-"/>
            </a:pPr>
            <a:r>
              <a:rPr lang="en-US" b="1" dirty="0" smtClean="0"/>
              <a:t>Warm-</a:t>
            </a:r>
            <a:r>
              <a:rPr lang="en-US" b="1" dirty="0" smtClean="0"/>
              <a:t>Ups</a:t>
            </a:r>
          </a:p>
          <a:p>
            <a:pPr>
              <a:buFontTx/>
              <a:buChar char="-"/>
            </a:pPr>
            <a:r>
              <a:rPr lang="en-US" b="1" dirty="0" smtClean="0"/>
              <a:t>Article from last week - “10 Strategies to Improve your Math Grade”</a:t>
            </a:r>
            <a:endParaRPr lang="en-US" b="1" dirty="0" smtClean="0"/>
          </a:p>
          <a:p>
            <a:pPr>
              <a:buFontTx/>
              <a:buChar char="-"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</a:t>
            </a:r>
            <a:r>
              <a:rPr lang="en-US" dirty="0" smtClean="0"/>
              <a:t>Look back at the article from last week about the</a:t>
            </a:r>
            <a:r>
              <a:rPr lang="en-US" dirty="0" smtClean="0"/>
              <a:t> “10 </a:t>
            </a:r>
            <a:r>
              <a:rPr lang="en-US" dirty="0" smtClean="0"/>
              <a:t>strategies to improve your math </a:t>
            </a:r>
            <a:r>
              <a:rPr lang="en-US" dirty="0" smtClean="0"/>
              <a:t>grade”.  </a:t>
            </a:r>
            <a:r>
              <a:rPr lang="en-US" dirty="0" smtClean="0"/>
              <a:t>What do you think was most helpful?  Why?</a:t>
            </a:r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Day: Democracy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761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Government by the people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Self-government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4000" b="1" dirty="0" smtClean="0">
              <a:effectLst>
                <a:glow rad="101600">
                  <a:srgbClr val="FFFF00">
                    <a:alpha val="75000"/>
                  </a:srgbClr>
                </a:glow>
                <a:outerShdw blurRad="50800" dist="38100" dir="2700000">
                  <a:srgbClr val="FFFF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031" y="1933684"/>
            <a:ext cx="3841969" cy="2815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8542"/>
            <a:ext cx="4951959" cy="4048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Day: Adage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761"/>
            <a:ext cx="8229600" cy="525998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SYNONYMS: saying, proverb, motto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Pick 2 famous adages to write down...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Don’t judge a book by it’s cover.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The early bird gets the worm.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Curiosity killed the cat.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Two wrongs don’t make a right. 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Stop and smell the roses.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A bird in the hand is worth two in the bush. 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Look before you leap. 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The best things in life are free. 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Practice makes perfect.  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2394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Daily </a:t>
            </a:r>
            <a:br>
              <a:rPr lang="en-US" sz="2000" b="1" u="sng" dirty="0" smtClean="0"/>
            </a:br>
            <a:r>
              <a:rPr lang="en-US" sz="2000" b="1" u="sng" dirty="0" smtClean="0"/>
              <a:t>Paragraph</a:t>
            </a:r>
            <a:br>
              <a:rPr lang="en-US" sz="2000" b="1" u="sng" dirty="0" smtClean="0"/>
            </a:br>
            <a:r>
              <a:rPr lang="en-US" sz="2000" b="1" u="sng" dirty="0" smtClean="0"/>
              <a:t> Edit</a:t>
            </a:r>
            <a:br>
              <a:rPr lang="en-US" sz="2000" b="1" u="sng" dirty="0" smtClean="0"/>
            </a:br>
            <a:r>
              <a:rPr lang="en-US" sz="2000" b="1" u="sng" dirty="0" smtClean="0"/>
              <a:t>DPE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Use your </a:t>
            </a:r>
            <a:br>
              <a:rPr lang="en-US" sz="2000" dirty="0" smtClean="0"/>
            </a:br>
            <a:r>
              <a:rPr lang="en-US" sz="2000" dirty="0" smtClean="0"/>
              <a:t>editing </a:t>
            </a:r>
          </a:p>
          <a:p>
            <a:r>
              <a:rPr lang="en-US" sz="2000" dirty="0" smtClean="0"/>
              <a:t>symbols</a:t>
            </a:r>
            <a:br>
              <a:rPr lang="en-US" sz="2000" dirty="0" smtClean="0"/>
            </a:br>
            <a:r>
              <a:rPr lang="en-US" sz="2000" dirty="0" smtClean="0"/>
              <a:t>from the </a:t>
            </a:r>
            <a:br>
              <a:rPr lang="en-US" sz="2000" dirty="0" smtClean="0"/>
            </a:br>
            <a:r>
              <a:rPr lang="en-US" sz="2000" dirty="0" smtClean="0"/>
              <a:t>PROOF-</a:t>
            </a:r>
          </a:p>
          <a:p>
            <a:r>
              <a:rPr lang="en-US" sz="2000" dirty="0" smtClean="0"/>
              <a:t>READING</a:t>
            </a:r>
            <a:br>
              <a:rPr lang="en-US" sz="2000" dirty="0" smtClean="0"/>
            </a:br>
            <a:r>
              <a:rPr lang="en-US" sz="2000" dirty="0" smtClean="0"/>
              <a:t>MARKS</a:t>
            </a:r>
            <a:br>
              <a:rPr lang="en-US" sz="2000" dirty="0" smtClean="0"/>
            </a:br>
            <a:r>
              <a:rPr lang="en-US" sz="2000" dirty="0" smtClean="0"/>
              <a:t>Page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197" y="0"/>
            <a:ext cx="7678803" cy="575910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“10 Strategies to Improve your Math Grade”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Tomorrow you will write a 3.8 over the article from last week</a:t>
            </a:r>
          </a:p>
          <a:p>
            <a:r>
              <a:rPr lang="en-US" dirty="0" smtClean="0"/>
              <a:t>Begin by rereading the parts you underlined/highlighted while reading</a:t>
            </a:r>
          </a:p>
          <a:p>
            <a:r>
              <a:rPr lang="en-US" dirty="0" smtClean="0"/>
              <a:t>Now decide which three main points you’d like to make about the article</a:t>
            </a:r>
          </a:p>
          <a:p>
            <a:r>
              <a:rPr lang="en-US" dirty="0" smtClean="0"/>
              <a:t>Use the Guidelines for writing a 3.8 and map out what you’d like to write tomorrow in an outline form. 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0208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the 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prepare my 3.8 by writing an outline.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477121" cy="1553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Friday: 10/24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CLEAR your desk except for: </a:t>
            </a:r>
          </a:p>
          <a:p>
            <a:pPr>
              <a:buFontTx/>
              <a:buChar char="-"/>
            </a:pPr>
            <a:r>
              <a:rPr lang="en-US" b="1" dirty="0" smtClean="0"/>
              <a:t>AGENDA   </a:t>
            </a:r>
          </a:p>
          <a:p>
            <a:pPr marL="0" indent="0">
              <a:buNone/>
            </a:pPr>
            <a:r>
              <a:rPr lang="en-US" b="1" dirty="0" smtClean="0"/>
              <a:t>*Your letter home is due by Monday and must be signed by your parent!</a:t>
            </a:r>
          </a:p>
          <a:p>
            <a:pPr>
              <a:buFontTx/>
              <a:buChar char="-"/>
            </a:pPr>
            <a:r>
              <a:rPr lang="en-US" b="1" dirty="0" smtClean="0"/>
              <a:t>Warm-Ups</a:t>
            </a:r>
          </a:p>
          <a:p>
            <a:pPr>
              <a:buFontTx/>
              <a:buChar char="-"/>
            </a:pPr>
            <a:endParaRPr lang="en-US" b="1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YOUR OWN </a:t>
            </a:r>
            <a:br>
              <a:rPr lang="en-US" dirty="0" smtClean="0"/>
            </a:br>
            <a:r>
              <a:rPr lang="en-US" dirty="0" smtClean="0"/>
              <a:t>Warm-Ups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a pen or marker that is not what you wrote with in the packet</a:t>
            </a:r>
          </a:p>
          <a:p>
            <a:r>
              <a:rPr lang="en-US" dirty="0" smtClean="0"/>
              <a:t>Write -1 if you miss a question or point</a:t>
            </a:r>
          </a:p>
          <a:p>
            <a:r>
              <a:rPr lang="en-US" dirty="0" smtClean="0"/>
              <a:t>The total points possible is 44</a:t>
            </a:r>
          </a:p>
          <a:p>
            <a:r>
              <a:rPr lang="en-US" dirty="0" smtClean="0"/>
              <a:t>Your total should be at the top and circled. </a:t>
            </a:r>
          </a:p>
          <a:p>
            <a:pPr>
              <a:buNone/>
            </a:pPr>
            <a:r>
              <a:rPr lang="en-US" dirty="0" smtClean="0"/>
              <a:t>Examples: </a:t>
            </a:r>
          </a:p>
          <a:p>
            <a:pPr>
              <a:buNone/>
            </a:pPr>
            <a:r>
              <a:rPr lang="en-US" dirty="0" smtClean="0"/>
              <a:t>			+44/44 		 +35/44  			 +42/44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(You can find your percentage by dividing the number you got correct over 44)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Letter Home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BRING YOUR SIGNED REPORT CARD back from your PEACE teacher.  </a:t>
            </a:r>
          </a:p>
          <a:p>
            <a:pPr>
              <a:buFontTx/>
              <a:buChar char="-"/>
            </a:pPr>
            <a:r>
              <a:rPr lang="en-US" u="sng" dirty="0" smtClean="0"/>
              <a:t>DUE next Monday </a:t>
            </a:r>
            <a:r>
              <a:rPr lang="en-US" dirty="0" smtClean="0"/>
              <a:t>completed and signed by your parent</a:t>
            </a:r>
          </a:p>
          <a:p>
            <a:pPr>
              <a:buFontTx/>
              <a:buChar char="-"/>
            </a:pPr>
            <a:r>
              <a:rPr lang="en-US" dirty="0" smtClean="0"/>
              <a:t>Use your BEST handwriting and put effort into it.</a:t>
            </a:r>
          </a:p>
          <a:p>
            <a:pPr>
              <a:buFontTx/>
              <a:buChar char="-"/>
            </a:pPr>
            <a:r>
              <a:rPr lang="en-US" dirty="0" smtClean="0"/>
              <a:t>We will have time each day to work on it in class.  You will leave it at school until you are finished, and then I’ll approve it to go home.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6856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806"/>
            <a:ext cx="8229600" cy="512735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can test my knowledge from this week by taking a quiz. 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you finish, begin writing your 3.8 summary over last week’s article.  You may use the article, your outline or rough draft, and any guidelines you have to help you. 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you finish, be sure your LETTER HOME is ready to get signed this weekend. 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Turn it over and Read silently.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-24614"/>
            <a:ext cx="1134533" cy="119301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262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 smtClean="0"/>
              <a:t>Daily </a:t>
            </a:r>
            <a:br>
              <a:rPr lang="en-US" sz="2000" b="1" u="sng" dirty="0" smtClean="0"/>
            </a:br>
            <a:r>
              <a:rPr lang="en-US" sz="2000" b="1" u="sng" dirty="0" smtClean="0"/>
              <a:t>Paragraph</a:t>
            </a:r>
            <a:br>
              <a:rPr lang="en-US" sz="2000" b="1" u="sng" dirty="0" smtClean="0"/>
            </a:br>
            <a:r>
              <a:rPr lang="en-US" sz="2000" b="1" u="sng" dirty="0" smtClean="0"/>
              <a:t> Edit</a:t>
            </a:r>
            <a:br>
              <a:rPr lang="en-US" sz="2000" b="1" u="sng" dirty="0" smtClean="0"/>
            </a:br>
            <a:r>
              <a:rPr lang="en-US" sz="2000" b="1" u="sng" dirty="0" smtClean="0"/>
              <a:t>DPE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Use your </a:t>
            </a:r>
            <a:br>
              <a:rPr lang="en-US" sz="2000" dirty="0" smtClean="0"/>
            </a:br>
            <a:r>
              <a:rPr lang="en-US" sz="2000" dirty="0" smtClean="0"/>
              <a:t>editing </a:t>
            </a:r>
          </a:p>
          <a:p>
            <a:r>
              <a:rPr lang="en-US" sz="2000" dirty="0" smtClean="0"/>
              <a:t>symbols</a:t>
            </a:r>
            <a:br>
              <a:rPr lang="en-US" sz="2000" dirty="0" smtClean="0"/>
            </a:br>
            <a:r>
              <a:rPr lang="en-US" sz="2000" dirty="0" smtClean="0"/>
              <a:t>from the </a:t>
            </a:r>
            <a:br>
              <a:rPr lang="en-US" sz="2000" dirty="0" smtClean="0"/>
            </a:br>
            <a:r>
              <a:rPr lang="en-US" sz="2000" dirty="0" smtClean="0"/>
              <a:t>PROOF-</a:t>
            </a:r>
          </a:p>
          <a:p>
            <a:r>
              <a:rPr lang="en-US" sz="2000" dirty="0" smtClean="0"/>
              <a:t>READING</a:t>
            </a:r>
            <a:br>
              <a:rPr lang="en-US" sz="2000" dirty="0" smtClean="0"/>
            </a:br>
            <a:r>
              <a:rPr lang="en-US" sz="2000" dirty="0" smtClean="0"/>
              <a:t>MARKS</a:t>
            </a:r>
            <a:br>
              <a:rPr lang="en-US" sz="2000" dirty="0" smtClean="0"/>
            </a:br>
            <a:r>
              <a:rPr lang="en-US" sz="2000" dirty="0" smtClean="0"/>
              <a:t>Page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Frequency</a:t>
            </a:r>
            <a:r>
              <a:rPr lang="en-US" dirty="0" smtClean="0"/>
              <a:t> = the number of time something occurs</a:t>
            </a:r>
            <a:endParaRPr lang="en-US" dirty="0" smtClean="0"/>
          </a:p>
          <a:p>
            <a:pPr>
              <a:buNone/>
            </a:pPr>
            <a:r>
              <a:rPr lang="en-US" b="1" u="sng" dirty="0" smtClean="0"/>
              <a:t>Frequency Table </a:t>
            </a:r>
            <a:r>
              <a:rPr lang="en-US" dirty="0" smtClean="0"/>
              <a:t>= shows </a:t>
            </a:r>
            <a:r>
              <a:rPr lang="en-US" dirty="0" smtClean="0"/>
              <a:t>the # of items an event, category, or group occurs. 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(Watch to copy down an example...) 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http://www.onlinemathlearning.com/frequency-</a:t>
            </a:r>
            <a:r>
              <a:rPr lang="en-US" dirty="0" smtClean="0">
                <a:hlinkClick r:id="rId2"/>
              </a:rPr>
              <a:t>table.html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412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Letter Home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BRING YOUR SIGNED REPORT CARD back from your PEACE teacher.  </a:t>
            </a:r>
          </a:p>
          <a:p>
            <a:pPr>
              <a:buFontTx/>
              <a:buChar char="-"/>
            </a:pPr>
            <a:r>
              <a:rPr lang="en-US" u="sng" dirty="0" smtClean="0"/>
              <a:t>DUE next Monday </a:t>
            </a:r>
            <a:r>
              <a:rPr lang="en-US" dirty="0" smtClean="0"/>
              <a:t>completed and signed by your parent</a:t>
            </a:r>
          </a:p>
          <a:p>
            <a:pPr>
              <a:buFontTx/>
              <a:buChar char="-"/>
            </a:pPr>
            <a:r>
              <a:rPr lang="en-US" dirty="0" smtClean="0"/>
              <a:t>Use your BEST handwriting and put effort into it.</a:t>
            </a:r>
          </a:p>
          <a:p>
            <a:pPr>
              <a:buFontTx/>
              <a:buChar char="-"/>
            </a:pPr>
            <a:r>
              <a:rPr lang="en-US" dirty="0" smtClean="0"/>
              <a:t>We will have time each day to work on it in class.  You will leave it at school until you are finished, and then I’ll approve it to go home.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013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the 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understand how a frequency table works.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477121" cy="1553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Tuesday: 10/21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You need: </a:t>
            </a:r>
          </a:p>
          <a:p>
            <a:pPr>
              <a:buNone/>
            </a:pPr>
            <a:r>
              <a:rPr lang="en-US" b="1" dirty="0" smtClean="0"/>
              <a:t>- 	AGENDA  </a:t>
            </a:r>
          </a:p>
          <a:p>
            <a:pPr>
              <a:buFontTx/>
              <a:buChar char="-"/>
            </a:pPr>
            <a:r>
              <a:rPr lang="en-US" b="1" dirty="0" smtClean="0"/>
              <a:t>Warm-Ups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b="1" dirty="0" smtClean="0"/>
              <a:t>Math Notes Packet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</a:t>
            </a:r>
            <a:r>
              <a:rPr lang="en-US" dirty="0" smtClean="0"/>
              <a:t>What does a frequency table do?</a:t>
            </a:r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Day: Accumulate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9761"/>
            <a:ext cx="86868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SYNONYMS: gather, build-up, collect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4000" b="1" dirty="0" smtClean="0">
              <a:effectLst>
                <a:glow rad="101600">
                  <a:srgbClr val="FFFF00">
                    <a:alpha val="75000"/>
                  </a:srgbClr>
                </a:glow>
                <a:outerShdw blurRad="50800" dist="38100" dir="2700000">
                  <a:srgbClr val="FFFF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Snow accumulated on the</a:t>
            </a:r>
            <a:r>
              <a:rPr lang="en-US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porch! 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800" b="1" dirty="0" smtClean="0">
              <a:effectLst>
                <a:glow rad="101600">
                  <a:srgbClr val="FFFF00">
                    <a:alpha val="75000"/>
                  </a:srgbClr>
                </a:glow>
                <a:outerShdw blurRad="50800" dist="38100" dir="2700000">
                  <a:srgbClr val="FFFF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8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After </a:t>
            </a:r>
            <a:r>
              <a:rPr lang="en-US" sz="28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going through the entire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8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neighborhood, my candy accumulated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4000" b="1" dirty="0" smtClean="0">
              <a:effectLst>
                <a:glow rad="101600">
                  <a:srgbClr val="FFFF00">
                    <a:alpha val="75000"/>
                  </a:srgbClr>
                </a:glow>
                <a:outerShdw blurRad="50800" dist="38100" dir="2700000">
                  <a:srgbClr val="FFFF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4000" b="1" dirty="0" smtClean="0">
              <a:effectLst>
                <a:glow rad="101600">
                  <a:srgbClr val="FFFF00">
                    <a:alpha val="75000"/>
                  </a:srgbClr>
                </a:glow>
                <a:outerShdw blurRad="50800" dist="38100" dir="2700000">
                  <a:srgbClr val="FFFF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4000" b="1" dirty="0" smtClean="0">
              <a:effectLst>
                <a:glow rad="101600">
                  <a:srgbClr val="FFFF00">
                    <a:alpha val="75000"/>
                  </a:srgbClr>
                </a:glow>
                <a:outerShdw blurRad="50800" dist="38100" dir="2700000">
                  <a:srgbClr val="FFFF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4000" b="1" dirty="0" smtClean="0">
              <a:effectLst>
                <a:glow rad="101600">
                  <a:srgbClr val="FFFF00">
                    <a:alpha val="75000"/>
                  </a:srgbClr>
                </a:glow>
                <a:outerShdw blurRad="50800" dist="38100" dir="2700000">
                  <a:srgbClr val="FFFF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4000" b="1" dirty="0" smtClean="0">
              <a:effectLst>
                <a:glow rad="101600">
                  <a:srgbClr val="FFFF00">
                    <a:alpha val="75000"/>
                  </a:srgbClr>
                </a:glow>
                <a:outerShdw blurRad="50800" dist="38100" dir="2700000">
                  <a:srgbClr val="FFFF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4000" b="1" dirty="0" smtClean="0">
              <a:effectLst>
                <a:glow rad="101600">
                  <a:srgbClr val="FFFF00">
                    <a:alpha val="75000"/>
                  </a:srgbClr>
                </a:glow>
                <a:outerShdw blurRad="50800" dist="38100" dir="2700000">
                  <a:srgbClr val="FFFF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32" y="1991435"/>
            <a:ext cx="3409968" cy="4552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3965"/>
            <a:ext cx="3592046" cy="2694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1616</Words>
  <Application>Microsoft Macintosh PowerPoint</Application>
  <PresentationFormat>On-screen Show (4:3)</PresentationFormat>
  <Paragraphs>202</Paragraphs>
  <Slides>36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Week 10: 10/20-10/24 Math READING</vt:lpstr>
      <vt:lpstr>Monday: 10/20</vt:lpstr>
      <vt:lpstr>Word of the Day: Adage   </vt:lpstr>
      <vt:lpstr>Slide 4</vt:lpstr>
      <vt:lpstr>Frequency Tables</vt:lpstr>
      <vt:lpstr>A Letter Home </vt:lpstr>
      <vt:lpstr>Rate the Learning Target</vt:lpstr>
      <vt:lpstr>Tuesday: 10/21</vt:lpstr>
      <vt:lpstr>Word of the Day: Accumulate   </vt:lpstr>
      <vt:lpstr>Slide 10</vt:lpstr>
      <vt:lpstr>Roll the Dice</vt:lpstr>
      <vt:lpstr>A Letter Home </vt:lpstr>
      <vt:lpstr>Rate the Learning Target</vt:lpstr>
      <vt:lpstr>Wednesday: 10/22</vt:lpstr>
      <vt:lpstr>Word of the Day: Decathlon   </vt:lpstr>
      <vt:lpstr>Slide 16</vt:lpstr>
      <vt:lpstr>Mean Median Mode Range</vt:lpstr>
      <vt:lpstr>Mean</vt:lpstr>
      <vt:lpstr>Mean Example</vt:lpstr>
      <vt:lpstr>Median</vt:lpstr>
      <vt:lpstr>Median Example</vt:lpstr>
      <vt:lpstr>Mode</vt:lpstr>
      <vt:lpstr>Mode Example</vt:lpstr>
      <vt:lpstr>Range</vt:lpstr>
      <vt:lpstr>Range Example</vt:lpstr>
      <vt:lpstr>A Letter Home </vt:lpstr>
      <vt:lpstr>Rate the Learning Target</vt:lpstr>
      <vt:lpstr>Thursday: 10/23</vt:lpstr>
      <vt:lpstr>Word of the Day: Democracy   </vt:lpstr>
      <vt:lpstr>Slide 30</vt:lpstr>
      <vt:lpstr>“10 Strategies to Improve your Math Grade”</vt:lpstr>
      <vt:lpstr>Rate the Learning Target</vt:lpstr>
      <vt:lpstr>Friday: 10/24</vt:lpstr>
      <vt:lpstr>GRADE YOUR OWN  Warm-Ups</vt:lpstr>
      <vt:lpstr>A Letter Home </vt:lpstr>
      <vt:lpstr>Slide 36</vt:lpstr>
    </vt:vector>
  </TitlesOfParts>
  <Company>Kansas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Candice Lewis</dc:creator>
  <cp:lastModifiedBy>Candice Lewis</cp:lastModifiedBy>
  <cp:revision>17</cp:revision>
  <dcterms:created xsi:type="dcterms:W3CDTF">2014-10-17T19:46:51Z</dcterms:created>
  <dcterms:modified xsi:type="dcterms:W3CDTF">2014-10-17T20:09:29Z</dcterms:modified>
</cp:coreProperties>
</file>