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9" r:id="rId5"/>
    <p:sldId id="262" r:id="rId6"/>
    <p:sldId id="264" r:id="rId7"/>
    <p:sldId id="257" r:id="rId8"/>
    <p:sldId id="261" r:id="rId9"/>
    <p:sldId id="265" r:id="rId10"/>
    <p:sldId id="266" r:id="rId11"/>
    <p:sldId id="263" r:id="rId12"/>
    <p:sldId id="258" r:id="rId13"/>
    <p:sldId id="260"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8" r:id="rId45"/>
    <p:sldId id="299" r:id="rId46"/>
    <p:sldId id="301" r:id="rId47"/>
    <p:sldId id="300" r:id="rId48"/>
    <p:sldId id="315" r:id="rId49"/>
    <p:sldId id="308" r:id="rId50"/>
    <p:sldId id="314" r:id="rId51"/>
    <p:sldId id="302" r:id="rId52"/>
    <p:sldId id="303" r:id="rId53"/>
    <p:sldId id="316" r:id="rId54"/>
    <p:sldId id="317" r:id="rId55"/>
    <p:sldId id="309" r:id="rId56"/>
    <p:sldId id="311" r:id="rId57"/>
    <p:sldId id="304" r:id="rId58"/>
    <p:sldId id="318" r:id="rId59"/>
    <p:sldId id="306" r:id="rId60"/>
    <p:sldId id="319" r:id="rId61"/>
    <p:sldId id="312" r:id="rId62"/>
    <p:sldId id="320" r:id="rId63"/>
    <p:sldId id="305" r:id="rId64"/>
    <p:sldId id="322" r:id="rId65"/>
    <p:sldId id="321" r:id="rId66"/>
    <p:sldId id="307" r:id="rId67"/>
    <p:sldId id="323" r:id="rId68"/>
    <p:sldId id="31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2" y="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172516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95889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389697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kumimoji="1" lang="en-US" sz="2400" smtClean="0">
              <a:solidFill>
                <a:srgbClr val="000000"/>
              </a:solidFill>
            </a:endParaRPr>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kumimoji="1" lang="en-US" sz="2400" smtClean="0">
              <a:solidFill>
                <a:srgbClr val="000000"/>
              </a:solidFill>
            </a:endParaRPr>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1843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solidFill>
                <a:srgbClr val="000000"/>
              </a:solidFill>
            </a:endParaRPr>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solidFill>
                <a:srgbClr val="000000"/>
              </a:solidFill>
            </a:endParaRPr>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C1A75AD0-9815-4AE4-B16A-B89E06DE0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469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459CF4E7-E552-4EAD-BD89-E341B2B543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9874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A985E426-FBB8-4CE6-8DB6-CC5F156F26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73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246E8DA8-07B3-4119-8DF0-9472E2F360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1975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15BFF796-337B-493B-9FF7-980E6808DA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1084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8331F397-9FBA-4512-AF63-CA21555F9B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2850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0DAC1DA0-2B99-4D5D-935C-D377E38C67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2412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E89A98EF-D5AC-4550-B807-FCB8C7980F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324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3127080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2F83DA39-8199-4A73-84D9-B1C93BE2CC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0604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C62BBF1A-02AD-4627-8017-4869A91A5D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602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28CA36B-2B1D-4603-B4A9-ACB442939B2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1857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413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12357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8639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8734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187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3298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73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7DBA4-2D68-44F7-8D3A-DF7919394E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22669246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0438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79083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8334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686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7DBA4-2D68-44F7-8D3A-DF7919394E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604008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7DBA4-2D68-44F7-8D3A-DF7919394E6A}" type="datetimeFigureOut">
              <a:rPr lang="en-US" smtClean="0"/>
              <a:pPr/>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399915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7DBA4-2D68-44F7-8D3A-DF7919394E6A}" type="datetimeFigureOut">
              <a:rPr lang="en-US" smtClean="0"/>
              <a:pPr/>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343893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7DBA4-2D68-44F7-8D3A-DF7919394E6A}" type="datetimeFigureOut">
              <a:rPr lang="en-US" smtClean="0"/>
              <a:pPr/>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326983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7DBA4-2D68-44F7-8D3A-DF7919394E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21683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7DBA4-2D68-44F7-8D3A-DF7919394E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ECA79-ED1D-4D61-B946-AB93D5B709C4}" type="slidenum">
              <a:rPr lang="en-US" smtClean="0"/>
              <a:pPr/>
              <a:t>‹#›</a:t>
            </a:fld>
            <a:endParaRPr lang="en-US"/>
          </a:p>
        </p:txBody>
      </p:sp>
    </p:spTree>
    <p:extLst>
      <p:ext uri="{BB962C8B-B14F-4D97-AF65-F5344CB8AC3E}">
        <p14:creationId xmlns:p14="http://schemas.microsoft.com/office/powerpoint/2010/main" val="427935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7DBA4-2D68-44F7-8D3A-DF7919394E6A}" type="datetimeFigureOut">
              <a:rPr lang="en-US" smtClean="0"/>
              <a:pPr/>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ECA79-ED1D-4D61-B946-AB93D5B709C4}" type="slidenum">
              <a:rPr lang="en-US" smtClean="0"/>
              <a:pPr/>
              <a:t>‹#›</a:t>
            </a:fld>
            <a:endParaRPr lang="en-US"/>
          </a:p>
        </p:txBody>
      </p:sp>
    </p:spTree>
    <p:extLst>
      <p:ext uri="{BB962C8B-B14F-4D97-AF65-F5344CB8AC3E}">
        <p14:creationId xmlns:p14="http://schemas.microsoft.com/office/powerpoint/2010/main" val="86553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kumimoji="1" lang="en-US" sz="2400" smtClean="0">
              <a:solidFill>
                <a:srgbClr val="000000"/>
              </a:solidFill>
            </a:endParaRPr>
          </a:p>
        </p:txBody>
      </p:sp>
      <p:sp>
        <p:nvSpPr>
          <p:cNvPr id="1027"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smtClean="0">
              <a:solidFill>
                <a:srgbClr val="000000"/>
              </a:solidFill>
            </a:endParaRPr>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741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741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388FBEE-9853-44A4-9296-4E0BE83A8F88}"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84778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00">
            <a:alpha val="3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7DBA4-2D68-44F7-8D3A-DF7919394E6A}" type="datetimeFigureOut">
              <a:rPr lang="en-US" smtClean="0">
                <a:solidFill>
                  <a:prstClr val="black">
                    <a:tint val="75000"/>
                  </a:prstClr>
                </a:solidFill>
              </a:rPr>
              <a:pPr/>
              <a:t>8/13/2013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ECA79-ED1D-4D61-B946-AB93D5B709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4605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smtClean="0"/>
              <a:t>Week 1</a:t>
            </a:r>
            <a:endParaRPr lang="en-US" dirty="0"/>
          </a:p>
        </p:txBody>
      </p:sp>
      <p:sp>
        <p:nvSpPr>
          <p:cNvPr id="3" name="Subtitle 2"/>
          <p:cNvSpPr>
            <a:spLocks noGrp="1"/>
          </p:cNvSpPr>
          <p:nvPr>
            <p:ph type="subTitle" idx="1"/>
          </p:nvPr>
        </p:nvSpPr>
        <p:spPr>
          <a:xfrm>
            <a:off x="1371600" y="1371600"/>
            <a:ext cx="6400800" cy="4267200"/>
          </a:xfrm>
        </p:spPr>
        <p:txBody>
          <a:bodyPr>
            <a:normAutofit fontScale="92500" lnSpcReduction="20000"/>
          </a:bodyPr>
          <a:lstStyle/>
          <a:p>
            <a:r>
              <a:rPr lang="en-US" dirty="0" smtClean="0"/>
              <a:t>TO-DO: </a:t>
            </a:r>
          </a:p>
          <a:p>
            <a:r>
              <a:rPr lang="en-US" dirty="0" smtClean="0"/>
              <a:t>Notebook/Folder Set Up</a:t>
            </a:r>
          </a:p>
          <a:p>
            <a:r>
              <a:rPr lang="en-US" dirty="0" smtClean="0"/>
              <a:t>DPE Handout Practice</a:t>
            </a:r>
          </a:p>
          <a:p>
            <a:r>
              <a:rPr lang="en-US" dirty="0" smtClean="0"/>
              <a:t>MAIN IDEA</a:t>
            </a:r>
          </a:p>
          <a:p>
            <a:r>
              <a:rPr lang="en-US" dirty="0" smtClean="0"/>
              <a:t>Names/</a:t>
            </a:r>
            <a:r>
              <a:rPr lang="en-US" dirty="0" err="1" smtClean="0"/>
              <a:t>Nombres</a:t>
            </a:r>
            <a:endParaRPr lang="en-US" dirty="0" smtClean="0"/>
          </a:p>
          <a:p>
            <a:r>
              <a:rPr lang="en-US" dirty="0" smtClean="0"/>
              <a:t>Newspaper Articles Main Idea</a:t>
            </a:r>
          </a:p>
          <a:p>
            <a:r>
              <a:rPr lang="en-US" dirty="0" smtClean="0"/>
              <a:t>“Buddies Bare Their Affection for I11 Classmate” </a:t>
            </a:r>
          </a:p>
          <a:p>
            <a:r>
              <a:rPr lang="en-US" dirty="0" smtClean="0"/>
              <a:t>“Duffy’s Jacket” </a:t>
            </a:r>
          </a:p>
          <a:p>
            <a:endParaRPr lang="en-US" dirty="0" smtClean="0"/>
          </a:p>
          <a:p>
            <a:endParaRPr lang="en-US" dirty="0" smtClean="0"/>
          </a:p>
        </p:txBody>
      </p:sp>
    </p:spTree>
    <p:extLst>
      <p:ext uri="{BB962C8B-B14F-4D97-AF65-F5344CB8AC3E}">
        <p14:creationId xmlns:p14="http://schemas.microsoft.com/office/powerpoint/2010/main" val="1814992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Feature of the Day: </a:t>
            </a:r>
            <a:br>
              <a:rPr lang="en-US" dirty="0" smtClean="0"/>
            </a:br>
            <a:r>
              <a:rPr lang="en-US" dirty="0" smtClean="0"/>
              <a:t>Proud Wall </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03461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5397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76200" y="1143000"/>
            <a:ext cx="8229600" cy="4983163"/>
          </a:xfrm>
        </p:spPr>
        <p:txBody>
          <a:bodyPr/>
          <a:lstStyle/>
          <a:p>
            <a:r>
              <a:rPr lang="en-US" dirty="0" smtClean="0"/>
              <a:t>I can identify the </a:t>
            </a:r>
            <a:r>
              <a:rPr lang="en-US" b="1" dirty="0" smtClean="0"/>
              <a:t>main idea </a:t>
            </a:r>
            <a:r>
              <a:rPr lang="en-US" dirty="0" smtClean="0"/>
              <a:t>of a text.</a:t>
            </a:r>
          </a:p>
          <a:p>
            <a:pPr marL="0" indent="0">
              <a:buNone/>
            </a:pPr>
            <a:r>
              <a:rPr lang="en-US" dirty="0" smtClean="0"/>
              <a:t> </a:t>
            </a:r>
          </a:p>
          <a:p>
            <a:r>
              <a:rPr lang="en-US" dirty="0" smtClean="0"/>
              <a:t>Begin taking notes on I.N. page 4, titled, </a:t>
            </a:r>
            <a:br>
              <a:rPr lang="en-US" dirty="0" smtClean="0"/>
            </a:br>
            <a:r>
              <a:rPr lang="en-US" dirty="0" smtClean="0"/>
              <a:t>“MAIN IDEA”.  </a:t>
            </a:r>
          </a:p>
          <a:p>
            <a:r>
              <a:rPr lang="en-US" dirty="0" smtClean="0"/>
              <a:t>Don’t forget to add it to your Table of Contents.   </a:t>
            </a:r>
            <a:endParaRPr lang="en-US" dirty="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175" y="32766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38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600200" y="1600200"/>
            <a:ext cx="5867400" cy="1790700"/>
          </a:xfrm>
          <a:prstGeom prst="rect">
            <a:avLst/>
          </a:prstGeom>
        </p:spPr>
        <p:txBody>
          <a:bodyPr wrap="none" fromWordArt="1">
            <a:prstTxWarp prst="textFadeUp">
              <a:avLst>
                <a:gd name="adj" fmla="val 9991"/>
              </a:avLst>
            </a:prstTxWarp>
          </a:bodyPr>
          <a:lstStyle/>
          <a:p>
            <a:pPr algn="ctr" fontAlgn="base">
              <a:spcBef>
                <a:spcPct val="0"/>
              </a:spcBef>
              <a:spcAft>
                <a:spcPct val="0"/>
              </a:spcAft>
            </a:pPr>
            <a:r>
              <a:rPr lang="en-US" sz="3600" kern="10" smtClean="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outerShdw>
                </a:effectLst>
                <a:latin typeface="Arial Black"/>
              </a:rPr>
              <a:t>Main Idea</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5" y="3962400"/>
            <a:ext cx="23526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498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descr="White marble"/>
          <p:cNvSpPr>
            <a:spLocks noChangeArrowheads="1" noChangeShapeType="1" noTextEdit="1"/>
          </p:cNvSpPr>
          <p:nvPr/>
        </p:nvSpPr>
        <p:spPr bwMode="auto">
          <a:xfrm>
            <a:off x="1905000" y="685800"/>
            <a:ext cx="6172200"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fontAlgn="base">
              <a:spcBef>
                <a:spcPct val="0"/>
              </a:spcBef>
              <a:spcAft>
                <a:spcPct val="0"/>
              </a:spcAft>
            </a:pPr>
            <a:r>
              <a:rPr lang="en-US" sz="3600" kern="10" smtClean="0">
                <a:ln w="9525">
                  <a:round/>
                  <a:headEnd/>
                  <a:tailEnd/>
                </a:ln>
                <a:blipFill dpi="0" rotWithShape="0">
                  <a:blip r:embed="rId2"/>
                  <a:srcRect/>
                  <a:tile tx="0" ty="0" sx="100000" sy="100000" flip="none" algn="tl"/>
                </a:blipFill>
                <a:latin typeface="Arial Black"/>
              </a:rPr>
              <a:t>Main Idea</a:t>
            </a:r>
          </a:p>
        </p:txBody>
      </p:sp>
      <p:sp>
        <p:nvSpPr>
          <p:cNvPr id="4099" name="Text Box 3"/>
          <p:cNvSpPr txBox="1">
            <a:spLocks noChangeArrowheads="1"/>
          </p:cNvSpPr>
          <p:nvPr/>
        </p:nvSpPr>
        <p:spPr bwMode="auto">
          <a:xfrm>
            <a:off x="1219200" y="2057400"/>
            <a:ext cx="73152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600" smtClean="0">
                <a:solidFill>
                  <a:srgbClr val="663300"/>
                </a:solidFill>
              </a:rPr>
              <a:t>The </a:t>
            </a:r>
            <a:r>
              <a:rPr lang="en-US" sz="3600" b="1" i="1" smtClean="0">
                <a:solidFill>
                  <a:srgbClr val="663300"/>
                </a:solidFill>
              </a:rPr>
              <a:t>main idea</a:t>
            </a:r>
            <a:r>
              <a:rPr lang="en-US" sz="3600" smtClean="0">
                <a:solidFill>
                  <a:srgbClr val="663300"/>
                </a:solidFill>
              </a:rPr>
              <a:t> identifies the main point or points in a story.  It is what the story or passage is mainly about. The main idea in a paragraph is often stated in the first sentence or may be summed up in the final sentence.  </a:t>
            </a:r>
          </a:p>
        </p:txBody>
      </p:sp>
    </p:spTree>
    <p:extLst>
      <p:ext uri="{BB962C8B-B14F-4D97-AF65-F5344CB8AC3E}">
        <p14:creationId xmlns:p14="http://schemas.microsoft.com/office/powerpoint/2010/main" val="2638783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43000" y="3048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5123" name="Text Box 3"/>
          <p:cNvSpPr txBox="1">
            <a:spLocks noChangeArrowheads="1"/>
          </p:cNvSpPr>
          <p:nvPr/>
        </p:nvSpPr>
        <p:spPr bwMode="auto">
          <a:xfrm>
            <a:off x="1295400" y="1905000"/>
            <a:ext cx="73914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4000" smtClean="0">
                <a:solidFill>
                  <a:srgbClr val="000000"/>
                </a:solidFill>
              </a:rPr>
              <a:t>In the desert of Peru, a country in South America, there are 600 foot long lizards and 900 foot tall birds.  They are not real animals, but are drawings in the sand.  The Nazca Indians made these drawings about 2,000 years ago.  </a:t>
            </a:r>
          </a:p>
        </p:txBody>
      </p:sp>
    </p:spTree>
    <p:extLst>
      <p:ext uri="{BB962C8B-B14F-4D97-AF65-F5344CB8AC3E}">
        <p14:creationId xmlns:p14="http://schemas.microsoft.com/office/powerpoint/2010/main" val="3053605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295400" y="304800"/>
            <a:ext cx="65214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6147" name="Text Box 3"/>
          <p:cNvSpPr txBox="1">
            <a:spLocks noChangeArrowheads="1"/>
          </p:cNvSpPr>
          <p:nvPr/>
        </p:nvSpPr>
        <p:spPr bwMode="auto">
          <a:xfrm>
            <a:off x="1143000" y="1905000"/>
            <a:ext cx="746760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3600" smtClean="0">
                <a:solidFill>
                  <a:srgbClr val="000000"/>
                </a:solidFill>
              </a:rPr>
              <a:t>Sam wanted to train Kerry, his puppy.  She was 6 months old.  The puppy already knew her name and would come when called.  Sam wanted to teach her many tricks.  When he told his mother about his idea, she suggested that Sam teach the puppy how to sit and shake hands.  </a:t>
            </a:r>
          </a:p>
          <a:p>
            <a:pPr eaLnBrk="1" fontAlgn="base" hangingPunct="1">
              <a:spcBef>
                <a:spcPct val="50000"/>
              </a:spcBef>
              <a:spcAft>
                <a:spcPct val="0"/>
              </a:spcAft>
            </a:pPr>
            <a:endParaRPr lang="en-US" sz="3600" smtClean="0">
              <a:solidFill>
                <a:srgbClr val="000000"/>
              </a:solidFill>
            </a:endParaRPr>
          </a:p>
        </p:txBody>
      </p:sp>
    </p:spTree>
    <p:extLst>
      <p:ext uri="{BB962C8B-B14F-4D97-AF65-F5344CB8AC3E}">
        <p14:creationId xmlns:p14="http://schemas.microsoft.com/office/powerpoint/2010/main" val="174580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295400" y="1828800"/>
            <a:ext cx="7086600"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buFontTx/>
              <a:buAutoNum type="alphaUcPeriod"/>
            </a:pPr>
            <a:r>
              <a:rPr lang="en-US" sz="4800" smtClean="0">
                <a:solidFill>
                  <a:srgbClr val="663300"/>
                </a:solidFill>
              </a:rPr>
              <a:t> Sam trains dogs</a:t>
            </a:r>
          </a:p>
          <a:p>
            <a:pPr eaLnBrk="1" fontAlgn="base" hangingPunct="1">
              <a:spcBef>
                <a:spcPct val="50000"/>
              </a:spcBef>
              <a:spcAft>
                <a:spcPct val="0"/>
              </a:spcAft>
              <a:buFontTx/>
              <a:buAutoNum type="alphaUcPeriod"/>
            </a:pPr>
            <a:r>
              <a:rPr lang="en-US" sz="4800" smtClean="0">
                <a:solidFill>
                  <a:srgbClr val="663300"/>
                </a:solidFill>
              </a:rPr>
              <a:t> Kerry can do many tricks. </a:t>
            </a:r>
          </a:p>
          <a:p>
            <a:pPr eaLnBrk="1" fontAlgn="base" hangingPunct="1">
              <a:spcBef>
                <a:spcPct val="50000"/>
              </a:spcBef>
              <a:spcAft>
                <a:spcPct val="0"/>
              </a:spcAft>
              <a:buFontTx/>
              <a:buAutoNum type="alphaUcPeriod"/>
            </a:pPr>
            <a:r>
              <a:rPr lang="en-US" sz="4800" smtClean="0">
                <a:solidFill>
                  <a:srgbClr val="663300"/>
                </a:solidFill>
              </a:rPr>
              <a:t> Sam hopes to teach Kerry some tricks.  </a:t>
            </a:r>
          </a:p>
        </p:txBody>
      </p:sp>
      <p:sp>
        <p:nvSpPr>
          <p:cNvPr id="7171" name="Text Box 3"/>
          <p:cNvSpPr txBox="1">
            <a:spLocks noChangeArrowheads="1"/>
          </p:cNvSpPr>
          <p:nvPr/>
        </p:nvSpPr>
        <p:spPr bwMode="auto">
          <a:xfrm>
            <a:off x="1295400" y="685800"/>
            <a:ext cx="7162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5400" smtClean="0">
                <a:solidFill>
                  <a:srgbClr val="663300"/>
                </a:solidFill>
              </a:rPr>
              <a:t>The main idea is .  . .</a:t>
            </a:r>
          </a:p>
        </p:txBody>
      </p:sp>
    </p:spTree>
    <p:extLst>
      <p:ext uri="{BB962C8B-B14F-4D97-AF65-F5344CB8AC3E}">
        <p14:creationId xmlns:p14="http://schemas.microsoft.com/office/powerpoint/2010/main" val="374929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066800" y="304800"/>
            <a:ext cx="7588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8195" name="Text Box 3"/>
          <p:cNvSpPr txBox="1">
            <a:spLocks noChangeArrowheads="1"/>
          </p:cNvSpPr>
          <p:nvPr/>
        </p:nvSpPr>
        <p:spPr bwMode="auto">
          <a:xfrm>
            <a:off x="1447800" y="1981200"/>
            <a:ext cx="69342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3600" smtClean="0">
                <a:solidFill>
                  <a:srgbClr val="000000"/>
                </a:solidFill>
              </a:rPr>
              <a:t>Steel is a very important metal which is used for many things.  In the United States, the  automobile industry uses the most steel.  Steel is used in putting up buildings.  Cans and containers are made from steel.  Steel is used to make farm and factory machines</a:t>
            </a:r>
            <a:r>
              <a:rPr lang="en-US" smtClean="0">
                <a:solidFill>
                  <a:srgbClr val="000000"/>
                </a:solidFill>
              </a:rPr>
              <a:t>.  </a:t>
            </a:r>
          </a:p>
        </p:txBody>
      </p:sp>
    </p:spTree>
    <p:extLst>
      <p:ext uri="{BB962C8B-B14F-4D97-AF65-F5344CB8AC3E}">
        <p14:creationId xmlns:p14="http://schemas.microsoft.com/office/powerpoint/2010/main" val="3432099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24000" y="381000"/>
            <a:ext cx="59372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50000"/>
              </a:spcBef>
              <a:spcAft>
                <a:spcPct val="0"/>
              </a:spcAft>
            </a:pPr>
            <a:r>
              <a:rPr lang="en-US" sz="5400" smtClean="0">
                <a:solidFill>
                  <a:srgbClr val="663300"/>
                </a:solidFill>
              </a:rPr>
              <a:t>The main idea is .  . .</a:t>
            </a:r>
          </a:p>
        </p:txBody>
      </p:sp>
      <p:sp>
        <p:nvSpPr>
          <p:cNvPr id="9219" name="Text Box 3"/>
          <p:cNvSpPr txBox="1">
            <a:spLocks noChangeArrowheads="1"/>
          </p:cNvSpPr>
          <p:nvPr/>
        </p:nvSpPr>
        <p:spPr bwMode="auto">
          <a:xfrm>
            <a:off x="1676400" y="2057400"/>
            <a:ext cx="67818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buFontTx/>
              <a:buAutoNum type="alphaUcPeriod"/>
            </a:pPr>
            <a:r>
              <a:rPr lang="en-US" sz="4000" smtClean="0">
                <a:solidFill>
                  <a:srgbClr val="000000"/>
                </a:solidFill>
              </a:rPr>
              <a:t>The auto industry is the most important. </a:t>
            </a:r>
          </a:p>
          <a:p>
            <a:pPr eaLnBrk="1" fontAlgn="base" hangingPunct="1">
              <a:spcBef>
                <a:spcPct val="50000"/>
              </a:spcBef>
              <a:spcAft>
                <a:spcPct val="0"/>
              </a:spcAft>
              <a:buFontTx/>
              <a:buAutoNum type="alphaUcPeriod"/>
            </a:pPr>
            <a:r>
              <a:rPr lang="en-US" sz="4000" smtClean="0">
                <a:solidFill>
                  <a:srgbClr val="000000"/>
                </a:solidFill>
              </a:rPr>
              <a:t>Steel is used for many purposes.  </a:t>
            </a:r>
          </a:p>
          <a:p>
            <a:pPr eaLnBrk="1" fontAlgn="base" hangingPunct="1">
              <a:spcBef>
                <a:spcPct val="50000"/>
              </a:spcBef>
              <a:spcAft>
                <a:spcPct val="0"/>
              </a:spcAft>
              <a:buFontTx/>
              <a:buAutoNum type="alphaUcPeriod"/>
            </a:pPr>
            <a:r>
              <a:rPr lang="en-US" sz="4000" smtClean="0">
                <a:solidFill>
                  <a:srgbClr val="000000"/>
                </a:solidFill>
              </a:rPr>
              <a:t>The United States produces the most steel in the world.  </a:t>
            </a:r>
          </a:p>
        </p:txBody>
      </p:sp>
    </p:spTree>
    <p:extLst>
      <p:ext uri="{BB962C8B-B14F-4D97-AF65-F5344CB8AC3E}">
        <p14:creationId xmlns:p14="http://schemas.microsoft.com/office/powerpoint/2010/main" val="315478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14400" y="304800"/>
            <a:ext cx="77406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0243" name="Text Box 3"/>
          <p:cNvSpPr txBox="1">
            <a:spLocks noChangeArrowheads="1"/>
          </p:cNvSpPr>
          <p:nvPr/>
        </p:nvSpPr>
        <p:spPr bwMode="auto">
          <a:xfrm>
            <a:off x="1219200" y="19050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endParaRPr lang="en-US" smtClean="0">
              <a:solidFill>
                <a:srgbClr val="000000"/>
              </a:solidFill>
            </a:endParaRPr>
          </a:p>
        </p:txBody>
      </p:sp>
      <p:sp>
        <p:nvSpPr>
          <p:cNvPr id="10244" name="Text Box 4"/>
          <p:cNvSpPr txBox="1">
            <a:spLocks noChangeArrowheads="1"/>
          </p:cNvSpPr>
          <p:nvPr/>
        </p:nvSpPr>
        <p:spPr bwMode="auto">
          <a:xfrm>
            <a:off x="1066800" y="1676400"/>
            <a:ext cx="73914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600" smtClean="0">
                <a:solidFill>
                  <a:srgbClr val="000000"/>
                </a:solidFill>
              </a:rPr>
              <a:t>	Jean finally had money for something she had wanted to buy for a long time. Today after school, Jean would buy her own skateboard. She was pretty good at using skateboards, because she used those of friends to practice. She was looking forward to having her own to use whenever she wanted.</a:t>
            </a:r>
          </a:p>
        </p:txBody>
      </p:sp>
    </p:spTree>
    <p:extLst>
      <p:ext uri="{BB962C8B-B14F-4D97-AF65-F5344CB8AC3E}">
        <p14:creationId xmlns:p14="http://schemas.microsoft.com/office/powerpoint/2010/main" val="152705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Monday 8-12-13</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20000"/>
          </a:bodyPr>
          <a:lstStyle/>
          <a:p>
            <a:r>
              <a:rPr lang="en-US" dirty="0" smtClean="0"/>
              <a:t>Please take this time to complete your </a:t>
            </a:r>
            <a:r>
              <a:rPr lang="en-US" b="1" dirty="0" smtClean="0"/>
              <a:t>agenda</a:t>
            </a:r>
            <a:r>
              <a:rPr lang="en-US" dirty="0" smtClean="0"/>
              <a:t> for this week.  Leave it on your desk for me to check.  </a:t>
            </a:r>
          </a:p>
          <a:p>
            <a:r>
              <a:rPr lang="en-US" dirty="0" smtClean="0"/>
              <a:t>Be sure to have your </a:t>
            </a:r>
            <a:r>
              <a:rPr lang="en-US" b="1" dirty="0" smtClean="0"/>
              <a:t>character card </a:t>
            </a:r>
            <a:r>
              <a:rPr lang="en-US" dirty="0" smtClean="0"/>
              <a:t>out.  </a:t>
            </a:r>
          </a:p>
          <a:p>
            <a:r>
              <a:rPr lang="en-US" dirty="0" smtClean="0"/>
              <a:t>Take out your </a:t>
            </a:r>
            <a:r>
              <a:rPr lang="en-US" b="1" dirty="0" smtClean="0"/>
              <a:t>composition notebook </a:t>
            </a:r>
            <a:r>
              <a:rPr lang="en-US" dirty="0" smtClean="0"/>
              <a:t>and </a:t>
            </a:r>
            <a:r>
              <a:rPr lang="en-US" b="1" dirty="0" smtClean="0"/>
              <a:t>folders</a:t>
            </a:r>
            <a:r>
              <a:rPr lang="en-US" dirty="0" smtClean="0"/>
              <a:t> you should have. </a:t>
            </a:r>
          </a:p>
          <a:p>
            <a:r>
              <a:rPr lang="en-US" dirty="0" smtClean="0"/>
              <a:t>Turn in any syllabus forms, postcards, or writing assignments, or surveys from last week if you haven’t.  </a:t>
            </a:r>
          </a:p>
          <a:p>
            <a:r>
              <a:rPr lang="en-US" dirty="0" smtClean="0"/>
              <a:t>If you do not have an independent reading book, now is the time to check one out from my library.  </a:t>
            </a:r>
            <a:r>
              <a:rPr lang="en-US" b="1" i="1" dirty="0" smtClean="0"/>
              <a:t>Begin reading silently</a:t>
            </a:r>
            <a:r>
              <a:rPr lang="en-US" i="1" dirty="0" smtClean="0"/>
              <a:t>.  </a:t>
            </a:r>
          </a:p>
          <a:p>
            <a:r>
              <a:rPr lang="en-US" dirty="0" smtClean="0"/>
              <a:t>I will come by to check that you have your supplies and a book.  </a:t>
            </a:r>
          </a:p>
        </p:txBody>
      </p:sp>
    </p:spTree>
    <p:extLst>
      <p:ext uri="{BB962C8B-B14F-4D97-AF65-F5344CB8AC3E}">
        <p14:creationId xmlns:p14="http://schemas.microsoft.com/office/powerpoint/2010/main" val="1687006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066800" y="533400"/>
            <a:ext cx="7467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5400" smtClean="0">
                <a:solidFill>
                  <a:srgbClr val="663300"/>
                </a:solidFill>
              </a:rPr>
              <a:t>The main idea is .  . .</a:t>
            </a:r>
          </a:p>
        </p:txBody>
      </p:sp>
      <p:sp>
        <p:nvSpPr>
          <p:cNvPr id="11267" name="Text Box 5"/>
          <p:cNvSpPr txBox="1">
            <a:spLocks noChangeArrowheads="1"/>
          </p:cNvSpPr>
          <p:nvPr/>
        </p:nvSpPr>
        <p:spPr bwMode="auto">
          <a:xfrm>
            <a:off x="1143000" y="1603375"/>
            <a:ext cx="76962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buFontTx/>
              <a:buAutoNum type="alphaUcPeriod"/>
            </a:pPr>
            <a:r>
              <a:rPr lang="en-US" sz="5400" smtClean="0">
                <a:solidFill>
                  <a:srgbClr val="000000"/>
                </a:solidFill>
              </a:rPr>
              <a:t>Jean gets a skateboard.</a:t>
            </a:r>
          </a:p>
          <a:p>
            <a:pPr eaLnBrk="1" fontAlgn="base" hangingPunct="1">
              <a:spcBef>
                <a:spcPct val="50000"/>
              </a:spcBef>
              <a:spcAft>
                <a:spcPct val="0"/>
              </a:spcAft>
              <a:buFontTx/>
              <a:buAutoNum type="alphaUcPeriod"/>
            </a:pPr>
            <a:r>
              <a:rPr lang="en-US" sz="5400" smtClean="0">
                <a:solidFill>
                  <a:srgbClr val="000000"/>
                </a:solidFill>
              </a:rPr>
              <a:t>Jean is an expert at skateboarding.</a:t>
            </a:r>
          </a:p>
          <a:p>
            <a:pPr eaLnBrk="1" fontAlgn="base" hangingPunct="1">
              <a:spcBef>
                <a:spcPct val="50000"/>
              </a:spcBef>
              <a:spcAft>
                <a:spcPct val="0"/>
              </a:spcAft>
              <a:buFontTx/>
              <a:buAutoNum type="alphaUcPeriod"/>
            </a:pPr>
            <a:r>
              <a:rPr lang="en-US" sz="5400" smtClean="0">
                <a:solidFill>
                  <a:srgbClr val="000000"/>
                </a:solidFill>
              </a:rPr>
              <a:t>Jean borrows a skateboard.</a:t>
            </a:r>
          </a:p>
        </p:txBody>
      </p:sp>
    </p:spTree>
    <p:extLst>
      <p:ext uri="{BB962C8B-B14F-4D97-AF65-F5344CB8AC3E}">
        <p14:creationId xmlns:p14="http://schemas.microsoft.com/office/powerpoint/2010/main" val="1935697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381000"/>
            <a:ext cx="78930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2291" name="Text Box 3"/>
          <p:cNvSpPr txBox="1">
            <a:spLocks noChangeArrowheads="1"/>
          </p:cNvSpPr>
          <p:nvPr/>
        </p:nvSpPr>
        <p:spPr bwMode="auto">
          <a:xfrm>
            <a:off x="1143000" y="1905000"/>
            <a:ext cx="75438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600" smtClean="0">
                <a:solidFill>
                  <a:srgbClr val="000000"/>
                </a:solidFill>
              </a:rPr>
              <a:t>	The largest desert in the world is the Sahara. This desert is almost as big as the United States. There are a few plants and animals that live in the Sahara. There are also some people there. These people raise a few crops or animals. They live in tents so they can move around easily.</a:t>
            </a:r>
          </a:p>
        </p:txBody>
      </p:sp>
    </p:spTree>
    <p:extLst>
      <p:ext uri="{BB962C8B-B14F-4D97-AF65-F5344CB8AC3E}">
        <p14:creationId xmlns:p14="http://schemas.microsoft.com/office/powerpoint/2010/main" val="108571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93750" y="304800"/>
            <a:ext cx="78930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endParaRPr lang="en-US" sz="4800" smtClean="0">
              <a:solidFill>
                <a:srgbClr val="000000"/>
              </a:solidFill>
            </a:endParaRPr>
          </a:p>
        </p:txBody>
      </p:sp>
      <p:sp>
        <p:nvSpPr>
          <p:cNvPr id="13315" name="Rectangle 3"/>
          <p:cNvSpPr>
            <a:spLocks noChangeArrowheads="1"/>
          </p:cNvSpPr>
          <p:nvPr/>
        </p:nvSpPr>
        <p:spPr bwMode="auto">
          <a:xfrm>
            <a:off x="1143000" y="533400"/>
            <a:ext cx="7391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4800" smtClean="0">
                <a:solidFill>
                  <a:srgbClr val="663300"/>
                </a:solidFill>
              </a:rPr>
              <a:t>The main idea is .  . .</a:t>
            </a:r>
          </a:p>
        </p:txBody>
      </p:sp>
      <p:sp>
        <p:nvSpPr>
          <p:cNvPr id="13316" name="Text Box 4"/>
          <p:cNvSpPr txBox="1">
            <a:spLocks noChangeArrowheads="1"/>
          </p:cNvSpPr>
          <p:nvPr/>
        </p:nvSpPr>
        <p:spPr bwMode="auto">
          <a:xfrm>
            <a:off x="1219200" y="1981200"/>
            <a:ext cx="75438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buFontTx/>
              <a:buAutoNum type="alphaUcPeriod"/>
            </a:pPr>
            <a:r>
              <a:rPr lang="en-US" sz="4400" smtClean="0">
                <a:solidFill>
                  <a:srgbClr val="000000"/>
                </a:solidFill>
              </a:rPr>
              <a:t>No one can live in the desert.</a:t>
            </a:r>
          </a:p>
          <a:p>
            <a:pPr eaLnBrk="1" fontAlgn="base" hangingPunct="1">
              <a:spcBef>
                <a:spcPct val="50000"/>
              </a:spcBef>
              <a:spcAft>
                <a:spcPct val="0"/>
              </a:spcAft>
              <a:buFontTx/>
              <a:buAutoNum type="alphaUcPeriod"/>
            </a:pPr>
            <a:r>
              <a:rPr lang="en-US" sz="4400" smtClean="0">
                <a:solidFill>
                  <a:srgbClr val="000000"/>
                </a:solidFill>
              </a:rPr>
              <a:t>The desert is a good place to live.</a:t>
            </a:r>
          </a:p>
          <a:p>
            <a:pPr eaLnBrk="1" fontAlgn="base" hangingPunct="1">
              <a:spcBef>
                <a:spcPct val="50000"/>
              </a:spcBef>
              <a:spcAft>
                <a:spcPct val="0"/>
              </a:spcAft>
              <a:buFontTx/>
              <a:buAutoNum type="alphaUcPeriod"/>
            </a:pPr>
            <a:r>
              <a:rPr lang="en-US" sz="4400" smtClean="0">
                <a:solidFill>
                  <a:srgbClr val="000000"/>
                </a:solidFill>
              </a:rPr>
              <a:t>Few people and animals live on the desert</a:t>
            </a:r>
          </a:p>
        </p:txBody>
      </p:sp>
    </p:spTree>
    <p:extLst>
      <p:ext uri="{BB962C8B-B14F-4D97-AF65-F5344CB8AC3E}">
        <p14:creationId xmlns:p14="http://schemas.microsoft.com/office/powerpoint/2010/main" val="70018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90600" y="304800"/>
            <a:ext cx="76644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4339" name="Text Box 3"/>
          <p:cNvSpPr txBox="1">
            <a:spLocks noChangeArrowheads="1"/>
          </p:cNvSpPr>
          <p:nvPr/>
        </p:nvSpPr>
        <p:spPr bwMode="auto">
          <a:xfrm>
            <a:off x="1219200" y="1524000"/>
            <a:ext cx="75438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200" smtClean="0">
                <a:solidFill>
                  <a:srgbClr val="000000"/>
                </a:solidFill>
              </a:rPr>
              <a:t>	A symbol is a picture or object that stands for something else. For example, the American flag stands for the United States. Uncle Sam is another U.S. symbol. The name comes from the initials U.S. Have you seen the Statue of Liberty? The statue is a symbol for our country and government. The Liberty Bell stands for our freedom. Another symbol, the blad eagle, also stands for freedom. </a:t>
            </a:r>
          </a:p>
        </p:txBody>
      </p:sp>
    </p:spTree>
    <p:extLst>
      <p:ext uri="{BB962C8B-B14F-4D97-AF65-F5344CB8AC3E}">
        <p14:creationId xmlns:p14="http://schemas.microsoft.com/office/powerpoint/2010/main" val="868109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381000"/>
            <a:ext cx="77406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5363" name="Text Box 3"/>
          <p:cNvSpPr txBox="1">
            <a:spLocks noChangeArrowheads="1"/>
          </p:cNvSpPr>
          <p:nvPr/>
        </p:nvSpPr>
        <p:spPr bwMode="auto">
          <a:xfrm>
            <a:off x="1066800" y="1600200"/>
            <a:ext cx="75438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4000" smtClean="0">
                <a:solidFill>
                  <a:srgbClr val="000000"/>
                </a:solidFill>
              </a:rPr>
              <a:t>	A vegan is a person who eats a special diet of only plant products. Like vegetarians, they do not eat meat, fish or poultry, but a vegan also will not eat eggs, milk, cheese, or butter; products of animals. A vegan diet consists of vegetables, fruits, and grains.</a:t>
            </a:r>
          </a:p>
        </p:txBody>
      </p:sp>
    </p:spTree>
    <p:extLst>
      <p:ext uri="{BB962C8B-B14F-4D97-AF65-F5344CB8AC3E}">
        <p14:creationId xmlns:p14="http://schemas.microsoft.com/office/powerpoint/2010/main" val="3412979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098550" y="304800"/>
            <a:ext cx="7969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6387" name="Text Box 3"/>
          <p:cNvSpPr txBox="1">
            <a:spLocks noChangeArrowheads="1"/>
          </p:cNvSpPr>
          <p:nvPr/>
        </p:nvSpPr>
        <p:spPr bwMode="auto">
          <a:xfrm>
            <a:off x="1143000" y="1600200"/>
            <a:ext cx="762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4000" smtClean="0">
                <a:solidFill>
                  <a:srgbClr val="000000"/>
                </a:solidFill>
              </a:rPr>
              <a:t>	Vegans may choose their strict dietm for several reasons. Some don’t like the way farmers treat animals, some change their diet to lower their fat intake, and others are concerned about the enviroment, saying that raising animals is less efficient than farming.</a:t>
            </a:r>
          </a:p>
        </p:txBody>
      </p:sp>
    </p:spTree>
    <p:extLst>
      <p:ext uri="{BB962C8B-B14F-4D97-AF65-F5344CB8AC3E}">
        <p14:creationId xmlns:p14="http://schemas.microsoft.com/office/powerpoint/2010/main" val="2439462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22350" y="304800"/>
            <a:ext cx="81216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7411" name="Text Box 3"/>
          <p:cNvSpPr txBox="1">
            <a:spLocks noChangeArrowheads="1"/>
          </p:cNvSpPr>
          <p:nvPr/>
        </p:nvSpPr>
        <p:spPr bwMode="auto">
          <a:xfrm>
            <a:off x="1219200" y="1600200"/>
            <a:ext cx="74676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2800" smtClean="0">
                <a:solidFill>
                  <a:srgbClr val="000000"/>
                </a:solidFill>
              </a:rPr>
              <a:t>	</a:t>
            </a:r>
            <a:r>
              <a:rPr lang="en-US" sz="3000" smtClean="0">
                <a:solidFill>
                  <a:srgbClr val="000000"/>
                </a:solidFill>
              </a:rPr>
              <a:t>The Indians of the South American Andes use llamas for a variety of purposes. The llama is best used as a pack animal because it is sure-footed, strong, and gentle. As members of the camel family, llamas need little water and eat readily available plants. They may be raised for their meat or wool. The Indians use the llamas’ wool for clothing and ropes and make sandals from their hides. Llamas are extremly important animals to these Indians.</a:t>
            </a:r>
          </a:p>
        </p:txBody>
      </p:sp>
    </p:spTree>
    <p:extLst>
      <p:ext uri="{BB962C8B-B14F-4D97-AF65-F5344CB8AC3E}">
        <p14:creationId xmlns:p14="http://schemas.microsoft.com/office/powerpoint/2010/main" val="362876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143000" y="304800"/>
            <a:ext cx="7588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8435" name="Text Box 3"/>
          <p:cNvSpPr txBox="1">
            <a:spLocks noChangeArrowheads="1"/>
          </p:cNvSpPr>
          <p:nvPr/>
        </p:nvSpPr>
        <p:spPr bwMode="auto">
          <a:xfrm>
            <a:off x="1143000" y="1676400"/>
            <a:ext cx="76200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600" smtClean="0">
                <a:solidFill>
                  <a:srgbClr val="000000"/>
                </a:solidFill>
              </a:rPr>
              <a:t>	People find many reasons to like llamas. A llama is used to carrying a load on its back, so it doesn’t mind giving rides to children. They are also hard-working and gentle when they are treated well. Because they are grazers, llamas could be used as “lawn mowers” on golf courses and large estates.</a:t>
            </a:r>
          </a:p>
        </p:txBody>
      </p:sp>
    </p:spTree>
    <p:extLst>
      <p:ext uri="{BB962C8B-B14F-4D97-AF65-F5344CB8AC3E}">
        <p14:creationId xmlns:p14="http://schemas.microsoft.com/office/powerpoint/2010/main" val="201904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143000" y="304800"/>
            <a:ext cx="7588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19459" name="Text Box 3"/>
          <p:cNvSpPr txBox="1">
            <a:spLocks noChangeArrowheads="1"/>
          </p:cNvSpPr>
          <p:nvPr/>
        </p:nvSpPr>
        <p:spPr bwMode="auto">
          <a:xfrm>
            <a:off x="1143000" y="1828800"/>
            <a:ext cx="76200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3400" smtClean="0">
                <a:solidFill>
                  <a:srgbClr val="000000"/>
                </a:solidFill>
              </a:rPr>
              <a:t>	No visit to Chicago should be complete without a visit to Skydeck of the Sears Tower. Around one-and-a-half million visitors each year come to Chicago, Illinois, to see the view from the Sears Tower Skydeck. On a clear day, parts of four states can be seen. At night, the view of the city below, ablaze in lights, is breath-taking.</a:t>
            </a:r>
          </a:p>
        </p:txBody>
      </p:sp>
    </p:spTree>
    <p:extLst>
      <p:ext uri="{BB962C8B-B14F-4D97-AF65-F5344CB8AC3E}">
        <p14:creationId xmlns:p14="http://schemas.microsoft.com/office/powerpoint/2010/main" val="2875196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304800"/>
            <a:ext cx="8077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4800" b="1" i="1" smtClean="0">
                <a:solidFill>
                  <a:srgbClr val="663300"/>
                </a:solidFill>
              </a:rPr>
              <a:t>.</a:t>
            </a:r>
            <a:r>
              <a:rPr lang="en-US" sz="4800" smtClean="0">
                <a:solidFill>
                  <a:srgbClr val="000000"/>
                </a:solidFill>
              </a:rPr>
              <a:t>  </a:t>
            </a:r>
          </a:p>
        </p:txBody>
      </p:sp>
      <p:sp>
        <p:nvSpPr>
          <p:cNvPr id="20483" name="Text Box 3"/>
          <p:cNvSpPr txBox="1">
            <a:spLocks noChangeArrowheads="1"/>
          </p:cNvSpPr>
          <p:nvPr/>
        </p:nvSpPr>
        <p:spPr bwMode="auto">
          <a:xfrm>
            <a:off x="990600" y="1600200"/>
            <a:ext cx="75438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z="4000" smtClean="0">
                <a:solidFill>
                  <a:srgbClr val="000000"/>
                </a:solidFill>
              </a:rPr>
              <a:t>	The Sears Tower is taller than both the World Trade Center, and the Empire State Building in New York City. The 110-story building reaches 1,454 feet above the ground. Two antenna towers on top bring the building’s height to 1,707 feet.</a:t>
            </a:r>
          </a:p>
        </p:txBody>
      </p:sp>
    </p:spTree>
    <p:extLst>
      <p:ext uri="{BB962C8B-B14F-4D97-AF65-F5344CB8AC3E}">
        <p14:creationId xmlns:p14="http://schemas.microsoft.com/office/powerpoint/2010/main" val="106001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483774">
            <a:off x="-55028" y="-39529"/>
            <a:ext cx="1872574" cy="187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Interactive Notebook (I.N.)</a:t>
            </a:r>
            <a:br>
              <a:rPr lang="en-US" dirty="0" smtClean="0"/>
            </a:br>
            <a:r>
              <a:rPr lang="en-US" u="sng" dirty="0" smtClean="0"/>
              <a:t>CONSTRUCTION</a:t>
            </a:r>
            <a:r>
              <a:rPr lang="en-US" dirty="0" smtClean="0"/>
              <a:t> </a:t>
            </a:r>
            <a:endParaRPr lang="en-US" dirty="0"/>
          </a:p>
        </p:txBody>
      </p:sp>
      <p:sp>
        <p:nvSpPr>
          <p:cNvPr id="3" name="Content Placeholder 2"/>
          <p:cNvSpPr>
            <a:spLocks noGrp="1"/>
          </p:cNvSpPr>
          <p:nvPr>
            <p:ph idx="1"/>
          </p:nvPr>
        </p:nvSpPr>
        <p:spPr>
          <a:xfrm>
            <a:off x="457200" y="1676400"/>
            <a:ext cx="8229600" cy="5334000"/>
          </a:xfrm>
        </p:spPr>
        <p:txBody>
          <a:bodyPr>
            <a:normAutofit lnSpcReduction="10000"/>
          </a:bodyPr>
          <a:lstStyle/>
          <a:p>
            <a:r>
              <a:rPr lang="en-US" dirty="0" smtClean="0"/>
              <a:t>Cut out the Table of Contents and Thinking Stems Page so they will fit in your notebook. </a:t>
            </a:r>
          </a:p>
          <a:p>
            <a:r>
              <a:rPr lang="en-US" dirty="0" smtClean="0"/>
              <a:t>Glue the Table of Contents on your first page front and back.  </a:t>
            </a:r>
          </a:p>
          <a:p>
            <a:r>
              <a:rPr lang="en-US" dirty="0" smtClean="0"/>
              <a:t>Next glue the Thinking Stems on the second page front and back.  </a:t>
            </a:r>
          </a:p>
          <a:p>
            <a:r>
              <a:rPr lang="en-US" dirty="0" smtClean="0"/>
              <a:t>When you finish, be sure your name is in the cover of your notebook and easy to find.</a:t>
            </a:r>
          </a:p>
          <a:p>
            <a:r>
              <a:rPr lang="en-US" dirty="0" smtClean="0"/>
              <a:t>Please clean up all paper in your row when you finish.   </a:t>
            </a:r>
            <a:endParaRPr lang="en-US" dirty="0"/>
          </a:p>
        </p:txBody>
      </p:sp>
    </p:spTree>
    <p:extLst>
      <p:ext uri="{BB962C8B-B14F-4D97-AF65-F5344CB8AC3E}">
        <p14:creationId xmlns:p14="http://schemas.microsoft.com/office/powerpoint/2010/main" val="42020326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1143000" y="304800"/>
            <a:ext cx="7080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3200" smtClean="0">
                <a:solidFill>
                  <a:srgbClr val="000000"/>
                </a:solidFill>
              </a:rPr>
              <a:t>  </a:t>
            </a:r>
          </a:p>
        </p:txBody>
      </p:sp>
      <p:sp>
        <p:nvSpPr>
          <p:cNvPr id="21507" name="Text Box 5"/>
          <p:cNvSpPr txBox="1">
            <a:spLocks noChangeArrowheads="1"/>
          </p:cNvSpPr>
          <p:nvPr/>
        </p:nvSpPr>
        <p:spPr bwMode="auto">
          <a:xfrm>
            <a:off x="1219200" y="2057400"/>
            <a:ext cx="73152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4000" smtClean="0">
                <a:solidFill>
                  <a:srgbClr val="000000"/>
                </a:solidFill>
              </a:rPr>
              <a:t>Although they are fascinating today, old time trains were really quite uncomfortable to the passengers of long ago.  The seats were rough and bumpy.  The cars were open to wind, rain, and sun.  </a:t>
            </a:r>
          </a:p>
        </p:txBody>
      </p:sp>
    </p:spTree>
    <p:extLst>
      <p:ext uri="{BB962C8B-B14F-4D97-AF65-F5344CB8AC3E}">
        <p14:creationId xmlns:p14="http://schemas.microsoft.com/office/powerpoint/2010/main" val="2570784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143000" y="406400"/>
            <a:ext cx="7315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i="1" smtClean="0">
                <a:solidFill>
                  <a:srgbClr val="663300"/>
                </a:solidFill>
              </a:rPr>
              <a:t>Read the paragraph below and identify the main idea.</a:t>
            </a:r>
            <a:r>
              <a:rPr lang="en-US" sz="3200" smtClean="0">
                <a:solidFill>
                  <a:srgbClr val="000000"/>
                </a:solidFill>
              </a:rPr>
              <a:t>  </a:t>
            </a:r>
          </a:p>
        </p:txBody>
      </p:sp>
      <p:sp>
        <p:nvSpPr>
          <p:cNvPr id="22531" name="Text Box 5"/>
          <p:cNvSpPr txBox="1">
            <a:spLocks noChangeArrowheads="1"/>
          </p:cNvSpPr>
          <p:nvPr/>
        </p:nvSpPr>
        <p:spPr bwMode="auto">
          <a:xfrm>
            <a:off x="1143000" y="1905000"/>
            <a:ext cx="75438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4400" smtClean="0">
                <a:solidFill>
                  <a:srgbClr val="000000"/>
                </a:solidFill>
              </a:rPr>
              <a:t>A tree is a very useful plant.  Paper is made from wood.  Medicine is made from bark..  Trees provides shade and beauty.  Also,  its roots soak up water which might have washed away soil.   </a:t>
            </a:r>
          </a:p>
        </p:txBody>
      </p:sp>
    </p:spTree>
    <p:extLst>
      <p:ext uri="{BB962C8B-B14F-4D97-AF65-F5344CB8AC3E}">
        <p14:creationId xmlns:p14="http://schemas.microsoft.com/office/powerpoint/2010/main" val="494506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685800"/>
            <a:ext cx="7620000" cy="838200"/>
          </a:xfrm>
        </p:spPr>
        <p:txBody>
          <a:bodyPr/>
          <a:lstStyle/>
          <a:p>
            <a:pPr eaLnBrk="1" hangingPunct="1"/>
            <a:r>
              <a:rPr lang="en-US" sz="4000" b="1" i="1" smtClean="0">
                <a:solidFill>
                  <a:srgbClr val="663300"/>
                </a:solidFill>
              </a:rPr>
              <a:t>Read the paragraph below and identify the main idea.</a:t>
            </a:r>
            <a:r>
              <a:rPr lang="en-US" sz="4000" smtClean="0">
                <a:solidFill>
                  <a:schemeClr val="tx1"/>
                </a:solidFill>
              </a:rPr>
              <a:t>  </a:t>
            </a:r>
            <a:br>
              <a:rPr lang="en-US" sz="4000" smtClean="0">
                <a:solidFill>
                  <a:schemeClr val="tx1"/>
                </a:solidFill>
              </a:rPr>
            </a:br>
            <a:endParaRPr lang="en-US" sz="4000" smtClean="0">
              <a:solidFill>
                <a:schemeClr val="tx1"/>
              </a:solidFill>
            </a:endParaRPr>
          </a:p>
        </p:txBody>
      </p:sp>
      <p:sp>
        <p:nvSpPr>
          <p:cNvPr id="23555" name="Rectangle 3"/>
          <p:cNvSpPr>
            <a:spLocks noGrp="1" noChangeArrowheads="1"/>
          </p:cNvSpPr>
          <p:nvPr>
            <p:ph type="body" idx="1"/>
          </p:nvPr>
        </p:nvSpPr>
        <p:spPr>
          <a:xfrm>
            <a:off x="1066800" y="1752600"/>
            <a:ext cx="7620000" cy="4648200"/>
          </a:xfrm>
        </p:spPr>
        <p:txBody>
          <a:bodyPr/>
          <a:lstStyle/>
          <a:p>
            <a:pPr eaLnBrk="1" hangingPunct="1">
              <a:lnSpc>
                <a:spcPct val="90000"/>
              </a:lnSpc>
              <a:buFontTx/>
              <a:buNone/>
            </a:pPr>
            <a:r>
              <a:rPr lang="en-US" sz="3600" smtClean="0"/>
              <a:t>		Did you know that it takes the planet Pluto over 200 years to go around the sun?  Our planet, Earth, takes 365 days.  Mercury, the smallest planet, only takes 88 days to go around the sun.  All of our nine planets in our solar system take a different number of days or years to go around the sun</a:t>
            </a:r>
            <a:r>
              <a:rPr lang="en-US" sz="2800" smtClean="0"/>
              <a:t>.  </a:t>
            </a:r>
          </a:p>
        </p:txBody>
      </p:sp>
    </p:spTree>
    <p:extLst>
      <p:ext uri="{BB962C8B-B14F-4D97-AF65-F5344CB8AC3E}">
        <p14:creationId xmlns:p14="http://schemas.microsoft.com/office/powerpoint/2010/main" val="241274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19200" y="762000"/>
            <a:ext cx="7467600" cy="762000"/>
          </a:xfrm>
        </p:spPr>
        <p:txBody>
          <a:bodyPr/>
          <a:lstStyle/>
          <a:p>
            <a:pPr eaLnBrk="1" hangingPunct="1"/>
            <a:r>
              <a:rPr lang="en-US" sz="4000" b="1" i="1" smtClean="0">
                <a:solidFill>
                  <a:srgbClr val="663300"/>
                </a:solidFill>
              </a:rPr>
              <a:t>Read the paragraph below and identify the main idea.</a:t>
            </a:r>
            <a:r>
              <a:rPr lang="en-US" sz="4000" smtClean="0">
                <a:solidFill>
                  <a:schemeClr val="tx1"/>
                </a:solidFill>
              </a:rPr>
              <a:t>  </a:t>
            </a:r>
            <a:br>
              <a:rPr lang="en-US" sz="4000" smtClean="0">
                <a:solidFill>
                  <a:schemeClr val="tx1"/>
                </a:solidFill>
              </a:rPr>
            </a:br>
            <a:endParaRPr lang="en-US" sz="4000" smtClean="0">
              <a:solidFill>
                <a:schemeClr val="tx1"/>
              </a:solidFill>
            </a:endParaRPr>
          </a:p>
        </p:txBody>
      </p:sp>
      <p:sp>
        <p:nvSpPr>
          <p:cNvPr id="24579" name="Rectangle 3"/>
          <p:cNvSpPr>
            <a:spLocks noGrp="1" noChangeArrowheads="1"/>
          </p:cNvSpPr>
          <p:nvPr>
            <p:ph type="body" idx="1"/>
          </p:nvPr>
        </p:nvSpPr>
        <p:spPr>
          <a:xfrm>
            <a:off x="1066800" y="1752600"/>
            <a:ext cx="7620000" cy="4648200"/>
          </a:xfrm>
        </p:spPr>
        <p:txBody>
          <a:bodyPr/>
          <a:lstStyle/>
          <a:p>
            <a:pPr eaLnBrk="1" hangingPunct="1">
              <a:lnSpc>
                <a:spcPct val="80000"/>
              </a:lnSpc>
              <a:buFontTx/>
              <a:buNone/>
            </a:pPr>
            <a:r>
              <a:rPr lang="en-US" sz="2800" smtClean="0"/>
              <a:t>		</a:t>
            </a:r>
            <a:r>
              <a:rPr lang="en-US" sz="3600" smtClean="0"/>
              <a:t>John Sutter found gold in California in 1848.  He wanted to keep his discovery a secret because he wanted all of the gold for himself.  But people quickly found out about the gold.  By 1849, the news had reached all across America.  Many people left their homes to move west in search of gold.  That is how the gold rush began.</a:t>
            </a:r>
            <a:r>
              <a:rPr lang="en-US" sz="2800" smtClean="0"/>
              <a:t>   </a:t>
            </a:r>
          </a:p>
        </p:txBody>
      </p:sp>
    </p:spTree>
    <p:extLst>
      <p:ext uri="{BB962C8B-B14F-4D97-AF65-F5344CB8AC3E}">
        <p14:creationId xmlns:p14="http://schemas.microsoft.com/office/powerpoint/2010/main" val="580510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The Main Idea Is .  .   .</a:t>
            </a:r>
          </a:p>
        </p:txBody>
      </p:sp>
      <p:sp>
        <p:nvSpPr>
          <p:cNvPr id="25603" name="Rectangle 3"/>
          <p:cNvSpPr>
            <a:spLocks noGrp="1" noChangeArrowheads="1"/>
          </p:cNvSpPr>
          <p:nvPr>
            <p:ph type="body" idx="1"/>
          </p:nvPr>
        </p:nvSpPr>
        <p:spPr>
          <a:xfrm>
            <a:off x="1066800" y="1752600"/>
            <a:ext cx="7620000" cy="4648200"/>
          </a:xfrm>
        </p:spPr>
        <p:txBody>
          <a:bodyPr/>
          <a:lstStyle/>
          <a:p>
            <a:pPr marL="609600" indent="-609600" eaLnBrk="1" hangingPunct="1">
              <a:buFontTx/>
              <a:buAutoNum type="alphaUcPeriod"/>
            </a:pPr>
            <a:r>
              <a:rPr lang="en-US" sz="4000" smtClean="0"/>
              <a:t>Very few men become rich from the gold rush.  </a:t>
            </a:r>
          </a:p>
          <a:p>
            <a:pPr marL="609600" indent="-609600" eaLnBrk="1" hangingPunct="1">
              <a:buFontTx/>
              <a:buAutoNum type="alphaUcPeriod"/>
            </a:pPr>
            <a:r>
              <a:rPr lang="en-US" sz="4000" smtClean="0"/>
              <a:t>Miners traveled to California on foot, by boat, and on horses.  </a:t>
            </a:r>
          </a:p>
          <a:p>
            <a:pPr marL="609600" indent="-609600" eaLnBrk="1" hangingPunct="1">
              <a:buFontTx/>
              <a:buAutoNum type="alphaUcPeriod"/>
            </a:pPr>
            <a:r>
              <a:rPr lang="en-US" sz="4000" smtClean="0"/>
              <a:t>The gold rush started after John Sutter discovered gold in California in 1848.</a:t>
            </a:r>
            <a:r>
              <a:rPr lang="en-US" smtClean="0"/>
              <a:t>  </a:t>
            </a:r>
          </a:p>
        </p:txBody>
      </p:sp>
    </p:spTree>
    <p:extLst>
      <p:ext uri="{BB962C8B-B14F-4D97-AF65-F5344CB8AC3E}">
        <p14:creationId xmlns:p14="http://schemas.microsoft.com/office/powerpoint/2010/main" val="196949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95400" y="609600"/>
            <a:ext cx="7391400" cy="914400"/>
          </a:xfrm>
        </p:spPr>
        <p:txBody>
          <a:bodyPr/>
          <a:lstStyle/>
          <a:p>
            <a:pPr eaLnBrk="1" hangingPunct="1"/>
            <a:r>
              <a:rPr lang="en-US" sz="4000" b="1" i="1" smtClean="0">
                <a:solidFill>
                  <a:srgbClr val="663300"/>
                </a:solidFill>
              </a:rPr>
              <a:t>Read the paragraph below and identify the main idea.</a:t>
            </a:r>
            <a:r>
              <a:rPr lang="en-US" sz="4000" smtClean="0">
                <a:solidFill>
                  <a:schemeClr val="tx1"/>
                </a:solidFill>
              </a:rPr>
              <a:t>  </a:t>
            </a:r>
            <a:br>
              <a:rPr lang="en-US" sz="4000" smtClean="0">
                <a:solidFill>
                  <a:schemeClr val="tx1"/>
                </a:solidFill>
              </a:rPr>
            </a:br>
            <a:endParaRPr lang="en-US" sz="4000" smtClean="0">
              <a:solidFill>
                <a:schemeClr val="tx1"/>
              </a:solidFill>
            </a:endParaRPr>
          </a:p>
        </p:txBody>
      </p:sp>
      <p:sp>
        <p:nvSpPr>
          <p:cNvPr id="26627" name="Rectangle 3"/>
          <p:cNvSpPr>
            <a:spLocks noGrp="1" noChangeArrowheads="1"/>
          </p:cNvSpPr>
          <p:nvPr>
            <p:ph type="body" idx="1"/>
          </p:nvPr>
        </p:nvSpPr>
        <p:spPr>
          <a:xfrm>
            <a:off x="990600" y="1524000"/>
            <a:ext cx="7620000" cy="5029200"/>
          </a:xfrm>
        </p:spPr>
        <p:txBody>
          <a:bodyPr/>
          <a:lstStyle/>
          <a:p>
            <a:pPr eaLnBrk="1" hangingPunct="1">
              <a:lnSpc>
                <a:spcPct val="80000"/>
              </a:lnSpc>
              <a:buFontTx/>
              <a:buNone/>
            </a:pPr>
            <a:r>
              <a:rPr lang="en-US" sz="2800" smtClean="0"/>
              <a:t>		</a:t>
            </a:r>
            <a:r>
              <a:rPr lang="en-US" sz="3600" smtClean="0"/>
              <a:t>Trains carry just about everything.  Different kinds of trains carry different things.  The locomotive pulls the train.  It carries the engineer, or driver.  A hopper car carries things like coal, sand, and salt.  A flatcar carries large things like telephone poles.  The poles must be tied down.  Gas is carried in a tanker car.   A boxcar can hold many things, from animals to toys.</a:t>
            </a:r>
            <a:r>
              <a:rPr lang="en-US" smtClean="0"/>
              <a:t>  </a:t>
            </a:r>
          </a:p>
        </p:txBody>
      </p:sp>
    </p:spTree>
    <p:extLst>
      <p:ext uri="{BB962C8B-B14F-4D97-AF65-F5344CB8AC3E}">
        <p14:creationId xmlns:p14="http://schemas.microsoft.com/office/powerpoint/2010/main" val="1950225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Main Idea Is .  .  .</a:t>
            </a:r>
          </a:p>
        </p:txBody>
      </p:sp>
      <p:sp>
        <p:nvSpPr>
          <p:cNvPr id="27651" name="Rectangle 3"/>
          <p:cNvSpPr>
            <a:spLocks noGrp="1" noChangeArrowheads="1"/>
          </p:cNvSpPr>
          <p:nvPr>
            <p:ph type="body" idx="1"/>
          </p:nvPr>
        </p:nvSpPr>
        <p:spPr/>
        <p:txBody>
          <a:bodyPr/>
          <a:lstStyle/>
          <a:p>
            <a:pPr marL="609600" indent="-609600" eaLnBrk="1" hangingPunct="1">
              <a:buFontTx/>
              <a:buAutoNum type="alphaUcPeriod"/>
            </a:pPr>
            <a:r>
              <a:rPr lang="en-US" sz="3600" smtClean="0"/>
              <a:t>Boxcars hold many different kinds of things.  </a:t>
            </a:r>
          </a:p>
          <a:p>
            <a:pPr marL="609600" indent="-609600" eaLnBrk="1" hangingPunct="1">
              <a:buFontTx/>
              <a:buAutoNum type="alphaUcPeriod"/>
            </a:pPr>
            <a:r>
              <a:rPr lang="en-US" sz="3600" smtClean="0"/>
              <a:t>Different train cars carry different things.  </a:t>
            </a:r>
          </a:p>
          <a:p>
            <a:pPr marL="609600" indent="-609600" eaLnBrk="1" hangingPunct="1">
              <a:buFontTx/>
              <a:buAutoNum type="alphaUcPeriod"/>
            </a:pPr>
            <a:r>
              <a:rPr lang="en-US" sz="3600" smtClean="0"/>
              <a:t>The locomotive is the most important car.  </a:t>
            </a:r>
          </a:p>
          <a:p>
            <a:pPr marL="609600" indent="-609600" eaLnBrk="1" hangingPunct="1">
              <a:buFontTx/>
              <a:buAutoNum type="alphaUcPeriod"/>
            </a:pPr>
            <a:r>
              <a:rPr lang="en-US" sz="3600" smtClean="0"/>
              <a:t>A train has six different kinds of cars.  </a:t>
            </a:r>
          </a:p>
          <a:p>
            <a:pPr marL="609600" indent="-609600" eaLnBrk="1" hangingPunct="1">
              <a:buFontTx/>
              <a:buNone/>
            </a:pPr>
            <a:endParaRPr lang="en-US" sz="3600" smtClean="0"/>
          </a:p>
        </p:txBody>
      </p:sp>
    </p:spTree>
    <p:extLst>
      <p:ext uri="{BB962C8B-B14F-4D97-AF65-F5344CB8AC3E}">
        <p14:creationId xmlns:p14="http://schemas.microsoft.com/office/powerpoint/2010/main" val="3335571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1219200" y="381000"/>
            <a:ext cx="6927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3200" b="1" i="1" smtClean="0">
                <a:solidFill>
                  <a:srgbClr val="663300"/>
                </a:solidFill>
              </a:rPr>
              <a:t>Read the paragraph below and identify the main idea.</a:t>
            </a:r>
          </a:p>
        </p:txBody>
      </p:sp>
      <p:sp>
        <p:nvSpPr>
          <p:cNvPr id="28675" name="Text Box 5"/>
          <p:cNvSpPr txBox="1">
            <a:spLocks noChangeArrowheads="1"/>
          </p:cNvSpPr>
          <p:nvPr/>
        </p:nvSpPr>
        <p:spPr bwMode="auto">
          <a:xfrm>
            <a:off x="1143000" y="1600200"/>
            <a:ext cx="762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4000" smtClean="0">
                <a:solidFill>
                  <a:srgbClr val="000000"/>
                </a:solidFill>
              </a:rPr>
              <a:t>The ancient Maya Indians lived in central America and Southern Mexico.  Today the descendants of the Maya people still live there.  During the peak of their civilization, from 250-900 A. D., they lived in the tropical rain forests of the lowlands.  </a:t>
            </a:r>
          </a:p>
        </p:txBody>
      </p:sp>
    </p:spTree>
    <p:extLst>
      <p:ext uri="{BB962C8B-B14F-4D97-AF65-F5344CB8AC3E}">
        <p14:creationId xmlns:p14="http://schemas.microsoft.com/office/powerpoint/2010/main" val="2071482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b="1" i="1" smtClean="0">
                <a:solidFill>
                  <a:srgbClr val="663300"/>
                </a:solidFill>
              </a:rPr>
              <a:t>Read the paragraph below and identify the main idea.</a:t>
            </a:r>
          </a:p>
        </p:txBody>
      </p:sp>
      <p:sp>
        <p:nvSpPr>
          <p:cNvPr id="29699" name="Rectangle 3"/>
          <p:cNvSpPr>
            <a:spLocks noGrp="1" noChangeArrowheads="1"/>
          </p:cNvSpPr>
          <p:nvPr>
            <p:ph type="body" idx="1"/>
          </p:nvPr>
        </p:nvSpPr>
        <p:spPr>
          <a:xfrm>
            <a:off x="1066800" y="1752600"/>
            <a:ext cx="7620000" cy="4648200"/>
          </a:xfrm>
        </p:spPr>
        <p:txBody>
          <a:bodyPr/>
          <a:lstStyle/>
          <a:p>
            <a:pPr eaLnBrk="1" hangingPunct="1">
              <a:buFontTx/>
              <a:buNone/>
            </a:pPr>
            <a:r>
              <a:rPr lang="en-US" smtClean="0"/>
              <a:t>		</a:t>
            </a:r>
            <a:r>
              <a:rPr lang="en-US" sz="3600" smtClean="0"/>
              <a:t>The Maya developed the first advanced form of writing called hieroglyphics.  Written records of dates and important events were written on pottery, monuments, and palca walls.  The Mayan people lived and wrote until the 16</a:t>
            </a:r>
            <a:r>
              <a:rPr lang="en-US" sz="3600" baseline="30000" smtClean="0"/>
              <a:t>th</a:t>
            </a:r>
            <a:r>
              <a:rPr lang="en-US" sz="3600" smtClean="0"/>
              <a:t> century when they were invaded by the Spanish.  </a:t>
            </a:r>
          </a:p>
        </p:txBody>
      </p:sp>
    </p:spTree>
    <p:extLst>
      <p:ext uri="{BB962C8B-B14F-4D97-AF65-F5344CB8AC3E}">
        <p14:creationId xmlns:p14="http://schemas.microsoft.com/office/powerpoint/2010/main" val="717476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b="1" i="1" smtClean="0">
                <a:solidFill>
                  <a:srgbClr val="663300"/>
                </a:solidFill>
              </a:rPr>
              <a:t>Read the paragraph below and identify the main idea.</a:t>
            </a:r>
          </a:p>
        </p:txBody>
      </p:sp>
      <p:sp>
        <p:nvSpPr>
          <p:cNvPr id="30723" name="Rectangle 3"/>
          <p:cNvSpPr>
            <a:spLocks noGrp="1" noChangeArrowheads="1"/>
          </p:cNvSpPr>
          <p:nvPr>
            <p:ph type="body" idx="1"/>
          </p:nvPr>
        </p:nvSpPr>
        <p:spPr/>
        <p:txBody>
          <a:bodyPr/>
          <a:lstStyle/>
          <a:p>
            <a:pPr eaLnBrk="1" hangingPunct="1">
              <a:buFontTx/>
              <a:buNone/>
            </a:pPr>
            <a:r>
              <a:rPr lang="en-US" smtClean="0"/>
              <a:t>	</a:t>
            </a:r>
          </a:p>
        </p:txBody>
      </p:sp>
      <p:sp>
        <p:nvSpPr>
          <p:cNvPr id="30724" name="Text Box 4"/>
          <p:cNvSpPr txBox="1">
            <a:spLocks noChangeArrowheads="1"/>
          </p:cNvSpPr>
          <p:nvPr/>
        </p:nvSpPr>
        <p:spPr bwMode="auto">
          <a:xfrm>
            <a:off x="1295400" y="1905000"/>
            <a:ext cx="73914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en-US" smtClean="0">
                <a:solidFill>
                  <a:srgbClr val="000000"/>
                </a:solidFill>
              </a:rPr>
              <a:t>	</a:t>
            </a:r>
            <a:r>
              <a:rPr lang="en-US" sz="4000" smtClean="0">
                <a:solidFill>
                  <a:srgbClr val="000000"/>
                </a:solidFill>
              </a:rPr>
              <a:t>With 110 stories, the Sears Tower needs a good elevator service.  There are more than  100 elevators in the building.  Express elevators can carry passengers to the Skydeck, on the 103</a:t>
            </a:r>
            <a:r>
              <a:rPr lang="en-US" sz="4000" baseline="30000" smtClean="0">
                <a:solidFill>
                  <a:srgbClr val="000000"/>
                </a:solidFill>
              </a:rPr>
              <a:t>rd</a:t>
            </a:r>
            <a:r>
              <a:rPr lang="en-US" sz="4000" smtClean="0">
                <a:solidFill>
                  <a:srgbClr val="000000"/>
                </a:solidFill>
              </a:rPr>
              <a:t> floor in just over one minute.  </a:t>
            </a:r>
          </a:p>
        </p:txBody>
      </p:sp>
    </p:spTree>
    <p:extLst>
      <p:ext uri="{BB962C8B-B14F-4D97-AF65-F5344CB8AC3E}">
        <p14:creationId xmlns:p14="http://schemas.microsoft.com/office/powerpoint/2010/main" val="263782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Reading Log </a:t>
            </a:r>
            <a:endParaRPr lang="en-US" u="sng" dirty="0"/>
          </a:p>
        </p:txBody>
      </p:sp>
      <p:sp>
        <p:nvSpPr>
          <p:cNvPr id="3" name="Content Placeholder 2"/>
          <p:cNvSpPr>
            <a:spLocks noGrp="1"/>
          </p:cNvSpPr>
          <p:nvPr>
            <p:ph idx="1"/>
          </p:nvPr>
        </p:nvSpPr>
        <p:spPr>
          <a:xfrm>
            <a:off x="457200" y="1295400"/>
            <a:ext cx="8229600" cy="5562600"/>
          </a:xfrm>
        </p:spPr>
        <p:txBody>
          <a:bodyPr>
            <a:normAutofit lnSpcReduction="10000"/>
          </a:bodyPr>
          <a:lstStyle/>
          <a:p>
            <a:r>
              <a:rPr lang="en-US" dirty="0" smtClean="0"/>
              <a:t>On page 1-2 in your I.N., create a chart that fills the entire page front and back with these categories on the top… </a:t>
            </a:r>
          </a:p>
          <a:p>
            <a:endParaRPr lang="en-US" dirty="0"/>
          </a:p>
          <a:p>
            <a:endParaRPr lang="en-US" dirty="0" smtClean="0"/>
          </a:p>
          <a:p>
            <a:endParaRPr lang="en-US" dirty="0"/>
          </a:p>
          <a:p>
            <a:endParaRPr lang="en-US" dirty="0" smtClean="0"/>
          </a:p>
          <a:p>
            <a:r>
              <a:rPr lang="en-US" dirty="0" smtClean="0"/>
              <a:t>Use a straight edge to draw lines for each column</a:t>
            </a:r>
          </a:p>
          <a:p>
            <a:r>
              <a:rPr lang="en-US" dirty="0" smtClean="0"/>
              <a:t>Fill in the details of your Reading Log in the Table of Contents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2342372"/>
              </p:ext>
            </p:extLst>
          </p:nvPr>
        </p:nvGraphicFramePr>
        <p:xfrm>
          <a:off x="304800" y="2667000"/>
          <a:ext cx="8382000" cy="2042160"/>
        </p:xfrm>
        <a:graphic>
          <a:graphicData uri="http://schemas.openxmlformats.org/drawingml/2006/table">
            <a:tbl>
              <a:tblPr firstRow="1" bandRow="1">
                <a:tableStyleId>{5C22544A-7EE6-4342-B048-85BDC9FD1C3A}</a:tableStyleId>
              </a:tblPr>
              <a:tblGrid>
                <a:gridCol w="1676400"/>
                <a:gridCol w="1676400"/>
                <a:gridCol w="1676400"/>
                <a:gridCol w="1676400"/>
                <a:gridCol w="1676400"/>
              </a:tblGrid>
              <a:tr h="370840">
                <a:tc>
                  <a:txBody>
                    <a:bodyPr/>
                    <a:lstStyle/>
                    <a:p>
                      <a:r>
                        <a:rPr lang="en-US" sz="3200" dirty="0" smtClean="0"/>
                        <a:t>Book Title</a:t>
                      </a:r>
                      <a:endParaRPr lang="en-US" sz="3200" dirty="0"/>
                    </a:p>
                  </a:txBody>
                  <a:tcPr/>
                </a:tc>
                <a:tc>
                  <a:txBody>
                    <a:bodyPr/>
                    <a:lstStyle/>
                    <a:p>
                      <a:r>
                        <a:rPr lang="en-US" sz="3200" dirty="0" smtClean="0"/>
                        <a:t>Author</a:t>
                      </a:r>
                      <a:endParaRPr lang="en-US" sz="3200" dirty="0"/>
                    </a:p>
                  </a:txBody>
                  <a:tcPr/>
                </a:tc>
                <a:tc>
                  <a:txBody>
                    <a:bodyPr/>
                    <a:lstStyle/>
                    <a:p>
                      <a:r>
                        <a:rPr lang="en-US" sz="3200" dirty="0" smtClean="0"/>
                        <a:t>Date Started</a:t>
                      </a:r>
                      <a:endParaRPr lang="en-US" sz="3200" dirty="0"/>
                    </a:p>
                  </a:txBody>
                  <a:tcPr/>
                </a:tc>
                <a:tc>
                  <a:txBody>
                    <a:bodyPr/>
                    <a:lstStyle/>
                    <a:p>
                      <a:r>
                        <a:rPr lang="en-US" sz="3200" dirty="0" smtClean="0"/>
                        <a:t>Date Ended </a:t>
                      </a:r>
                      <a:endParaRPr lang="en-US" sz="3200" dirty="0"/>
                    </a:p>
                  </a:txBody>
                  <a:tcPr/>
                </a:tc>
                <a:tc>
                  <a:txBody>
                    <a:bodyPr/>
                    <a:lstStyle/>
                    <a:p>
                      <a:r>
                        <a:rPr lang="en-US" sz="3200" dirty="0" smtClean="0"/>
                        <a:t>I</a:t>
                      </a:r>
                      <a:r>
                        <a:rPr lang="en-US" sz="3200" baseline="0" dirty="0" smtClean="0"/>
                        <a:t> give this book a… (1-10)</a:t>
                      </a:r>
                      <a:endParaRPr lang="en-US" sz="3200" dirty="0"/>
                    </a:p>
                  </a:txBody>
                  <a:tcPr/>
                </a:tc>
              </a:tr>
            </a:tbl>
          </a:graphicData>
        </a:graphic>
      </p:graphicFrame>
    </p:spTree>
    <p:extLst>
      <p:ext uri="{BB962C8B-B14F-4D97-AF65-F5344CB8AC3E}">
        <p14:creationId xmlns:p14="http://schemas.microsoft.com/office/powerpoint/2010/main" val="355676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b="1" i="1" smtClean="0">
                <a:solidFill>
                  <a:srgbClr val="663300"/>
                </a:solidFill>
              </a:rPr>
              <a:t>Read the paragraph below and identify the main idea.</a:t>
            </a:r>
          </a:p>
        </p:txBody>
      </p:sp>
      <p:sp>
        <p:nvSpPr>
          <p:cNvPr id="31747" name="Rectangle 3"/>
          <p:cNvSpPr>
            <a:spLocks noGrp="1" noChangeArrowheads="1"/>
          </p:cNvSpPr>
          <p:nvPr>
            <p:ph type="body" idx="1"/>
          </p:nvPr>
        </p:nvSpPr>
        <p:spPr>
          <a:xfrm>
            <a:off x="1066800" y="1752600"/>
            <a:ext cx="7620000" cy="4724400"/>
          </a:xfrm>
        </p:spPr>
        <p:txBody>
          <a:bodyPr/>
          <a:lstStyle/>
          <a:p>
            <a:pPr eaLnBrk="1" hangingPunct="1">
              <a:lnSpc>
                <a:spcPct val="90000"/>
              </a:lnSpc>
              <a:buFontTx/>
              <a:buNone/>
            </a:pPr>
            <a:r>
              <a:rPr lang="en-US" sz="2800" smtClean="0"/>
              <a:t>		</a:t>
            </a:r>
            <a:r>
              <a:rPr lang="en-US" sz="3600" smtClean="0"/>
              <a:t>The famous Battle of Gettysburg was one of the battles fought during the American Civil War.   The Civil War had split the U.S.  into two sides, the North and the South.  The South fought to preserve slavery and the North wanted to abolish slavery.   This battle was the turning point in the war.  </a:t>
            </a:r>
          </a:p>
        </p:txBody>
      </p:sp>
    </p:spTree>
    <p:extLst>
      <p:ext uri="{BB962C8B-B14F-4D97-AF65-F5344CB8AC3E}">
        <p14:creationId xmlns:p14="http://schemas.microsoft.com/office/powerpoint/2010/main" val="40774568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b="1" i="1" smtClean="0">
                <a:solidFill>
                  <a:srgbClr val="663300"/>
                </a:solidFill>
              </a:rPr>
              <a:t>Read the paragraph below and identify the main idea.</a:t>
            </a:r>
          </a:p>
        </p:txBody>
      </p:sp>
      <p:sp>
        <p:nvSpPr>
          <p:cNvPr id="32771" name="Rectangle 3"/>
          <p:cNvSpPr>
            <a:spLocks noGrp="1" noChangeArrowheads="1"/>
          </p:cNvSpPr>
          <p:nvPr>
            <p:ph type="body" idx="1"/>
          </p:nvPr>
        </p:nvSpPr>
        <p:spPr>
          <a:xfrm>
            <a:off x="1066800" y="1752600"/>
            <a:ext cx="7620000" cy="4572000"/>
          </a:xfrm>
        </p:spPr>
        <p:txBody>
          <a:bodyPr/>
          <a:lstStyle/>
          <a:p>
            <a:pPr eaLnBrk="1" hangingPunct="1">
              <a:lnSpc>
                <a:spcPct val="90000"/>
              </a:lnSpc>
              <a:buFontTx/>
              <a:buNone/>
            </a:pPr>
            <a:r>
              <a:rPr lang="en-US" smtClean="0"/>
              <a:t>		</a:t>
            </a:r>
            <a:r>
              <a:rPr lang="en-US" sz="4000" smtClean="0"/>
              <a:t>The South approached Gettysburg with 65, 000 troops. The North set up a defensive line with 85, 000 men.  The y fought, killing or wounding nearly 28, 000 men from the North.  After three days, the South retreated and the North won the battle.  </a:t>
            </a:r>
          </a:p>
        </p:txBody>
      </p:sp>
    </p:spTree>
    <p:extLst>
      <p:ext uri="{BB962C8B-B14F-4D97-AF65-F5344CB8AC3E}">
        <p14:creationId xmlns:p14="http://schemas.microsoft.com/office/powerpoint/2010/main" val="3118085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8-13-13</a:t>
            </a:r>
            <a:endParaRPr lang="en-US" dirty="0"/>
          </a:p>
        </p:txBody>
      </p:sp>
      <p:sp>
        <p:nvSpPr>
          <p:cNvPr id="3" name="Content Placeholder 2"/>
          <p:cNvSpPr>
            <a:spLocks noGrp="1"/>
          </p:cNvSpPr>
          <p:nvPr>
            <p:ph idx="1"/>
          </p:nvPr>
        </p:nvSpPr>
        <p:spPr/>
        <p:txBody>
          <a:bodyPr>
            <a:normAutofit fontScale="92500"/>
          </a:bodyPr>
          <a:lstStyle/>
          <a:p>
            <a:r>
              <a:rPr lang="en-US" dirty="0" smtClean="0"/>
              <a:t>Please take out your agenda, composition notebook, writing folder, and an independent reading book.  Double check that you have everything written down for the week.  </a:t>
            </a:r>
          </a:p>
          <a:p>
            <a:r>
              <a:rPr lang="en-US" dirty="0" smtClean="0"/>
              <a:t>You should also have a yellow textbook for today.  Open it to page 393. </a:t>
            </a:r>
          </a:p>
          <a:p>
            <a:r>
              <a:rPr lang="en-US" dirty="0" smtClean="0"/>
              <a:t>Begin silently reading your own book.  </a:t>
            </a:r>
          </a:p>
          <a:p>
            <a:r>
              <a:rPr lang="en-US" dirty="0" smtClean="0"/>
              <a:t>I will pick a student who has followed directions to read in the reading corner if they want.  </a:t>
            </a:r>
            <a:endParaRPr lang="en-US" dirty="0"/>
          </a:p>
        </p:txBody>
      </p:sp>
    </p:spTree>
    <p:extLst>
      <p:ext uri="{BB962C8B-B14F-4D97-AF65-F5344CB8AC3E}">
        <p14:creationId xmlns:p14="http://schemas.microsoft.com/office/powerpoint/2010/main" val="3503392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Main Idea Again? </a:t>
            </a:r>
            <a:br>
              <a:rPr lang="en-US" dirty="0" smtClean="0"/>
            </a:br>
            <a:r>
              <a:rPr lang="en-US" dirty="0" smtClean="0"/>
              <a:t>I think I forgot… </a:t>
            </a:r>
            <a:endParaRPr lang="en-US" dirty="0"/>
          </a:p>
        </p:txBody>
      </p:sp>
      <p:sp>
        <p:nvSpPr>
          <p:cNvPr id="3" name="Content Placeholder 2"/>
          <p:cNvSpPr>
            <a:spLocks noGrp="1"/>
          </p:cNvSpPr>
          <p:nvPr>
            <p:ph idx="1"/>
          </p:nvPr>
        </p:nvSpPr>
        <p:spPr/>
        <p:txBody>
          <a:bodyPr/>
          <a:lstStyle/>
          <a:p>
            <a:r>
              <a:rPr lang="en-US" dirty="0" smtClean="0"/>
              <a:t>TABLE TALK PRACTICE... </a:t>
            </a:r>
          </a:p>
          <a:p>
            <a:pPr lvl="2"/>
            <a:r>
              <a:rPr lang="en-US" dirty="0" smtClean="0"/>
              <a:t>Describe what main idea is to your table partner.  Pretend they have never heard of the concept before and you have to make them an expert.    </a:t>
            </a:r>
          </a:p>
          <a:p>
            <a:pPr lvl="2"/>
            <a:r>
              <a:rPr lang="en-US" dirty="0" smtClean="0"/>
              <a:t>Take turns and add to each other’s ideas.  </a:t>
            </a:r>
          </a:p>
          <a:p>
            <a:pPr lvl="2"/>
            <a:r>
              <a:rPr lang="en-US" dirty="0" smtClean="0"/>
              <a:t>If your partner says what you were going to say, try to say it in a new way.  </a:t>
            </a:r>
          </a:p>
          <a:p>
            <a:pPr lvl="2">
              <a:buNone/>
            </a:pPr>
            <a:endParaRPr lang="en-US" dirty="0"/>
          </a:p>
        </p:txBody>
      </p:sp>
    </p:spTree>
    <p:extLst>
      <p:ext uri="{BB962C8B-B14F-4D97-AF65-F5344CB8AC3E}">
        <p14:creationId xmlns:p14="http://schemas.microsoft.com/office/powerpoint/2010/main" val="699922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identify details in a text that help me discover the main idea by creating a details “hand”. </a:t>
            </a:r>
          </a:p>
          <a:p>
            <a:pPr>
              <a:buNone/>
            </a:pPr>
            <a:endParaRPr lang="en-US" dirty="0" smtClean="0"/>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175" y="32766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233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Names/</a:t>
            </a:r>
            <a:r>
              <a:rPr lang="en-US" dirty="0" err="1" smtClean="0"/>
              <a:t>Nombres</a:t>
            </a:r>
            <a:r>
              <a:rPr lang="en-US" dirty="0" smtClean="0"/>
              <a:t/>
            </a:r>
            <a:br>
              <a:rPr lang="en-US" dirty="0" smtClean="0"/>
            </a:br>
            <a:r>
              <a:rPr lang="en-US" dirty="0" smtClean="0"/>
              <a:t>PAGE 393</a:t>
            </a:r>
            <a:endParaRPr lang="en-US" dirty="0"/>
          </a:p>
        </p:txBody>
      </p:sp>
      <p:sp>
        <p:nvSpPr>
          <p:cNvPr id="3" name="Content Placeholder 2"/>
          <p:cNvSpPr>
            <a:spLocks noGrp="1"/>
          </p:cNvSpPr>
          <p:nvPr>
            <p:ph idx="1"/>
          </p:nvPr>
        </p:nvSpPr>
        <p:spPr/>
        <p:txBody>
          <a:bodyPr/>
          <a:lstStyle/>
          <a:p>
            <a:r>
              <a:rPr lang="en-US" dirty="0" smtClean="0"/>
              <a:t>Review Main Idea before reading... </a:t>
            </a:r>
          </a:p>
          <a:p>
            <a:r>
              <a:rPr lang="en-US" dirty="0" smtClean="0"/>
              <a:t>As we read Names/</a:t>
            </a:r>
            <a:r>
              <a:rPr lang="en-US" dirty="0" err="1" smtClean="0"/>
              <a:t>Nombres</a:t>
            </a:r>
            <a:r>
              <a:rPr lang="en-US" dirty="0" smtClean="0"/>
              <a:t> be thinking of important details that may lead up to the main idea.  </a:t>
            </a:r>
          </a:p>
          <a:p>
            <a:endParaRPr lang="en-US" dirty="0"/>
          </a:p>
        </p:txBody>
      </p:sp>
    </p:spTree>
    <p:extLst>
      <p:ext uri="{BB962C8B-B14F-4D97-AF65-F5344CB8AC3E}">
        <p14:creationId xmlns:p14="http://schemas.microsoft.com/office/powerpoint/2010/main" val="1670430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me a hand with Main Idea!  </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On your I.N. page 5 trace your hand.  </a:t>
            </a:r>
          </a:p>
          <a:p>
            <a:r>
              <a:rPr lang="en-US" dirty="0" smtClean="0"/>
              <a:t>Go to your table of contents and add page 5.  Call it “Main Idea Hand”.  </a:t>
            </a:r>
          </a:p>
          <a:p>
            <a:r>
              <a:rPr lang="en-US" dirty="0" smtClean="0"/>
              <a:t>Look back through the short essay we read.  With your table partner, decide five important details that could lead to the main idea of the essay.  Write those details in your five fingers, then write the main idea in the center of your hand.  </a:t>
            </a:r>
          </a:p>
          <a:p>
            <a:r>
              <a:rPr lang="en-US" dirty="0" smtClean="0"/>
              <a:t>Answer question #3 on page 399 on the bottom of your I.N. page 5</a:t>
            </a:r>
          </a:p>
          <a:p>
            <a:r>
              <a:rPr lang="en-US" dirty="0" smtClean="0"/>
              <a:t>When you finish, read silently.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 Daily Paragraph Edit</a:t>
            </a:r>
            <a:endParaRPr lang="en-US" dirty="0"/>
          </a:p>
        </p:txBody>
      </p:sp>
      <p:sp>
        <p:nvSpPr>
          <p:cNvPr id="3" name="Content Placeholder 2"/>
          <p:cNvSpPr>
            <a:spLocks noGrp="1"/>
          </p:cNvSpPr>
          <p:nvPr>
            <p:ph idx="1"/>
          </p:nvPr>
        </p:nvSpPr>
        <p:spPr>
          <a:xfrm>
            <a:off x="4191000" y="1447800"/>
            <a:ext cx="4495800" cy="4678363"/>
          </a:xfrm>
        </p:spPr>
        <p:txBody>
          <a:bodyPr/>
          <a:lstStyle/>
          <a:p>
            <a:r>
              <a:rPr lang="en-US" dirty="0" smtClean="0"/>
              <a:t>Begin silently working on your DPE for today.  </a:t>
            </a:r>
          </a:p>
          <a:p>
            <a:r>
              <a:rPr lang="en-US" dirty="0" smtClean="0"/>
              <a:t>There are ____ mistakes in today’s paragraph.  </a:t>
            </a:r>
          </a:p>
          <a:p>
            <a:r>
              <a:rPr lang="en-US" dirty="0" smtClean="0"/>
              <a:t>Be sure to use the correct editing symbols, otherwise you will not receive credit.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719277" cy="506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Feature of the Day: </a:t>
            </a:r>
            <a:br>
              <a:rPr lang="en-US" dirty="0" smtClean="0"/>
            </a:br>
            <a:r>
              <a:rPr lang="en-US" dirty="0" smtClean="0"/>
              <a:t>The Reading Corner</a:t>
            </a:r>
            <a:endParaRPr lang="en-US" dirty="0"/>
          </a:p>
        </p:txBody>
      </p:sp>
      <p:pic>
        <p:nvPicPr>
          <p:cNvPr id="4" name="Content Placeholder 3" descr="reading corner.jpg"/>
          <p:cNvPicPr>
            <a:picLocks noGrp="1" noChangeAspect="1"/>
          </p:cNvPicPr>
          <p:nvPr>
            <p:ph idx="1"/>
          </p:nvPr>
        </p:nvPicPr>
        <p:blipFill>
          <a:blip r:embed="rId2"/>
          <a:srcRect l="-20682" r="-20682"/>
          <a:stretch>
            <a:fillRect/>
          </a:stretch>
        </p:blipFill>
        <p:spPr>
          <a:xfrm>
            <a:off x="-838200" y="2057400"/>
            <a:ext cx="7481978" cy="4114800"/>
          </a:xfrm>
        </p:spPr>
      </p:pic>
      <p:sp>
        <p:nvSpPr>
          <p:cNvPr id="5" name="TextBox 4"/>
          <p:cNvSpPr txBox="1"/>
          <p:nvPr/>
        </p:nvSpPr>
        <p:spPr>
          <a:xfrm>
            <a:off x="5638800" y="2133600"/>
            <a:ext cx="3276600" cy="2677656"/>
          </a:xfrm>
          <a:prstGeom prst="rect">
            <a:avLst/>
          </a:prstGeom>
          <a:noFill/>
        </p:spPr>
        <p:txBody>
          <a:bodyPr wrap="square" rtlCol="0">
            <a:spAutoFit/>
          </a:bodyPr>
          <a:lstStyle/>
          <a:p>
            <a:r>
              <a:rPr lang="en-US" sz="2400" dirty="0" smtClean="0"/>
              <a:t>When can I sit there?  </a:t>
            </a:r>
          </a:p>
          <a:p>
            <a:endParaRPr lang="en-US" sz="2400" dirty="0" smtClean="0"/>
          </a:p>
          <a:p>
            <a:r>
              <a:rPr lang="en-US" sz="2400" dirty="0" smtClean="0"/>
              <a:t>Who gets to sit there?  </a:t>
            </a:r>
          </a:p>
          <a:p>
            <a:endParaRPr lang="en-US" sz="2400" dirty="0" smtClean="0"/>
          </a:p>
          <a:p>
            <a:r>
              <a:rPr lang="en-US" sz="2400" dirty="0" smtClean="0"/>
              <a:t>Can I ask to sit there?  </a:t>
            </a:r>
          </a:p>
          <a:p>
            <a:endParaRPr lang="en-US" sz="2400" dirty="0" smtClean="0"/>
          </a:p>
          <a:p>
            <a:r>
              <a:rPr lang="en-US" sz="2400" dirty="0" smtClean="0"/>
              <a:t>What should I do there?  </a:t>
            </a: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8-14-13</a:t>
            </a:r>
            <a:endParaRPr lang="en-US" dirty="0"/>
          </a:p>
        </p:txBody>
      </p:sp>
      <p:sp>
        <p:nvSpPr>
          <p:cNvPr id="3" name="Content Placeholder 2"/>
          <p:cNvSpPr>
            <a:spLocks noGrp="1"/>
          </p:cNvSpPr>
          <p:nvPr>
            <p:ph idx="1"/>
          </p:nvPr>
        </p:nvSpPr>
        <p:spPr/>
        <p:txBody>
          <a:bodyPr>
            <a:normAutofit/>
          </a:bodyPr>
          <a:lstStyle/>
          <a:p>
            <a:r>
              <a:rPr lang="en-US" dirty="0" smtClean="0"/>
              <a:t>Please take out your agenda, I.N., folder, and an independent reading book.  Double check that you have everything written down for the week.  </a:t>
            </a:r>
          </a:p>
          <a:p>
            <a:r>
              <a:rPr lang="en-US" dirty="0" smtClean="0"/>
              <a:t>Begin silently reading.  </a:t>
            </a:r>
          </a:p>
          <a:p>
            <a:r>
              <a:rPr lang="en-US" dirty="0" smtClean="0"/>
              <a:t>I will pick a student who has followed directions to read in the reading corner if they want.  </a:t>
            </a:r>
            <a:endParaRPr lang="en-US" dirty="0"/>
          </a:p>
        </p:txBody>
      </p:sp>
    </p:spTree>
    <p:extLst>
      <p:ext uri="{BB962C8B-B14F-4D97-AF65-F5344CB8AC3E}">
        <p14:creationId xmlns:p14="http://schemas.microsoft.com/office/powerpoint/2010/main" val="350339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 Daily Paragraph Editing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719277" cy="506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06566" y="1305052"/>
            <a:ext cx="3429000" cy="5539978"/>
          </a:xfrm>
          <a:prstGeom prst="rect">
            <a:avLst/>
          </a:prstGeom>
          <a:noFill/>
        </p:spPr>
        <p:txBody>
          <a:bodyPr wrap="square" rtlCol="0">
            <a:spAutoFit/>
          </a:bodyPr>
          <a:lstStyle/>
          <a:p>
            <a:pPr marL="457200" indent="-457200">
              <a:buFont typeface="Arial" pitchFamily="34" charset="0"/>
              <a:buChar char="•"/>
            </a:pPr>
            <a:r>
              <a:rPr lang="en-US" sz="2800" dirty="0" smtClean="0"/>
              <a:t>Please take out the Daily Paragraph Handout you should have from THEHUB. </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With the person sitting next to you, brainstorm as many editing symbols as you can.  </a:t>
            </a:r>
          </a:p>
          <a:p>
            <a:endParaRPr lang="en-US" dirty="0"/>
          </a:p>
        </p:txBody>
      </p:sp>
    </p:spTree>
    <p:extLst>
      <p:ext uri="{BB962C8B-B14F-4D97-AF65-F5344CB8AC3E}">
        <p14:creationId xmlns:p14="http://schemas.microsoft.com/office/powerpoint/2010/main" val="7762586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identify the main idea of a newspaper article by searching for important details.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175" y="32766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2337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Newspaper Articles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read 6 newspaper articles with your table partner.  </a:t>
            </a:r>
          </a:p>
          <a:p>
            <a:r>
              <a:rPr lang="en-US" dirty="0" smtClean="0"/>
              <a:t>On the last article you read, you will complete the main idea worksheet.  </a:t>
            </a:r>
          </a:p>
          <a:p>
            <a:r>
              <a:rPr lang="en-US" dirty="0" smtClean="0"/>
              <a:t>Be sure to be thinking of the main idea on all of the articles, because this will help you later on in class.  </a:t>
            </a:r>
          </a:p>
          <a:p>
            <a:r>
              <a:rPr lang="en-US" dirty="0" smtClean="0"/>
              <a:t>Pass your two articles back a row when time is up.  Last row bring your article to the front.  Take turns fairly reading out loud with your partner.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What was the main idea?</a:t>
            </a:r>
            <a:endParaRPr lang="en-US" dirty="0"/>
          </a:p>
        </p:txBody>
      </p:sp>
      <p:sp>
        <p:nvSpPr>
          <p:cNvPr id="3" name="Content Placeholder 2"/>
          <p:cNvSpPr>
            <a:spLocks noGrp="1"/>
          </p:cNvSpPr>
          <p:nvPr>
            <p:ph idx="1"/>
          </p:nvPr>
        </p:nvSpPr>
        <p:spPr>
          <a:xfrm>
            <a:off x="457200" y="838200"/>
            <a:ext cx="8229600" cy="6019800"/>
          </a:xfrm>
        </p:spPr>
        <p:txBody>
          <a:bodyPr>
            <a:normAutofit fontScale="92500" lnSpcReduction="10000"/>
          </a:bodyPr>
          <a:lstStyle/>
          <a:p>
            <a:pPr marL="514350" indent="-514350"/>
            <a:r>
              <a:rPr lang="en-US" dirty="0" smtClean="0"/>
              <a:t>Trade with the table I assigned you.  On the back of their worksheet answer the following questions... </a:t>
            </a:r>
          </a:p>
          <a:p>
            <a:pPr marL="514350" indent="-514350">
              <a:buAutoNum type="arabicPeriod"/>
            </a:pPr>
            <a:r>
              <a:rPr lang="en-US" dirty="0" smtClean="0"/>
              <a:t>Do you agree with their answer for the main idea?  Why or why not?  (2 sentences) </a:t>
            </a:r>
          </a:p>
          <a:p>
            <a:pPr marL="514350" indent="-514350">
              <a:buAutoNum type="arabicPeriod"/>
            </a:pPr>
            <a:r>
              <a:rPr lang="en-US" dirty="0" smtClean="0"/>
              <a:t> What details did they leave out of their worksheet about the article?  </a:t>
            </a:r>
          </a:p>
          <a:p>
            <a:pPr marL="514350" indent="-514350">
              <a:buAutoNum type="arabicPeriod"/>
            </a:pPr>
            <a:r>
              <a:rPr lang="en-US" dirty="0" smtClean="0"/>
              <a:t> If you were to write an article about this topic, what would you say differently?  </a:t>
            </a:r>
          </a:p>
          <a:p>
            <a:pPr marL="514350" indent="-514350">
              <a:buNone/>
            </a:pPr>
            <a:r>
              <a:rPr lang="en-US" dirty="0" smtClean="0"/>
              <a:t>*** Write your name above your answers on the back.  When you finish, return the worksheet to its original owner.  Turn yours in at THEHUB.  Read silently.  </a:t>
            </a:r>
          </a:p>
          <a:p>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Classroom Feature of the Day: </a:t>
            </a:r>
            <a:br>
              <a:rPr lang="en-US" dirty="0" smtClean="0"/>
            </a:br>
            <a:r>
              <a:rPr lang="en-US" u="sng" dirty="0" smtClean="0"/>
              <a:t>The Book Quote Wall</a:t>
            </a:r>
            <a:endParaRPr lang="en-US" u="sng" dirty="0"/>
          </a:p>
        </p:txBody>
      </p:sp>
      <p:pic>
        <p:nvPicPr>
          <p:cNvPr id="5" name="Content Placeholder 4" descr="quote wall.jpg"/>
          <p:cNvPicPr>
            <a:picLocks noGrp="1" noChangeAspect="1"/>
          </p:cNvPicPr>
          <p:nvPr>
            <p:ph idx="1"/>
          </p:nvPr>
        </p:nvPicPr>
        <p:blipFill>
          <a:blip r:embed="rId2"/>
          <a:srcRect l="-71221" r="-71221"/>
          <a:stretch>
            <a:fillRect/>
          </a:stretch>
        </p:blipFill>
        <p:spPr>
          <a:xfrm>
            <a:off x="-2438400" y="1295400"/>
            <a:ext cx="9698861" cy="5334000"/>
          </a:xfrm>
        </p:spPr>
      </p:pic>
      <p:sp>
        <p:nvSpPr>
          <p:cNvPr id="8" name="TextBox 7"/>
          <p:cNvSpPr txBox="1"/>
          <p:nvPr/>
        </p:nvSpPr>
        <p:spPr>
          <a:xfrm>
            <a:off x="4953000" y="1447800"/>
            <a:ext cx="3810000" cy="3724097"/>
          </a:xfrm>
          <a:prstGeom prst="rect">
            <a:avLst/>
          </a:prstGeom>
          <a:noFill/>
        </p:spPr>
        <p:txBody>
          <a:bodyPr wrap="square" rtlCol="0">
            <a:spAutoFit/>
          </a:bodyPr>
          <a:lstStyle/>
          <a:p>
            <a:r>
              <a:rPr lang="en-US" sz="2800" dirty="0" smtClean="0"/>
              <a:t>How can I write on it?  </a:t>
            </a:r>
          </a:p>
          <a:p>
            <a:endParaRPr lang="en-US" sz="2800" dirty="0" smtClean="0"/>
          </a:p>
          <a:p>
            <a:endParaRPr lang="en-US" sz="2800" dirty="0" smtClean="0"/>
          </a:p>
          <a:p>
            <a:r>
              <a:rPr lang="en-US" sz="2800" dirty="0" smtClean="0"/>
              <a:t>What can I write on it?  </a:t>
            </a:r>
          </a:p>
          <a:p>
            <a:endParaRPr lang="en-US" sz="2800" dirty="0" smtClean="0"/>
          </a:p>
          <a:p>
            <a:endParaRPr lang="en-US" sz="2800" dirty="0" smtClean="0"/>
          </a:p>
          <a:p>
            <a:r>
              <a:rPr lang="en-US" sz="2800" dirty="0" smtClean="0"/>
              <a:t>When can I write on it?  </a:t>
            </a:r>
          </a:p>
          <a:p>
            <a:endParaRPr lang="en-US" sz="2000" dirty="0" smtClean="0"/>
          </a:p>
          <a:p>
            <a:endParaRPr lang="en-US" sz="20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 Daily Paragraph Edit</a:t>
            </a:r>
            <a:endParaRPr lang="en-US" dirty="0"/>
          </a:p>
        </p:txBody>
      </p:sp>
      <p:sp>
        <p:nvSpPr>
          <p:cNvPr id="3" name="Content Placeholder 2"/>
          <p:cNvSpPr>
            <a:spLocks noGrp="1"/>
          </p:cNvSpPr>
          <p:nvPr>
            <p:ph idx="1"/>
          </p:nvPr>
        </p:nvSpPr>
        <p:spPr>
          <a:xfrm>
            <a:off x="4191000" y="1447800"/>
            <a:ext cx="4495800" cy="4678363"/>
          </a:xfrm>
        </p:spPr>
        <p:txBody>
          <a:bodyPr/>
          <a:lstStyle/>
          <a:p>
            <a:r>
              <a:rPr lang="en-US" dirty="0" smtClean="0"/>
              <a:t>Begin silently working on your DPE for today.  </a:t>
            </a:r>
          </a:p>
          <a:p>
            <a:r>
              <a:rPr lang="en-US" dirty="0" smtClean="0"/>
              <a:t>There are ____ mistakes in today’s paragraph.  </a:t>
            </a:r>
          </a:p>
          <a:p>
            <a:r>
              <a:rPr lang="en-US" dirty="0" smtClean="0"/>
              <a:t>Be sure to use the correct editing symbols, otherwise you will not receive credit.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719277" cy="506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8-15-13</a:t>
            </a:r>
            <a:endParaRPr lang="en-US" dirty="0"/>
          </a:p>
        </p:txBody>
      </p:sp>
      <p:sp>
        <p:nvSpPr>
          <p:cNvPr id="3" name="Content Placeholder 2"/>
          <p:cNvSpPr>
            <a:spLocks noGrp="1"/>
          </p:cNvSpPr>
          <p:nvPr>
            <p:ph idx="1"/>
          </p:nvPr>
        </p:nvSpPr>
        <p:spPr/>
        <p:txBody>
          <a:bodyPr/>
          <a:lstStyle/>
          <a:p>
            <a:r>
              <a:rPr lang="en-US" dirty="0" smtClean="0"/>
              <a:t>Have your yellow textbook opened to page 543. </a:t>
            </a:r>
          </a:p>
          <a:p>
            <a:r>
              <a:rPr lang="en-US" dirty="0" smtClean="0"/>
              <a:t>Get out your character card, agenda, I.N., and writing folder.  </a:t>
            </a:r>
          </a:p>
          <a:p>
            <a:r>
              <a:rPr lang="en-US" dirty="0" smtClean="0"/>
              <a:t>Read your independent reading book silently.  </a:t>
            </a: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page 6 “Summary from Main Idea” </a:t>
            </a:r>
            <a:endParaRPr lang="en-US" dirty="0"/>
          </a:p>
        </p:txBody>
      </p:sp>
      <p:sp>
        <p:nvSpPr>
          <p:cNvPr id="3" name="Content Placeholder 2"/>
          <p:cNvSpPr>
            <a:spLocks noGrp="1"/>
          </p:cNvSpPr>
          <p:nvPr>
            <p:ph idx="1"/>
          </p:nvPr>
        </p:nvSpPr>
        <p:spPr/>
        <p:txBody>
          <a:bodyPr>
            <a:normAutofit fontScale="92500"/>
          </a:bodyPr>
          <a:lstStyle/>
          <a:p>
            <a:r>
              <a:rPr lang="en-US" dirty="0" smtClean="0"/>
              <a:t>After reading page 543, create a chart like the one on the page for the details from “Names/</a:t>
            </a:r>
            <a:r>
              <a:rPr lang="en-US" dirty="0" err="1" smtClean="0"/>
              <a:t>Nombres</a:t>
            </a:r>
            <a:r>
              <a:rPr lang="en-US" dirty="0" smtClean="0"/>
              <a:t>” in your I.N. page 6.  Try to only use half of the page.  </a:t>
            </a:r>
          </a:p>
          <a:p>
            <a:r>
              <a:rPr lang="en-US" dirty="0" smtClean="0"/>
              <a:t>Add page six to your table of contents.  Title it “Summary from Main Idea”</a:t>
            </a:r>
          </a:p>
          <a:p>
            <a:r>
              <a:rPr lang="en-US" dirty="0" smtClean="0"/>
              <a:t>You may need to look back on your hand from Tuesday to remember.  (The essay is on page 393) </a:t>
            </a:r>
          </a:p>
          <a:p>
            <a:pPr>
              <a:buNone/>
            </a:pPr>
            <a:r>
              <a:rPr lang="en-US" dirty="0" smtClean="0"/>
              <a:t>*** When you finish your chart, read silently.  </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use what I know about Main Idea to write a summary of a short newspaper article.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175" y="32766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233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page 6</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dirty="0" smtClean="0"/>
              <a:t>Read “Buddies Bare Their Affection for I11 Classmate” with your table partner.</a:t>
            </a:r>
          </a:p>
          <a:p>
            <a:r>
              <a:rPr lang="en-US" dirty="0" smtClean="0"/>
              <a:t>Answer questions #1-4 together in your I.N. 6</a:t>
            </a:r>
          </a:p>
          <a:p>
            <a:r>
              <a:rPr lang="en-US" dirty="0" smtClean="0"/>
              <a:t>Then read and complete the constructed response section below independently and on a separate piece of notebook paper.  Be sure your summary is at least a paragraph.  (5-7 sentences)</a:t>
            </a:r>
          </a:p>
          <a:p>
            <a:r>
              <a:rPr lang="en-US" dirty="0" smtClean="0"/>
              <a:t>Turn it in to THEHUB when you are finished and read silently.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 Daily Paragraph Edit</a:t>
            </a:r>
            <a:endParaRPr lang="en-US" dirty="0"/>
          </a:p>
        </p:txBody>
      </p:sp>
      <p:sp>
        <p:nvSpPr>
          <p:cNvPr id="3" name="Content Placeholder 2"/>
          <p:cNvSpPr>
            <a:spLocks noGrp="1"/>
          </p:cNvSpPr>
          <p:nvPr>
            <p:ph idx="1"/>
          </p:nvPr>
        </p:nvSpPr>
        <p:spPr>
          <a:xfrm>
            <a:off x="4191000" y="1447800"/>
            <a:ext cx="4495800" cy="4678363"/>
          </a:xfrm>
        </p:spPr>
        <p:txBody>
          <a:bodyPr/>
          <a:lstStyle/>
          <a:p>
            <a:r>
              <a:rPr lang="en-US" dirty="0" smtClean="0"/>
              <a:t>Begin silently working on your DPE for today.  </a:t>
            </a:r>
          </a:p>
          <a:p>
            <a:r>
              <a:rPr lang="en-US" dirty="0" smtClean="0"/>
              <a:t>There are ____ mistakes in today’s paragraph.  </a:t>
            </a:r>
          </a:p>
          <a:p>
            <a:r>
              <a:rPr lang="en-US" dirty="0" smtClean="0"/>
              <a:t>Be sure to use the correct editing symbols, otherwise you will not receive credit.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719277" cy="506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Editing Marks</a:t>
            </a:r>
            <a:r>
              <a:rPr lang="en-US" dirty="0" smtClean="0"/>
              <a:t/>
            </a:r>
            <a:br>
              <a:rPr lang="en-US" dirty="0" smtClean="0"/>
            </a:br>
            <a:r>
              <a:rPr lang="en-US" dirty="0" smtClean="0"/>
              <a:t>(please take notes on I.N. page 3)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Fold the page into two columns.  </a:t>
            </a:r>
          </a:p>
          <a:p>
            <a:pPr marL="0" indent="0">
              <a:buNone/>
            </a:pPr>
            <a:r>
              <a:rPr lang="en-US" dirty="0" smtClean="0"/>
              <a:t>List the following on the entire left side.  Leave space. </a:t>
            </a:r>
          </a:p>
          <a:p>
            <a:pPr marL="514350" indent="-514350">
              <a:buFont typeface="+mj-lt"/>
              <a:buAutoNum type="arabicPeriod"/>
            </a:pPr>
            <a:r>
              <a:rPr lang="en-US" dirty="0" smtClean="0"/>
              <a:t>Delete</a:t>
            </a:r>
          </a:p>
          <a:p>
            <a:pPr marL="514350" indent="-514350">
              <a:buFont typeface="+mj-lt"/>
              <a:buAutoNum type="arabicPeriod"/>
            </a:pPr>
            <a:r>
              <a:rPr lang="en-US" dirty="0" smtClean="0"/>
              <a:t>Period</a:t>
            </a:r>
          </a:p>
          <a:p>
            <a:pPr marL="514350" indent="-514350">
              <a:buFont typeface="+mj-lt"/>
              <a:buAutoNum type="arabicPeriod"/>
            </a:pPr>
            <a:r>
              <a:rPr lang="en-US" dirty="0" smtClean="0"/>
              <a:t>Capitalize</a:t>
            </a:r>
          </a:p>
          <a:p>
            <a:pPr marL="514350" indent="-514350">
              <a:buFont typeface="+mj-lt"/>
              <a:buAutoNum type="arabicPeriod"/>
            </a:pPr>
            <a:r>
              <a:rPr lang="en-US" dirty="0" smtClean="0"/>
              <a:t>Lowercase</a:t>
            </a:r>
          </a:p>
          <a:p>
            <a:pPr marL="514350" indent="-514350">
              <a:buFont typeface="+mj-lt"/>
              <a:buAutoNum type="arabicPeriod"/>
            </a:pPr>
            <a:r>
              <a:rPr lang="en-US" dirty="0" smtClean="0"/>
              <a:t>Fix Spelling</a:t>
            </a:r>
          </a:p>
          <a:p>
            <a:pPr marL="514350" indent="-514350">
              <a:buFont typeface="+mj-lt"/>
              <a:buAutoNum type="arabicPeriod"/>
            </a:pPr>
            <a:r>
              <a:rPr lang="en-US" dirty="0" smtClean="0"/>
              <a:t>Add punctuation</a:t>
            </a:r>
          </a:p>
          <a:p>
            <a:pPr marL="514350" indent="-514350">
              <a:buFont typeface="+mj-lt"/>
              <a:buAutoNum type="arabicPeriod"/>
            </a:pPr>
            <a:r>
              <a:rPr lang="en-US" dirty="0" smtClean="0"/>
              <a:t>Close a space</a:t>
            </a:r>
          </a:p>
          <a:p>
            <a:pPr marL="514350" indent="-514350">
              <a:buFont typeface="+mj-lt"/>
              <a:buAutoNum type="arabicPeriod"/>
            </a:pPr>
            <a:r>
              <a:rPr lang="en-US" dirty="0" smtClean="0"/>
              <a:t>Underline</a:t>
            </a:r>
          </a:p>
          <a:p>
            <a:pPr marL="0" indent="0">
              <a:buNone/>
            </a:pPr>
            <a:endParaRPr lang="en-US" dirty="0"/>
          </a:p>
        </p:txBody>
      </p:sp>
    </p:spTree>
    <p:extLst>
      <p:ext uri="{BB962C8B-B14F-4D97-AF65-F5344CB8AC3E}">
        <p14:creationId xmlns:p14="http://schemas.microsoft.com/office/powerpoint/2010/main" val="30294032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could make a diagram/chart to describe to someone how to find the main idea of a text, what would it look like?  </a:t>
            </a:r>
          </a:p>
          <a:p>
            <a:r>
              <a:rPr lang="en-US" dirty="0" smtClean="0"/>
              <a:t>Create a </a:t>
            </a:r>
            <a:r>
              <a:rPr lang="en-US" i="1" dirty="0" smtClean="0"/>
              <a:t>colorful </a:t>
            </a:r>
            <a:r>
              <a:rPr lang="en-US" dirty="0" smtClean="0"/>
              <a:t>chart using words and pictures to teach someone how to find main idea.  </a:t>
            </a:r>
          </a:p>
          <a:p>
            <a:r>
              <a:rPr lang="en-US" dirty="0" smtClean="0"/>
              <a:t>Your chart must have at least 3 steps to it, but can have more.  </a:t>
            </a:r>
          </a:p>
          <a:p>
            <a:r>
              <a:rPr lang="en-US" dirty="0" smtClean="0"/>
              <a:t>DUE TOMORROW</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8-16-13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Have your main idea chart out that is due today.  Be sure your name is on it and pass it to the right in your row.  End of the rows pass forward.   </a:t>
            </a:r>
          </a:p>
          <a:p>
            <a:r>
              <a:rPr lang="en-US" dirty="0" smtClean="0"/>
              <a:t>Open your yellow textbook to page 4.   </a:t>
            </a:r>
          </a:p>
          <a:p>
            <a:r>
              <a:rPr lang="en-US" dirty="0" smtClean="0"/>
              <a:t>Be sure your agenda is completed for the week.    </a:t>
            </a:r>
          </a:p>
          <a:p>
            <a:r>
              <a:rPr lang="en-US" dirty="0" smtClean="0"/>
              <a:t>Complete the worksheet about your independent reading book.  </a:t>
            </a:r>
          </a:p>
          <a:p>
            <a:r>
              <a:rPr lang="en-US" dirty="0" smtClean="0"/>
              <a:t>Turn it in at THEHUB when you are finished.  </a:t>
            </a:r>
          </a:p>
          <a:p>
            <a:r>
              <a:rPr lang="en-US" dirty="0" smtClean="0"/>
              <a:t>Read an independent reading book silently.</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find the Main Idea?</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Homework share time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 EXTENSION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an anchor extension?</a:t>
            </a:r>
          </a:p>
          <a:p>
            <a:r>
              <a:rPr lang="en-US" dirty="0" smtClean="0"/>
              <a:t>Who does it?</a:t>
            </a:r>
          </a:p>
          <a:p>
            <a:r>
              <a:rPr lang="en-US" dirty="0" smtClean="0"/>
              <a:t>How do you get to do it?  </a:t>
            </a:r>
          </a:p>
          <a:p>
            <a:r>
              <a:rPr lang="en-US" dirty="0" smtClean="0"/>
              <a:t>How does it help my grade?  </a:t>
            </a:r>
          </a:p>
          <a:p>
            <a:r>
              <a:rPr lang="en-US" dirty="0" smtClean="0"/>
              <a:t>Where do I get it and turn it in?</a:t>
            </a:r>
          </a:p>
          <a:p>
            <a:endParaRPr lang="en-US" dirty="0" smtClean="0"/>
          </a:p>
          <a:p>
            <a:pPr>
              <a:buNone/>
            </a:pPr>
            <a:r>
              <a:rPr lang="en-US" dirty="0" smtClean="0"/>
              <a:t>***Anchor Extension Signature page is DUE MONDAY!  (10pts.)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read and take notes of important story details in “Duffy’s Jacket” by using what I know about finding Main Idea.  </a:t>
            </a:r>
          </a:p>
        </p:txBody>
      </p:sp>
      <p:pic>
        <p:nvPicPr>
          <p:cNvPr id="2050" name="Picture 2" descr="http://www.warrencountyschools.org/userfiles/2622/target-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175" y="3276600"/>
            <a:ext cx="3581399"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2337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page 7, “Duffy’s Jacket”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you read “Duffy’s Jacket”, answer the RETELL questions #1-6 that are in the margins of the story.  Answer the questions in your I.N. page 7.  </a:t>
            </a:r>
          </a:p>
          <a:p>
            <a:r>
              <a:rPr lang="en-US" dirty="0" smtClean="0"/>
              <a:t>While you read, also be thinking of important story points that you would need to remember if you were to retell this story to someone who had not read it.  </a:t>
            </a:r>
          </a:p>
          <a:p>
            <a:r>
              <a:rPr lang="en-US" dirty="0" smtClean="0"/>
              <a:t>When you finish read your independent reading book silently.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DPE: Daily Paragraph Edit</a:t>
            </a:r>
            <a:endParaRPr lang="en-US" dirty="0"/>
          </a:p>
        </p:txBody>
      </p:sp>
      <p:sp>
        <p:nvSpPr>
          <p:cNvPr id="3" name="Content Placeholder 2"/>
          <p:cNvSpPr>
            <a:spLocks noGrp="1"/>
          </p:cNvSpPr>
          <p:nvPr>
            <p:ph idx="1"/>
          </p:nvPr>
        </p:nvSpPr>
        <p:spPr>
          <a:xfrm>
            <a:off x="4191000" y="1447800"/>
            <a:ext cx="4495800" cy="4678363"/>
          </a:xfrm>
        </p:spPr>
        <p:txBody>
          <a:bodyPr>
            <a:normAutofit fontScale="85000" lnSpcReduction="10000"/>
          </a:bodyPr>
          <a:lstStyle/>
          <a:p>
            <a:r>
              <a:rPr lang="en-US" dirty="0" smtClean="0"/>
              <a:t>Begin silently working on your DPE for today.  </a:t>
            </a:r>
          </a:p>
          <a:p>
            <a:r>
              <a:rPr lang="en-US" dirty="0" smtClean="0"/>
              <a:t>Be sure to use all of the proper uses we have talked about this week in creating a paragraph yourself. </a:t>
            </a:r>
          </a:p>
          <a:p>
            <a:r>
              <a:rPr lang="en-US" dirty="0" smtClean="0"/>
              <a:t>Write in pencil to correct your errors.  </a:t>
            </a:r>
          </a:p>
          <a:p>
            <a:r>
              <a:rPr lang="en-US" dirty="0" smtClean="0"/>
              <a:t>When you finish, turn it in to THEHUB and read silently.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719277" cy="506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Editing Marks</a:t>
            </a:r>
            <a:r>
              <a:rPr lang="en-US" dirty="0"/>
              <a:t/>
            </a:r>
            <a:br>
              <a:rPr lang="en-US" dirty="0"/>
            </a:br>
            <a:r>
              <a:rPr lang="en-US" dirty="0"/>
              <a:t>(please take notes on I.N. page </a:t>
            </a:r>
            <a:r>
              <a:rPr lang="en-US" dirty="0" smtClean="0"/>
              <a:t>3) </a:t>
            </a:r>
            <a:endParaRPr lang="en-US" dirty="0"/>
          </a:p>
        </p:txBody>
      </p:sp>
      <p:sp>
        <p:nvSpPr>
          <p:cNvPr id="3" name="Content Placeholder 2"/>
          <p:cNvSpPr>
            <a:spLocks noGrp="1"/>
          </p:cNvSpPr>
          <p:nvPr>
            <p:ph idx="1"/>
          </p:nvPr>
        </p:nvSpPr>
        <p:spPr/>
        <p:txBody>
          <a:bodyPr/>
          <a:lstStyle/>
          <a:p>
            <a:r>
              <a:rPr lang="en-US" dirty="0" smtClean="0"/>
              <a:t>In the right column, try to come up with at least two examples of incorrect sentences that need that particular Edit.  </a:t>
            </a:r>
          </a:p>
          <a:p>
            <a:pPr lvl="1"/>
            <a:r>
              <a:rPr lang="en-US" dirty="0" smtClean="0"/>
              <a:t>For Example: #1 Delete, </a:t>
            </a:r>
          </a:p>
          <a:p>
            <a:pPr lvl="2"/>
            <a:r>
              <a:rPr lang="en-US" dirty="0" smtClean="0"/>
              <a:t>I went too to Kansas this summer.  </a:t>
            </a:r>
          </a:p>
          <a:p>
            <a:pPr lvl="2"/>
            <a:r>
              <a:rPr lang="en-US" dirty="0" smtClean="0"/>
              <a:t>We’ve have gone before too.  </a:t>
            </a:r>
            <a:endParaRPr lang="en-US" dirty="0"/>
          </a:p>
        </p:txBody>
      </p:sp>
    </p:spTree>
    <p:extLst>
      <p:ext uri="{BB962C8B-B14F-4D97-AF65-F5344CB8AC3E}">
        <p14:creationId xmlns:p14="http://schemas.microsoft.com/office/powerpoint/2010/main" val="193853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Paragraph Edit (or DPE) </a:t>
            </a:r>
            <a:endParaRPr lang="en-US" dirty="0"/>
          </a:p>
        </p:txBody>
      </p:sp>
      <p:sp>
        <p:nvSpPr>
          <p:cNvPr id="3" name="Content Placeholder 2"/>
          <p:cNvSpPr>
            <a:spLocks noGrp="1"/>
          </p:cNvSpPr>
          <p:nvPr>
            <p:ph idx="1"/>
          </p:nvPr>
        </p:nvSpPr>
        <p:spPr/>
        <p:txBody>
          <a:bodyPr/>
          <a:lstStyle/>
          <a:p>
            <a:r>
              <a:rPr lang="en-US" dirty="0" smtClean="0"/>
              <a:t>Please use what you </a:t>
            </a:r>
            <a:r>
              <a:rPr lang="en-US" dirty="0" smtClean="0"/>
              <a:t>have learned </a:t>
            </a:r>
            <a:r>
              <a:rPr lang="en-US" dirty="0" smtClean="0"/>
              <a:t>on Proofreading to silently complete the </a:t>
            </a:r>
            <a:r>
              <a:rPr lang="en-US" dirty="0" smtClean="0"/>
              <a:t>next </a:t>
            </a:r>
            <a:r>
              <a:rPr lang="en-US" dirty="0" smtClean="0"/>
              <a:t>paragraph for this week.  </a:t>
            </a:r>
          </a:p>
          <a:p>
            <a:r>
              <a:rPr lang="en-US" dirty="0" smtClean="0"/>
              <a:t>Complete this in pencil for today as we practice.  </a:t>
            </a:r>
          </a:p>
          <a:p>
            <a:r>
              <a:rPr lang="en-US" dirty="0" smtClean="0"/>
              <a:t>There are 16 errors in </a:t>
            </a:r>
            <a:r>
              <a:rPr lang="en-US" dirty="0" smtClean="0"/>
              <a:t>total</a:t>
            </a:r>
            <a:r>
              <a:rPr lang="en-US" dirty="0"/>
              <a:t> </a:t>
            </a:r>
            <a:r>
              <a:rPr lang="en-US" dirty="0" smtClean="0"/>
              <a:t>for Monday’s and 22 errors </a:t>
            </a:r>
            <a:r>
              <a:rPr lang="en-US" smtClean="0"/>
              <a:t>in Tuesday’s.  </a:t>
            </a:r>
            <a:endParaRPr lang="en-US" dirty="0" smtClean="0"/>
          </a:p>
          <a:p>
            <a:r>
              <a:rPr lang="en-US" dirty="0" smtClean="0"/>
              <a:t>When you finish, read silently.  </a:t>
            </a:r>
            <a:endParaRPr lang="en-US" dirty="0"/>
          </a:p>
        </p:txBody>
      </p:sp>
    </p:spTree>
    <p:extLst>
      <p:ext uri="{BB962C8B-B14F-4D97-AF65-F5344CB8AC3E}">
        <p14:creationId xmlns:p14="http://schemas.microsoft.com/office/powerpoint/2010/main" val="118746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WRITING FOLDERS</a:t>
            </a:r>
            <a:endParaRPr lang="en-US" u="sng" dirty="0"/>
          </a:p>
        </p:txBody>
      </p:sp>
      <p:sp>
        <p:nvSpPr>
          <p:cNvPr id="3" name="Content Placeholder 2"/>
          <p:cNvSpPr>
            <a:spLocks noGrp="1"/>
          </p:cNvSpPr>
          <p:nvPr>
            <p:ph idx="1"/>
          </p:nvPr>
        </p:nvSpPr>
        <p:spPr/>
        <p:txBody>
          <a:bodyPr>
            <a:normAutofit lnSpcReduction="10000"/>
          </a:bodyPr>
          <a:lstStyle/>
          <a:p>
            <a:r>
              <a:rPr lang="en-US" dirty="0" smtClean="0"/>
              <a:t>Front Left Pocket: </a:t>
            </a:r>
            <a:r>
              <a:rPr lang="en-US" b="1" dirty="0" smtClean="0"/>
              <a:t>HOMEWORK</a:t>
            </a:r>
            <a:r>
              <a:rPr lang="en-US" dirty="0" smtClean="0"/>
              <a:t> such as Daily Paragraph Editing Handout</a:t>
            </a:r>
          </a:p>
          <a:p>
            <a:r>
              <a:rPr lang="en-US" dirty="0" smtClean="0"/>
              <a:t>Front Right Pocket: </a:t>
            </a:r>
            <a:r>
              <a:rPr lang="en-US" b="1" dirty="0" smtClean="0"/>
              <a:t>Completed/Graded</a:t>
            </a:r>
            <a:r>
              <a:rPr lang="en-US" dirty="0" smtClean="0"/>
              <a:t> Work.  </a:t>
            </a:r>
          </a:p>
          <a:p>
            <a:r>
              <a:rPr lang="en-US" dirty="0" smtClean="0"/>
              <a:t>Back right pocket: notebook </a:t>
            </a:r>
            <a:r>
              <a:rPr lang="en-US" b="1" dirty="0"/>
              <a:t>P</a:t>
            </a:r>
            <a:r>
              <a:rPr lang="en-US" b="1" dirty="0" smtClean="0"/>
              <a:t>aper</a:t>
            </a:r>
          </a:p>
          <a:p>
            <a:r>
              <a:rPr lang="en-US" dirty="0"/>
              <a:t>B</a:t>
            </a:r>
            <a:r>
              <a:rPr lang="en-US" dirty="0" smtClean="0"/>
              <a:t>ack left pocket: </a:t>
            </a:r>
            <a:r>
              <a:rPr lang="en-US" b="1" dirty="0" smtClean="0"/>
              <a:t>Important Papers</a:t>
            </a:r>
          </a:p>
          <a:p>
            <a:pPr lvl="1"/>
            <a:r>
              <a:rPr lang="en-US" dirty="0" smtClean="0"/>
              <a:t>Proofreading Marks Worksheet</a:t>
            </a:r>
          </a:p>
          <a:p>
            <a:pPr lvl="1"/>
            <a:r>
              <a:rPr lang="en-US" dirty="0"/>
              <a:t> </a:t>
            </a:r>
            <a:r>
              <a:rPr lang="en-US" dirty="0" smtClean="0"/>
              <a:t>6-Trait Rubric</a:t>
            </a:r>
          </a:p>
          <a:p>
            <a:pPr lvl="1"/>
            <a:r>
              <a:rPr lang="en-US" dirty="0"/>
              <a:t> </a:t>
            </a:r>
            <a:r>
              <a:rPr lang="en-US" dirty="0" smtClean="0"/>
              <a:t>Ready-to-Publish Checklist</a:t>
            </a:r>
          </a:p>
          <a:p>
            <a:pPr lvl="1"/>
            <a:r>
              <a:rPr lang="en-US" dirty="0" smtClean="0"/>
              <a:t>Syllabus</a:t>
            </a:r>
          </a:p>
          <a:p>
            <a:pPr lvl="1"/>
            <a:endParaRPr lang="en-US" dirty="0"/>
          </a:p>
        </p:txBody>
      </p:sp>
    </p:spTree>
    <p:extLst>
      <p:ext uri="{BB962C8B-B14F-4D97-AF65-F5344CB8AC3E}">
        <p14:creationId xmlns:p14="http://schemas.microsoft.com/office/powerpoint/2010/main" val="138244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2322</Words>
  <Application>Microsoft Office PowerPoint</Application>
  <PresentationFormat>On-screen Show (4:3)</PresentationFormat>
  <Paragraphs>265</Paragraphs>
  <Slides>66</Slides>
  <Notes>0</Notes>
  <HiddenSlides>0</HiddenSlides>
  <MMClips>0</MMClips>
  <ScaleCrop>false</ScaleCrop>
  <HeadingPairs>
    <vt:vector size="4" baseType="variant">
      <vt:variant>
        <vt:lpstr>Theme</vt:lpstr>
      </vt:variant>
      <vt:variant>
        <vt:i4>3</vt:i4>
      </vt:variant>
      <vt:variant>
        <vt:lpstr>Slide Titles</vt:lpstr>
      </vt:variant>
      <vt:variant>
        <vt:i4>66</vt:i4>
      </vt:variant>
    </vt:vector>
  </HeadingPairs>
  <TitlesOfParts>
    <vt:vector size="69" baseType="lpstr">
      <vt:lpstr>Office Theme</vt:lpstr>
      <vt:lpstr>Notebook</vt:lpstr>
      <vt:lpstr>1_Office Theme</vt:lpstr>
      <vt:lpstr>Week 1</vt:lpstr>
      <vt:lpstr>Monday 8-12-13</vt:lpstr>
      <vt:lpstr>Interactive Notebook (I.N.) CONSTRUCTION </vt:lpstr>
      <vt:lpstr>Reading Log </vt:lpstr>
      <vt:lpstr>DPE: Daily Paragraph Editing</vt:lpstr>
      <vt:lpstr>Editing Marks (please take notes on I.N. page 3) </vt:lpstr>
      <vt:lpstr>Editing Marks (please take notes on I.N. page 3) </vt:lpstr>
      <vt:lpstr>Daily Paragraph Edit (or DPE) </vt:lpstr>
      <vt:lpstr>WRITING FOLDERS</vt:lpstr>
      <vt:lpstr>Classroom Feature of the Day:  Proud Wall </vt:lpstr>
      <vt:lpstr>Learning Target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 the paragraph below and identify the main idea.   </vt:lpstr>
      <vt:lpstr>Read the paragraph below and identify the main idea.   </vt:lpstr>
      <vt:lpstr>The Main Idea Is .  .   .</vt:lpstr>
      <vt:lpstr>Read the paragraph below and identify the main idea.   </vt:lpstr>
      <vt:lpstr>The Main Idea Is .  .  .</vt:lpstr>
      <vt:lpstr>PowerPoint Presentation</vt:lpstr>
      <vt:lpstr>Read the paragraph below and identify the main idea.</vt:lpstr>
      <vt:lpstr>Read the paragraph below and identify the main idea.</vt:lpstr>
      <vt:lpstr>Read the paragraph below and identify the main idea.</vt:lpstr>
      <vt:lpstr>Read the paragraph below and identify the main idea.</vt:lpstr>
      <vt:lpstr>Tuesday 8-13-13</vt:lpstr>
      <vt:lpstr>What’s Main Idea Again?  I think I forgot… </vt:lpstr>
      <vt:lpstr>Learning Target</vt:lpstr>
      <vt:lpstr>Names/Nombres PAGE 393</vt:lpstr>
      <vt:lpstr>Give me a hand with Main Idea!  </vt:lpstr>
      <vt:lpstr>DPE: Daily Paragraph Edit</vt:lpstr>
      <vt:lpstr>Classroom Feature of the Day:  The Reading Corner</vt:lpstr>
      <vt:lpstr>Wednesday 8-14-13</vt:lpstr>
      <vt:lpstr>Learning Target</vt:lpstr>
      <vt:lpstr>Newspaper Articles</vt:lpstr>
      <vt:lpstr>What was the main idea?</vt:lpstr>
      <vt:lpstr>Classroom Feature of the Day:  The Book Quote Wall</vt:lpstr>
      <vt:lpstr>DPE: Daily Paragraph Edit</vt:lpstr>
      <vt:lpstr>Thursday 8-15-13</vt:lpstr>
      <vt:lpstr>I.N. page 6 “Summary from Main Idea” </vt:lpstr>
      <vt:lpstr>Learning Target</vt:lpstr>
      <vt:lpstr>I.N. page 6</vt:lpstr>
      <vt:lpstr>DPE: Daily Paragraph Edit</vt:lpstr>
      <vt:lpstr>HOMEWORK</vt:lpstr>
      <vt:lpstr>Friday 8-16-13</vt:lpstr>
      <vt:lpstr>How do I find the Main Idea?</vt:lpstr>
      <vt:lpstr>ANCHOR EXTENSION ACTIVITIES</vt:lpstr>
      <vt:lpstr>Learning Target</vt:lpstr>
      <vt:lpstr>I.N. page 7, “Duffy’s Jacket”</vt:lpstr>
      <vt:lpstr>DPE: Daily Paragraph Edit</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42</cp:revision>
  <dcterms:created xsi:type="dcterms:W3CDTF">2013-08-12T00:27:11Z</dcterms:created>
  <dcterms:modified xsi:type="dcterms:W3CDTF">2013-08-13T13:57:27Z</dcterms:modified>
</cp:coreProperties>
</file>