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76" r:id="rId2"/>
    <p:sldId id="277" r:id="rId3"/>
    <p:sldId id="278" r:id="rId4"/>
    <p:sldId id="275" r:id="rId5"/>
    <p:sldId id="256" r:id="rId6"/>
    <p:sldId id="257" r:id="rId7"/>
    <p:sldId id="268" r:id="rId8"/>
    <p:sldId id="258" r:id="rId9"/>
    <p:sldId id="269" r:id="rId10"/>
    <p:sldId id="259" r:id="rId11"/>
    <p:sldId id="271" r:id="rId12"/>
    <p:sldId id="263" r:id="rId13"/>
    <p:sldId id="279" r:id="rId14"/>
    <p:sldId id="262" r:id="rId15"/>
    <p:sldId id="270" r:id="rId16"/>
    <p:sldId id="272" r:id="rId17"/>
    <p:sldId id="273" r:id="rId18"/>
    <p:sldId id="261" r:id="rId19"/>
    <p:sldId id="264" r:id="rId20"/>
    <p:sldId id="265" r:id="rId21"/>
    <p:sldId id="266" r:id="rId22"/>
    <p:sldId id="267" r:id="rId23"/>
    <p:sldId id="274" r:id="rId24"/>
    <p:sldId id="260" r:id="rId25"/>
    <p:sldId id="280" r:id="rId26"/>
    <p:sldId id="281" r:id="rId27"/>
    <p:sldId id="282" r:id="rId28"/>
    <p:sldId id="283"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60" d="100"/>
          <a:sy n="60" d="100"/>
        </p:scale>
        <p:origin x="-5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A130175-72DC-4E5F-A9C9-675F946CBA5D}" type="datetimeFigureOut">
              <a:rPr lang="en-US" smtClean="0"/>
              <a:t>4/22/2013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70955FC-9D0B-4EF2-A45A-B27A0EC01ACA}" type="slidenum">
              <a:rPr lang="en-US" smtClean="0"/>
              <a:t>‹#›</a:t>
            </a:fld>
            <a:endParaRPr lang="en-US"/>
          </a:p>
        </p:txBody>
      </p:sp>
    </p:spTree>
    <p:extLst>
      <p:ext uri="{BB962C8B-B14F-4D97-AF65-F5344CB8AC3E}">
        <p14:creationId xmlns:p14="http://schemas.microsoft.com/office/powerpoint/2010/main" val="25163663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537B1E-1519-4F71-8068-C416287032F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428922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37B1E-1519-4F71-8068-C416287032F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81610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37B1E-1519-4F71-8068-C416287032F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171564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37B1E-1519-4F71-8068-C416287032F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386004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37B1E-1519-4F71-8068-C416287032F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9984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37B1E-1519-4F71-8068-C416287032F8}"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53058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537B1E-1519-4F71-8068-C416287032F8}"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143453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537B1E-1519-4F71-8068-C416287032F8}"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10615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37B1E-1519-4F71-8068-C416287032F8}"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190466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37B1E-1519-4F71-8068-C416287032F8}"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279871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37B1E-1519-4F71-8068-C416287032F8}"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FE9E0-4AB7-4A01-9324-F0786F83FED6}" type="slidenum">
              <a:rPr lang="en-US" smtClean="0"/>
              <a:pPr/>
              <a:t>‹#›</a:t>
            </a:fld>
            <a:endParaRPr lang="en-US"/>
          </a:p>
        </p:txBody>
      </p:sp>
    </p:spTree>
    <p:extLst>
      <p:ext uri="{BB962C8B-B14F-4D97-AF65-F5344CB8AC3E}">
        <p14:creationId xmlns:p14="http://schemas.microsoft.com/office/powerpoint/2010/main" val="296039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6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37B1E-1519-4F71-8068-C416287032F8}"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FE9E0-4AB7-4A01-9324-F0786F83FED6}" type="slidenum">
              <a:rPr lang="en-US" smtClean="0"/>
              <a:pPr/>
              <a:t>‹#›</a:t>
            </a:fld>
            <a:endParaRPr lang="en-US"/>
          </a:p>
        </p:txBody>
      </p:sp>
    </p:spTree>
    <p:extLst>
      <p:ext uri="{BB962C8B-B14F-4D97-AF65-F5344CB8AC3E}">
        <p14:creationId xmlns:p14="http://schemas.microsoft.com/office/powerpoint/2010/main" val="167054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y_PxLw1B_c" TargetMode="External"/><Relationship Id="rId2" Type="http://schemas.openxmlformats.org/officeDocument/2006/relationships/hyperlink" Target="http://www.youtube.com/watch?v=dKhv9kZM8g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VRgNS1P6k6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nvKyYeJJYwM" TargetMode="External"/><Relationship Id="rId2" Type="http://schemas.openxmlformats.org/officeDocument/2006/relationships/hyperlink" Target="http://www.teachertube.com/viewVideo.php?video_id=13779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Kaz4vpOr1Dw" TargetMode="External"/><Relationship Id="rId2" Type="http://schemas.openxmlformats.org/officeDocument/2006/relationships/hyperlink" Target="http://www.youtube.com/watch?v=DCjeSNomXr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FRkmtbWURw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jvCTaccEk"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youtube.com/watch?v=acMaC08pxG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Arts: Monday 4-22</a:t>
            </a:r>
            <a:br>
              <a:rPr lang="en-US" dirty="0"/>
            </a:br>
            <a:r>
              <a:rPr lang="en-US" dirty="0"/>
              <a:t>I.N. 30</a:t>
            </a:r>
          </a:p>
        </p:txBody>
      </p:sp>
      <p:sp>
        <p:nvSpPr>
          <p:cNvPr id="3" name="Content Placeholder 2"/>
          <p:cNvSpPr>
            <a:spLocks noGrp="1"/>
          </p:cNvSpPr>
          <p:nvPr>
            <p:ph idx="1"/>
          </p:nvPr>
        </p:nvSpPr>
        <p:spPr/>
        <p:txBody>
          <a:bodyPr>
            <a:normAutofit lnSpcReduction="10000"/>
          </a:bodyPr>
          <a:lstStyle/>
          <a:p>
            <a:r>
              <a:rPr lang="en-US" dirty="0" smtClean="0"/>
              <a:t>Choose </a:t>
            </a:r>
            <a:r>
              <a:rPr lang="en-US" b="1" dirty="0" smtClean="0"/>
              <a:t>one</a:t>
            </a:r>
            <a:r>
              <a:rPr lang="en-US" dirty="0" smtClean="0"/>
              <a:t> of the following prompts to write on for 5 minutes:</a:t>
            </a:r>
          </a:p>
          <a:p>
            <a:pPr marL="514350" indent="-514350">
              <a:buFont typeface="+mj-lt"/>
              <a:buAutoNum type="arabicPeriod"/>
            </a:pPr>
            <a:r>
              <a:rPr lang="en-US" dirty="0"/>
              <a:t> </a:t>
            </a:r>
            <a:r>
              <a:rPr lang="en-US" dirty="0" smtClean="0"/>
              <a:t>Persuade a friend that one brand of computers is better than another.</a:t>
            </a:r>
          </a:p>
          <a:p>
            <a:pPr marL="514350" indent="-514350">
              <a:buFont typeface="+mj-lt"/>
              <a:buAutoNum type="arabicPeriod"/>
            </a:pPr>
            <a:r>
              <a:rPr lang="en-US" dirty="0" smtClean="0"/>
              <a:t>Convince your class that exercise is important for good health. </a:t>
            </a:r>
          </a:p>
          <a:p>
            <a:pPr marL="514350" indent="-514350">
              <a:buFont typeface="+mj-lt"/>
              <a:buAutoNum type="arabicPeriod"/>
            </a:pPr>
            <a:r>
              <a:rPr lang="en-US" dirty="0" smtClean="0"/>
              <a:t>Persuade someone to switch their type of shampoo to a better one.  </a:t>
            </a:r>
          </a:p>
          <a:p>
            <a:pPr marL="0" indent="0">
              <a:buNone/>
            </a:pPr>
            <a:r>
              <a:rPr lang="en-US" dirty="0" smtClean="0"/>
              <a:t>*have your textbook open to page 234. </a:t>
            </a:r>
            <a:endParaRPr lang="en-US" dirty="0"/>
          </a:p>
        </p:txBody>
      </p:sp>
    </p:spTree>
    <p:extLst>
      <p:ext uri="{BB962C8B-B14F-4D97-AF65-F5344CB8AC3E}">
        <p14:creationId xmlns:p14="http://schemas.microsoft.com/office/powerpoint/2010/main" val="490632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Either/or</a:t>
            </a:r>
            <a:endParaRPr lang="en-US" dirty="0"/>
          </a:p>
        </p:txBody>
      </p:sp>
      <p:sp>
        <p:nvSpPr>
          <p:cNvPr id="3" name="Content Placeholder 2"/>
          <p:cNvSpPr>
            <a:spLocks noGrp="1"/>
          </p:cNvSpPr>
          <p:nvPr>
            <p:ph idx="1"/>
          </p:nvPr>
        </p:nvSpPr>
        <p:spPr/>
        <p:txBody>
          <a:bodyPr>
            <a:normAutofit lnSpcReduction="10000"/>
          </a:bodyPr>
          <a:lstStyle/>
          <a:p>
            <a:r>
              <a:rPr lang="en-US" dirty="0" smtClean="0"/>
              <a:t>Convinces you that you fall into one of two categories, with no in-between.</a:t>
            </a:r>
          </a:p>
          <a:p>
            <a:endParaRPr lang="en-US" dirty="0"/>
          </a:p>
          <a:p>
            <a:r>
              <a:rPr lang="en-US" dirty="0" smtClean="0"/>
              <a:t>“Cool people drink Super Cola.  Only losers drink anything else.”</a:t>
            </a:r>
          </a:p>
          <a:p>
            <a:endParaRPr lang="en-US" dirty="0"/>
          </a:p>
          <a:p>
            <a:r>
              <a:rPr lang="en-US" dirty="0" smtClean="0"/>
              <a:t>“You are either for the new bill raising awareness of hunger, or you think all people should starve.”</a:t>
            </a:r>
            <a:endParaRPr lang="en-US" dirty="0"/>
          </a:p>
        </p:txBody>
      </p:sp>
    </p:spTree>
    <p:extLst>
      <p:ext uri="{BB962C8B-B14F-4D97-AF65-F5344CB8AC3E}">
        <p14:creationId xmlns:p14="http://schemas.microsoft.com/office/powerpoint/2010/main" val="2981874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Either/or</a:t>
            </a:r>
          </a:p>
        </p:txBody>
      </p:sp>
      <p:sp>
        <p:nvSpPr>
          <p:cNvPr id="3" name="Content Placeholder 2"/>
          <p:cNvSpPr>
            <a:spLocks noGrp="1"/>
          </p:cNvSpPr>
          <p:nvPr>
            <p:ph idx="1"/>
          </p:nvPr>
        </p:nvSpPr>
        <p:spPr/>
        <p:txBody>
          <a:bodyPr/>
          <a:lstStyle/>
          <a:p>
            <a:pPr marL="0" indent="0">
              <a:buNone/>
            </a:pPr>
            <a:r>
              <a:rPr lang="en-US" dirty="0">
                <a:hlinkClick r:id="rId2"/>
              </a:rPr>
              <a:t>http://</a:t>
            </a:r>
            <a:r>
              <a:rPr lang="en-US" dirty="0" smtClean="0">
                <a:hlinkClick r:id="rId2"/>
              </a:rPr>
              <a:t>www.youtube.com/watch?v=dKhv9kZM8gM</a:t>
            </a:r>
            <a:endParaRPr lang="en-US" dirty="0" smtClean="0"/>
          </a:p>
          <a:p>
            <a:pPr marL="0" indent="0">
              <a:buNone/>
            </a:pPr>
            <a:r>
              <a:rPr lang="en-US" dirty="0">
                <a:hlinkClick r:id="rId3"/>
              </a:rPr>
              <a:t>http://</a:t>
            </a:r>
            <a:r>
              <a:rPr lang="en-US" dirty="0" smtClean="0">
                <a:hlinkClick r:id="rId3"/>
              </a:rPr>
              <a:t>www.youtube.com/watch?v=Xy_PxLw1B_c</a:t>
            </a:r>
            <a:endParaRPr lang="en-US" dirty="0" smtClean="0"/>
          </a:p>
          <a:p>
            <a:pPr marL="0" indent="0">
              <a:buNone/>
            </a:pP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169945"/>
            <a:ext cx="2849733" cy="368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605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to Fear</a:t>
            </a:r>
            <a:endParaRPr lang="en-US" dirty="0"/>
          </a:p>
        </p:txBody>
      </p:sp>
      <p:sp>
        <p:nvSpPr>
          <p:cNvPr id="3" name="Content Placeholder 2"/>
          <p:cNvSpPr>
            <a:spLocks noGrp="1"/>
          </p:cNvSpPr>
          <p:nvPr>
            <p:ph idx="1"/>
          </p:nvPr>
        </p:nvSpPr>
        <p:spPr/>
        <p:txBody>
          <a:bodyPr/>
          <a:lstStyle/>
          <a:p>
            <a:r>
              <a:rPr lang="en-US" dirty="0" smtClean="0"/>
              <a:t>Makes you fear for your health or safety.</a:t>
            </a:r>
          </a:p>
          <a:p>
            <a:endParaRPr lang="en-US" dirty="0"/>
          </a:p>
          <a:p>
            <a:r>
              <a:rPr lang="en-US" dirty="0" smtClean="0"/>
              <a:t>“Buy a Super Alarm, or your whole family might be at risk of harm.”</a:t>
            </a:r>
          </a:p>
          <a:p>
            <a:r>
              <a:rPr lang="en-US" dirty="0" smtClean="0"/>
              <a:t>“Buy Super Flu-Prevent, or you might end up in the hospital with the flu</a:t>
            </a:r>
            <a:r>
              <a:rPr lang="en-US" dirty="0" smtClean="0"/>
              <a:t>.”</a:t>
            </a:r>
          </a:p>
          <a:p>
            <a:pPr marL="0" indent="0">
              <a:buNone/>
            </a:pPr>
            <a:endParaRPr lang="en-US" dirty="0"/>
          </a:p>
        </p:txBody>
      </p:sp>
    </p:spTree>
    <p:extLst>
      <p:ext uri="{BB962C8B-B14F-4D97-AF65-F5344CB8AC3E}">
        <p14:creationId xmlns:p14="http://schemas.microsoft.com/office/powerpoint/2010/main" val="1809458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 to Fear</a:t>
            </a:r>
          </a:p>
        </p:txBody>
      </p:sp>
      <p:sp>
        <p:nvSpPr>
          <p:cNvPr id="3" name="Content Placeholder 2"/>
          <p:cNvSpPr>
            <a:spLocks noGrp="1"/>
          </p:cNvSpPr>
          <p:nvPr>
            <p:ph idx="1"/>
          </p:nvPr>
        </p:nvSpPr>
        <p:spPr/>
        <p:txBody>
          <a:bodyPr/>
          <a:lstStyle/>
          <a:p>
            <a:r>
              <a:rPr lang="en-US" dirty="0">
                <a:hlinkClick r:id="rId2"/>
              </a:rPr>
              <a:t>http://www.youtube.com/watch?v=VRgNS1P6k6o</a:t>
            </a:r>
            <a:endParaRPr lang="en-US" dirty="0"/>
          </a:p>
          <a:p>
            <a:endParaRPr lang="en-US" dirty="0"/>
          </a:p>
        </p:txBody>
      </p:sp>
    </p:spTree>
    <p:extLst>
      <p:ext uri="{BB962C8B-B14F-4D97-AF65-F5344CB8AC3E}">
        <p14:creationId xmlns:p14="http://schemas.microsoft.com/office/powerpoint/2010/main" val="3533038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Glittering Generalities</a:t>
            </a:r>
            <a:endParaRPr lang="en-US" dirty="0"/>
          </a:p>
        </p:txBody>
      </p:sp>
      <p:sp>
        <p:nvSpPr>
          <p:cNvPr id="3" name="Content Placeholder 2"/>
          <p:cNvSpPr>
            <a:spLocks noGrp="1"/>
          </p:cNvSpPr>
          <p:nvPr>
            <p:ph idx="1"/>
          </p:nvPr>
        </p:nvSpPr>
        <p:spPr/>
        <p:txBody>
          <a:bodyPr/>
          <a:lstStyle/>
          <a:p>
            <a:r>
              <a:rPr lang="en-US" dirty="0" smtClean="0"/>
              <a:t>use </a:t>
            </a:r>
            <a:r>
              <a:rPr lang="en-US" dirty="0"/>
              <a:t>of words that </a:t>
            </a:r>
            <a:r>
              <a:rPr lang="en-US" dirty="0" smtClean="0"/>
              <a:t>make something sound good without actually saying anything specific/ important. </a:t>
            </a:r>
            <a:endParaRPr lang="en-US" dirty="0"/>
          </a:p>
          <a:p>
            <a:endParaRPr lang="en-US" dirty="0"/>
          </a:p>
          <a:p>
            <a:r>
              <a:rPr lang="en-US" dirty="0" smtClean="0"/>
              <a:t>“Super Cola is the </a:t>
            </a:r>
            <a:r>
              <a:rPr lang="en-US" u="sng" dirty="0" smtClean="0"/>
              <a:t>best</a:t>
            </a:r>
            <a:r>
              <a:rPr lang="en-US" dirty="0" smtClean="0"/>
              <a:t> cola drink there is!”</a:t>
            </a:r>
          </a:p>
          <a:p>
            <a:r>
              <a:rPr lang="en-US" dirty="0" smtClean="0"/>
              <a:t>“Super Shoes are </a:t>
            </a:r>
            <a:r>
              <a:rPr lang="en-US" u="sng" dirty="0" smtClean="0"/>
              <a:t>amazing</a:t>
            </a:r>
            <a:r>
              <a:rPr lang="en-US" dirty="0" smtClean="0"/>
              <a:t>!”</a:t>
            </a:r>
          </a:p>
        </p:txBody>
      </p:sp>
    </p:spTree>
    <p:extLst>
      <p:ext uri="{BB962C8B-B14F-4D97-AF65-F5344CB8AC3E}">
        <p14:creationId xmlns:p14="http://schemas.microsoft.com/office/powerpoint/2010/main" val="169414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Glittering Generalities</a:t>
            </a:r>
          </a:p>
        </p:txBody>
      </p:sp>
      <p:sp>
        <p:nvSpPr>
          <p:cNvPr id="3" name="Content Placeholder 2"/>
          <p:cNvSpPr>
            <a:spLocks noGrp="1"/>
          </p:cNvSpPr>
          <p:nvPr>
            <p:ph idx="1"/>
          </p:nvPr>
        </p:nvSpPr>
        <p:spPr/>
        <p:txBody>
          <a:bodyPr/>
          <a:lstStyle/>
          <a:p>
            <a:pPr marL="0" indent="0">
              <a:buNone/>
            </a:pPr>
            <a:r>
              <a:rPr lang="en-US" dirty="0" smtClean="0">
                <a:hlinkClick r:id="rId2"/>
              </a:rPr>
              <a:t>http</a:t>
            </a:r>
            <a:r>
              <a:rPr lang="en-US" dirty="0">
                <a:hlinkClick r:id="rId2"/>
              </a:rPr>
              <a:t>://</a:t>
            </a:r>
            <a:r>
              <a:rPr lang="en-US" dirty="0" smtClean="0">
                <a:hlinkClick r:id="rId2"/>
              </a:rPr>
              <a:t>www.teachertube.com/viewVideo.php?video_id=137790</a:t>
            </a:r>
            <a:endParaRPr lang="en-US" dirty="0" smtClean="0"/>
          </a:p>
          <a:p>
            <a:pPr marL="0" indent="0">
              <a:buNone/>
            </a:pPr>
            <a:endParaRPr lang="en-US" dirty="0"/>
          </a:p>
        </p:txBody>
      </p:sp>
      <p:sp>
        <p:nvSpPr>
          <p:cNvPr id="4" name="TextBox 3"/>
          <p:cNvSpPr txBox="1"/>
          <p:nvPr/>
        </p:nvSpPr>
        <p:spPr>
          <a:xfrm>
            <a:off x="685800" y="2971800"/>
            <a:ext cx="7924800" cy="738664"/>
          </a:xfrm>
          <a:prstGeom prst="rect">
            <a:avLst/>
          </a:prstGeom>
          <a:noFill/>
        </p:spPr>
        <p:txBody>
          <a:bodyPr wrap="square" rtlCol="0">
            <a:spAutoFit/>
          </a:bodyPr>
          <a:lstStyle/>
          <a:p>
            <a:r>
              <a:rPr lang="en-US" sz="2400" dirty="0" smtClean="0">
                <a:hlinkClick r:id="rId3"/>
              </a:rPr>
              <a:t>http://www.youtube.com/watch?v=nvKyYeJJYwM</a:t>
            </a:r>
            <a:endParaRPr lang="en-US" sz="2400" dirty="0" smtClean="0"/>
          </a:p>
          <a:p>
            <a:endParaRPr lang="en-US" dirty="0"/>
          </a:p>
        </p:txBody>
      </p:sp>
    </p:spTree>
    <p:extLst>
      <p:ext uri="{BB962C8B-B14F-4D97-AF65-F5344CB8AC3E}">
        <p14:creationId xmlns:p14="http://schemas.microsoft.com/office/powerpoint/2010/main" val="2419564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a:t>
            </a:r>
            <a:endParaRPr lang="en-US" dirty="0"/>
          </a:p>
        </p:txBody>
      </p:sp>
      <p:sp>
        <p:nvSpPr>
          <p:cNvPr id="3" name="Content Placeholder 2"/>
          <p:cNvSpPr>
            <a:spLocks noGrp="1"/>
          </p:cNvSpPr>
          <p:nvPr>
            <p:ph idx="1"/>
          </p:nvPr>
        </p:nvSpPr>
        <p:spPr/>
        <p:txBody>
          <a:bodyPr/>
          <a:lstStyle/>
          <a:p>
            <a:r>
              <a:rPr lang="en-US" dirty="0" smtClean="0"/>
              <a:t>Associating love, respect, or admiration for someone and transferring it to a product. </a:t>
            </a:r>
          </a:p>
          <a:p>
            <a:r>
              <a:rPr lang="en-US" dirty="0" smtClean="0"/>
              <a:t>If you buy the product, you get the feelings or benefits associated with it.  </a:t>
            </a:r>
          </a:p>
          <a:p>
            <a:pPr marL="0" indent="0">
              <a:buNone/>
            </a:pPr>
            <a:r>
              <a:rPr lang="en-US" u="sng" dirty="0" smtClean="0"/>
              <a:t>Example: </a:t>
            </a:r>
            <a:endParaRPr lang="en-US" u="sng" dirty="0"/>
          </a:p>
          <a:p>
            <a:pPr marL="0" indent="0">
              <a:buNone/>
            </a:pPr>
            <a:r>
              <a:rPr lang="en-US" dirty="0" smtClean="0"/>
              <a:t>A car ad shows a pretty girl in the passenger seat.  If you buy the car, you think you get a pretty girl.  </a:t>
            </a:r>
            <a:endParaRPr lang="en-US" dirty="0"/>
          </a:p>
        </p:txBody>
      </p:sp>
    </p:spTree>
    <p:extLst>
      <p:ext uri="{BB962C8B-B14F-4D97-AF65-F5344CB8AC3E}">
        <p14:creationId xmlns:p14="http://schemas.microsoft.com/office/powerpoint/2010/main" val="1151235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t>
            </a:r>
          </a:p>
        </p:txBody>
      </p:sp>
      <p:sp>
        <p:nvSpPr>
          <p:cNvPr id="3" name="Content Placeholder 2"/>
          <p:cNvSpPr>
            <a:spLocks noGrp="1"/>
          </p:cNvSpPr>
          <p:nvPr>
            <p:ph idx="1"/>
          </p:nvPr>
        </p:nvSpPr>
        <p:spPr/>
        <p:txBody>
          <a:bodyPr/>
          <a:lstStyle/>
          <a:p>
            <a:r>
              <a:rPr lang="en-US" dirty="0" smtClean="0">
                <a:hlinkClick r:id="rId2"/>
              </a:rPr>
              <a:t>http://www.youtube.com/watch?v=DCjeSNomXrU</a:t>
            </a:r>
            <a:endParaRPr lang="en-US" dirty="0" smtClean="0"/>
          </a:p>
          <a:p>
            <a:r>
              <a:rPr lang="en-US" dirty="0">
                <a:hlinkClick r:id="rId3"/>
              </a:rPr>
              <a:t>http://</a:t>
            </a:r>
            <a:r>
              <a:rPr lang="en-US" dirty="0" smtClean="0">
                <a:hlinkClick r:id="rId3"/>
              </a:rPr>
              <a:t>www.youtube.com/watch?v=Kaz4vpOr1Dw</a:t>
            </a:r>
            <a:endParaRPr lang="en-US" dirty="0" smtClean="0"/>
          </a:p>
          <a:p>
            <a:endParaRPr lang="en-US" dirty="0"/>
          </a:p>
        </p:txBody>
      </p:sp>
    </p:spTree>
    <p:extLst>
      <p:ext uri="{BB962C8B-B14F-4D97-AF65-F5344CB8AC3E}">
        <p14:creationId xmlns:p14="http://schemas.microsoft.com/office/powerpoint/2010/main" val="3292437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For each example, hold up one, two, three, four or five fingers to show which type of persuasion best fits that example.</a:t>
            </a:r>
            <a:endParaRPr lang="en-US" dirty="0"/>
          </a:p>
        </p:txBody>
      </p:sp>
    </p:spTree>
    <p:extLst>
      <p:ext uri="{BB962C8B-B14F-4D97-AF65-F5344CB8AC3E}">
        <p14:creationId xmlns:p14="http://schemas.microsoft.com/office/powerpoint/2010/main" val="2207467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“Everyone in Peoria shops at Super Peoria Mart!”</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 </a:t>
            </a:r>
            <a:endParaRPr lang="en-US" dirty="0"/>
          </a:p>
        </p:txBody>
      </p:sp>
      <p:sp>
        <p:nvSpPr>
          <p:cNvPr id="4" name="Right Arrow 3"/>
          <p:cNvSpPr/>
          <p:nvPr/>
        </p:nvSpPr>
        <p:spPr>
          <a:xfrm rot="10800000">
            <a:off x="3429000" y="1828800"/>
            <a:ext cx="1905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71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Arts: Monday 4-22</a:t>
            </a:r>
            <a:br>
              <a:rPr lang="en-US" dirty="0"/>
            </a:br>
            <a:r>
              <a:rPr lang="en-US" dirty="0"/>
              <a:t>I.N. 30</a:t>
            </a:r>
          </a:p>
        </p:txBody>
      </p:sp>
      <p:sp>
        <p:nvSpPr>
          <p:cNvPr id="3" name="Content Placeholder 2"/>
          <p:cNvSpPr>
            <a:spLocks noGrp="1"/>
          </p:cNvSpPr>
          <p:nvPr>
            <p:ph idx="1"/>
          </p:nvPr>
        </p:nvSpPr>
        <p:spPr/>
        <p:txBody>
          <a:bodyPr>
            <a:normAutofit lnSpcReduction="10000"/>
          </a:bodyPr>
          <a:lstStyle/>
          <a:p>
            <a:pPr marL="0" indent="0">
              <a:buNone/>
            </a:pPr>
            <a:r>
              <a:rPr lang="en-US" dirty="0" smtClean="0"/>
              <a:t>(Take notes…) </a:t>
            </a:r>
          </a:p>
          <a:p>
            <a:pPr marL="0" indent="0">
              <a:buNone/>
            </a:pPr>
            <a:r>
              <a:rPr lang="en-US" u="sng" dirty="0" smtClean="0"/>
              <a:t>Generalization: </a:t>
            </a:r>
            <a:r>
              <a:rPr lang="en-US" dirty="0" smtClean="0"/>
              <a:t>combine what you know with specific information you read to make a judgment.  </a:t>
            </a:r>
          </a:p>
          <a:p>
            <a:pPr marL="0" indent="0">
              <a:buNone/>
            </a:pPr>
            <a:r>
              <a:rPr lang="en-US" u="sng" dirty="0" smtClean="0"/>
              <a:t>Faulty Generalization: </a:t>
            </a:r>
            <a:r>
              <a:rPr lang="en-US" dirty="0" smtClean="0"/>
              <a:t>either is not true or does not apply in all cases.  </a:t>
            </a:r>
          </a:p>
          <a:p>
            <a:pPr marL="0" indent="0">
              <a:buNone/>
            </a:pPr>
            <a:r>
              <a:rPr lang="en-US" u="sng" dirty="0" smtClean="0"/>
              <a:t>Persuasive Techniques: </a:t>
            </a:r>
            <a:r>
              <a:rPr lang="en-US" dirty="0" smtClean="0"/>
              <a:t>ways to add to the appeal of information presented in a persuasive argument.  </a:t>
            </a:r>
            <a:endParaRPr lang="en-US" dirty="0"/>
          </a:p>
        </p:txBody>
      </p:sp>
    </p:spTree>
    <p:extLst>
      <p:ext uri="{BB962C8B-B14F-4D97-AF65-F5344CB8AC3E}">
        <p14:creationId xmlns:p14="http://schemas.microsoft.com/office/powerpoint/2010/main" val="3875527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Store is terrific!”</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a:t>
            </a:r>
            <a:endParaRPr lang="en-US" dirty="0"/>
          </a:p>
        </p:txBody>
      </p:sp>
      <p:sp>
        <p:nvSpPr>
          <p:cNvPr id="12" name="Striped Right Arrow 11"/>
          <p:cNvSpPr/>
          <p:nvPr/>
        </p:nvSpPr>
        <p:spPr>
          <a:xfrm rot="7758571">
            <a:off x="4833368" y="3223162"/>
            <a:ext cx="1524000" cy="609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2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 I’m Barry Basketball, and I think Super Shoes are a slam dunk!”</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a:t>
            </a:r>
            <a:endParaRPr lang="en-US" dirty="0"/>
          </a:p>
        </p:txBody>
      </p:sp>
      <p:sp>
        <p:nvSpPr>
          <p:cNvPr id="4" name="Curved Left Arrow 3"/>
          <p:cNvSpPr/>
          <p:nvPr/>
        </p:nvSpPr>
        <p:spPr>
          <a:xfrm>
            <a:off x="3448940" y="1676400"/>
            <a:ext cx="1295400" cy="1066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507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“Without Super Lock, it is easy for someone to break into your house.”</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a:t>
            </a:r>
            <a:endParaRPr lang="en-US" dirty="0"/>
          </a:p>
        </p:txBody>
      </p:sp>
      <p:sp>
        <p:nvSpPr>
          <p:cNvPr id="4" name="U-Turn Arrow 3"/>
          <p:cNvSpPr/>
          <p:nvPr/>
        </p:nvSpPr>
        <p:spPr>
          <a:xfrm rot="5400000">
            <a:off x="3505200" y="3124200"/>
            <a:ext cx="762000" cy="7620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89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is this?  </a:t>
            </a:r>
            <a:endParaRPr lang="en-US" dirty="0"/>
          </a:p>
        </p:txBody>
      </p:sp>
      <p:sp>
        <p:nvSpPr>
          <p:cNvPr id="3" name="Content Placeholder 2"/>
          <p:cNvSpPr>
            <a:spLocks noGrp="1"/>
          </p:cNvSpPr>
          <p:nvPr>
            <p:ph idx="1"/>
          </p:nvPr>
        </p:nvSpPr>
        <p:spPr/>
        <p:txBody>
          <a:bodyPr/>
          <a:lstStyle/>
          <a:p>
            <a:pPr marL="0" indent="0" algn="ctr">
              <a:buNone/>
            </a:pPr>
            <a:r>
              <a:rPr lang="en-US" dirty="0"/>
              <a:t>“The next best thing is already here.” </a:t>
            </a:r>
            <a:endParaRPr lang="en-US" dirty="0">
              <a:hlinkClick r:id="rId2"/>
            </a:endParaRPr>
          </a:p>
          <a:p>
            <a:pPr marL="0" indent="0">
              <a:buNone/>
            </a:pPr>
            <a:r>
              <a:rPr lang="en-US" dirty="0">
                <a:hlinkClick r:id="rId2"/>
              </a:rPr>
              <a:t>http://www.youtube.com/watch?v=FRkmtbWURwo</a:t>
            </a:r>
            <a:endParaRPr lang="en-US" dirty="0"/>
          </a:p>
          <a:p>
            <a:endParaRPr lang="en-US" dirty="0"/>
          </a:p>
        </p:txBody>
      </p:sp>
    </p:spTree>
    <p:extLst>
      <p:ext uri="{BB962C8B-B14F-4D97-AF65-F5344CB8AC3E}">
        <p14:creationId xmlns:p14="http://schemas.microsoft.com/office/powerpoint/2010/main" val="2874836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lstStyle/>
          <a:p>
            <a:r>
              <a:rPr lang="en-US" dirty="0" smtClean="0"/>
              <a:t>http://sps.k12.mo.us</a:t>
            </a:r>
            <a:endParaRPr lang="en-US" dirty="0"/>
          </a:p>
        </p:txBody>
      </p:sp>
    </p:spTree>
    <p:extLst>
      <p:ext uri="{BB962C8B-B14F-4D97-AF65-F5344CB8AC3E}">
        <p14:creationId xmlns:p14="http://schemas.microsoft.com/office/powerpoint/2010/main" val="2081354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Arts: </a:t>
            </a:r>
            <a:r>
              <a:rPr lang="en-US" dirty="0" smtClean="0"/>
              <a:t>Wednesday 4-24</a:t>
            </a:r>
            <a:r>
              <a:rPr lang="en-US" dirty="0"/>
              <a:t/>
            </a:r>
            <a:br>
              <a:rPr lang="en-US" dirty="0"/>
            </a:br>
            <a:r>
              <a:rPr lang="en-US" dirty="0"/>
              <a:t>I.N. </a:t>
            </a:r>
            <a:r>
              <a:rPr lang="en-US" dirty="0" smtClean="0"/>
              <a:t>32</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What are the 6 types of persuasion we learned about yesterday?  List them all and write an example of each next to them.  </a:t>
            </a:r>
            <a:endParaRPr lang="en-US" dirty="0"/>
          </a:p>
          <a:p>
            <a:pPr marL="514350" indent="-514350">
              <a:buFont typeface="+mj-lt"/>
              <a:buAutoNum type="arabicPeriod"/>
            </a:pPr>
            <a:r>
              <a:rPr lang="en-US" dirty="0" smtClean="0"/>
              <a:t>Think of a commercial that is on TV right now.  What type of persuasion is used in it?  Describe the commercial and how you know the persuasion technique.   </a:t>
            </a:r>
            <a:endParaRPr lang="en-US" dirty="0"/>
          </a:p>
        </p:txBody>
      </p:sp>
    </p:spTree>
    <p:extLst>
      <p:ext uri="{BB962C8B-B14F-4D97-AF65-F5344CB8AC3E}">
        <p14:creationId xmlns:p14="http://schemas.microsoft.com/office/powerpoint/2010/main" val="2403642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Arts: Wednesday 4-24</a:t>
            </a:r>
            <a:br>
              <a:rPr lang="en-US" dirty="0"/>
            </a:br>
            <a:r>
              <a:rPr lang="en-US" dirty="0"/>
              <a:t>I.N. 32</a:t>
            </a:r>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smtClean="0"/>
              <a:t>Once your table is assigned a type of persuasion, decide on a product you will be selling.  </a:t>
            </a:r>
          </a:p>
          <a:p>
            <a:r>
              <a:rPr lang="en-US" dirty="0" smtClean="0"/>
              <a:t>You must use that type of persuasion to create a short 30 second commercial to sell the product.  </a:t>
            </a:r>
          </a:p>
          <a:p>
            <a:r>
              <a:rPr lang="en-US" dirty="0" smtClean="0"/>
              <a:t>On one separate piece of paper, write all of your names, the type of persuasion, the product you are selling, and write out an outline or script of your commercial to use when you present.  We will present at the end of class.  </a:t>
            </a:r>
            <a:endParaRPr lang="en-US" dirty="0"/>
          </a:p>
        </p:txBody>
      </p:sp>
    </p:spTree>
    <p:extLst>
      <p:ext uri="{BB962C8B-B14F-4D97-AF65-F5344CB8AC3E}">
        <p14:creationId xmlns:p14="http://schemas.microsoft.com/office/powerpoint/2010/main" val="3132469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8"/>
            <a:ext cx="8229600" cy="792162"/>
          </a:xfrm>
        </p:spPr>
        <p:txBody>
          <a:bodyPr>
            <a:normAutofit/>
          </a:bodyPr>
          <a:lstStyle/>
          <a:p>
            <a:r>
              <a:rPr lang="en-US" u="sng" dirty="0"/>
              <a:t>Language Arts: </a:t>
            </a:r>
            <a:r>
              <a:rPr lang="en-US" u="sng" dirty="0" smtClean="0"/>
              <a:t>Thursday 4-25</a:t>
            </a:r>
            <a:endParaRPr lang="en-US" u="sng" dirty="0"/>
          </a:p>
        </p:txBody>
      </p:sp>
      <p:sp>
        <p:nvSpPr>
          <p:cNvPr id="3" name="Content Placeholder 2"/>
          <p:cNvSpPr>
            <a:spLocks noGrp="1"/>
          </p:cNvSpPr>
          <p:nvPr>
            <p:ph idx="1"/>
          </p:nvPr>
        </p:nvSpPr>
        <p:spPr>
          <a:xfrm>
            <a:off x="457200" y="685800"/>
            <a:ext cx="8229600" cy="6324600"/>
          </a:xfrm>
        </p:spPr>
        <p:txBody>
          <a:bodyPr>
            <a:normAutofit fontScale="92500" lnSpcReduction="20000"/>
          </a:bodyPr>
          <a:lstStyle/>
          <a:p>
            <a:r>
              <a:rPr lang="en-US" dirty="0" smtClean="0"/>
              <a:t>To help you to study for the spelling test, define each of the spelling words using the dictionaries at your tables and create an acronym.  I have done the first word for you.  Complete in your </a:t>
            </a:r>
            <a:r>
              <a:rPr lang="en-US" b="1" dirty="0" smtClean="0"/>
              <a:t>I.N. 33</a:t>
            </a:r>
          </a:p>
          <a:p>
            <a:pPr marL="0" indent="0">
              <a:buNone/>
            </a:pPr>
            <a:r>
              <a:rPr lang="en-US" sz="2600" dirty="0" smtClean="0"/>
              <a:t>EXAMPLE: (word, definition, acronym) </a:t>
            </a:r>
          </a:p>
          <a:p>
            <a:pPr marL="0" indent="0">
              <a:buNone/>
            </a:pPr>
            <a:r>
              <a:rPr lang="en-US" b="1" u="sng" dirty="0" smtClean="0"/>
              <a:t>Madam- </a:t>
            </a:r>
            <a:r>
              <a:rPr lang="en-US" dirty="0"/>
              <a:t>Used as a form of polite address for a woman</a:t>
            </a:r>
            <a:endParaRPr lang="en-US" dirty="0" smtClean="0"/>
          </a:p>
          <a:p>
            <a:pPr marL="0" indent="0">
              <a:buNone/>
            </a:pPr>
            <a:r>
              <a:rPr lang="en-US" b="1" dirty="0" smtClean="0"/>
              <a:t>M:</a:t>
            </a:r>
            <a:r>
              <a:rPr lang="en-US" dirty="0" smtClean="0"/>
              <a:t> mother</a:t>
            </a:r>
          </a:p>
          <a:p>
            <a:pPr marL="0" indent="0">
              <a:buNone/>
            </a:pPr>
            <a:r>
              <a:rPr lang="en-US" b="1" dirty="0" smtClean="0"/>
              <a:t>A: </a:t>
            </a:r>
            <a:r>
              <a:rPr lang="en-US" dirty="0" smtClean="0"/>
              <a:t>a lady</a:t>
            </a:r>
          </a:p>
          <a:p>
            <a:pPr marL="0" indent="0">
              <a:buNone/>
            </a:pPr>
            <a:r>
              <a:rPr lang="en-US" b="1" dirty="0" smtClean="0"/>
              <a:t>D: </a:t>
            </a:r>
            <a:r>
              <a:rPr lang="en-US" dirty="0" smtClean="0"/>
              <a:t>dear</a:t>
            </a:r>
          </a:p>
          <a:p>
            <a:pPr marL="0" indent="0">
              <a:buNone/>
            </a:pPr>
            <a:r>
              <a:rPr lang="en-US" b="1" dirty="0" smtClean="0"/>
              <a:t>A: </a:t>
            </a:r>
            <a:r>
              <a:rPr lang="en-US" dirty="0" smtClean="0"/>
              <a:t>addressing an adult</a:t>
            </a:r>
          </a:p>
          <a:p>
            <a:pPr marL="0" indent="0">
              <a:buNone/>
            </a:pPr>
            <a:r>
              <a:rPr lang="en-US" b="1" dirty="0" smtClean="0"/>
              <a:t>M: </a:t>
            </a:r>
            <a:r>
              <a:rPr lang="en-US" dirty="0" smtClean="0"/>
              <a:t>most women 				</a:t>
            </a:r>
          </a:p>
          <a:p>
            <a:pPr marL="0" indent="0">
              <a:buNone/>
            </a:pPr>
            <a:r>
              <a:rPr lang="en-US" dirty="0" smtClean="0"/>
              <a:t>***When you finish, study, complete homework, or read silently.  </a:t>
            </a:r>
          </a:p>
        </p:txBody>
      </p:sp>
    </p:spTree>
    <p:extLst>
      <p:ext uri="{BB962C8B-B14F-4D97-AF65-F5344CB8AC3E}">
        <p14:creationId xmlns:p14="http://schemas.microsoft.com/office/powerpoint/2010/main" val="3689096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Language Arts: </a:t>
            </a:r>
            <a:r>
              <a:rPr lang="en-US" dirty="0" smtClean="0"/>
              <a:t>Friday 4-26</a:t>
            </a:r>
            <a:endParaRPr lang="en-US" dirty="0"/>
          </a:p>
        </p:txBody>
      </p:sp>
      <p:sp>
        <p:nvSpPr>
          <p:cNvPr id="3" name="Content Placeholder 2"/>
          <p:cNvSpPr>
            <a:spLocks noGrp="1"/>
          </p:cNvSpPr>
          <p:nvPr>
            <p:ph idx="1"/>
          </p:nvPr>
        </p:nvSpPr>
        <p:spPr/>
        <p:txBody>
          <a:bodyPr/>
          <a:lstStyle/>
          <a:p>
            <a:r>
              <a:rPr lang="en-US" dirty="0" smtClean="0"/>
              <a:t>Take about three minutes to study for the spelling test.  </a:t>
            </a:r>
          </a:p>
          <a:p>
            <a:endParaRPr lang="en-US" dirty="0"/>
          </a:p>
          <a:p>
            <a:r>
              <a:rPr lang="en-US" dirty="0" smtClean="0"/>
              <a:t>When you finish, turn it in at THE HUB.  </a:t>
            </a:r>
          </a:p>
          <a:p>
            <a:r>
              <a:rPr lang="en-US" dirty="0" smtClean="0"/>
              <a:t>Complete the assignment from THE HUB.  </a:t>
            </a:r>
          </a:p>
          <a:p>
            <a:r>
              <a:rPr lang="en-US" dirty="0" smtClean="0"/>
              <a:t>If you finish, you may turn it in.  Otherwise, it will be due Monday.  </a:t>
            </a:r>
          </a:p>
          <a:p>
            <a:r>
              <a:rPr lang="en-US" dirty="0" smtClean="0"/>
              <a:t>Read a book silently.  </a:t>
            </a:r>
            <a:endParaRPr lang="en-US" dirty="0"/>
          </a:p>
        </p:txBody>
      </p:sp>
    </p:spTree>
    <p:extLst>
      <p:ext uri="{BB962C8B-B14F-4D97-AF65-F5344CB8AC3E}">
        <p14:creationId xmlns:p14="http://schemas.microsoft.com/office/powerpoint/2010/main" val="110042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Arts: Monday 4-22</a:t>
            </a:r>
            <a:br>
              <a:rPr lang="en-US" dirty="0"/>
            </a:br>
            <a:r>
              <a:rPr lang="en-US" dirty="0"/>
              <a:t>I.N. 30</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With the person sitting next to you, or individually, read through the print advertisement on page 235.  </a:t>
            </a:r>
          </a:p>
          <a:p>
            <a:r>
              <a:rPr lang="en-US" dirty="0" smtClean="0"/>
              <a:t>Answer questions #1-6 on the back of the worksheet from THE HUB.  </a:t>
            </a:r>
          </a:p>
          <a:p>
            <a:r>
              <a:rPr lang="en-US" dirty="0" smtClean="0"/>
              <a:t>Then complete the graphic organizer side of the worksheet.  (BE DETAILED and USE COMPLETE SENTENCES) </a:t>
            </a:r>
          </a:p>
          <a:p>
            <a:r>
              <a:rPr lang="en-US" dirty="0" smtClean="0"/>
              <a:t>When you finish, turn it in at THE HUB and read a book silently.  </a:t>
            </a:r>
            <a:endParaRPr lang="en-US" dirty="0"/>
          </a:p>
        </p:txBody>
      </p:sp>
    </p:spTree>
    <p:extLst>
      <p:ext uri="{BB962C8B-B14F-4D97-AF65-F5344CB8AC3E}">
        <p14:creationId xmlns:p14="http://schemas.microsoft.com/office/powerpoint/2010/main" val="2260375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Arts: </a:t>
            </a:r>
            <a:r>
              <a:rPr lang="en-US" dirty="0" smtClean="0"/>
              <a:t>Tuesday 4-23</a:t>
            </a:r>
            <a:r>
              <a:rPr lang="en-US" dirty="0"/>
              <a:t/>
            </a:r>
            <a:br>
              <a:rPr lang="en-US" dirty="0"/>
            </a:br>
            <a:r>
              <a:rPr lang="en-US" dirty="0"/>
              <a:t>I.N. </a:t>
            </a:r>
            <a:r>
              <a:rPr lang="en-US" dirty="0" smtClean="0"/>
              <a:t>31</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 How do advertisers get you to buy their products?  </a:t>
            </a:r>
          </a:p>
          <a:p>
            <a:pPr marL="514350" indent="-514350">
              <a:buFont typeface="+mj-lt"/>
              <a:buAutoNum type="arabicPeriod"/>
            </a:pPr>
            <a:r>
              <a:rPr lang="en-US" dirty="0" smtClean="0"/>
              <a:t>Think of the last item you purchased at a store.  What made you want to buy it?  Did anything influence your decision?  Was that item advertised at all?  </a:t>
            </a:r>
          </a:p>
          <a:p>
            <a:pPr marL="514350" indent="-514350">
              <a:buFont typeface="+mj-lt"/>
              <a:buAutoNum type="arabicPeriod"/>
            </a:pPr>
            <a:r>
              <a:rPr lang="en-US" dirty="0" smtClean="0"/>
              <a:t>Is there an object or product you really want right now?  Why?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9" y="685800"/>
            <a:ext cx="7772400" cy="1470025"/>
          </a:xfrm>
        </p:spPr>
        <p:txBody>
          <a:bodyPr>
            <a:normAutofit fontScale="90000"/>
          </a:bodyPr>
          <a:lstStyle/>
          <a:p>
            <a:r>
              <a:rPr lang="en-US" dirty="0" smtClean="0"/>
              <a:t/>
            </a:r>
            <a:br>
              <a:rPr lang="en-US" dirty="0" smtClean="0"/>
            </a:br>
            <a:r>
              <a:rPr lang="en-US" sz="3100" dirty="0" smtClean="0"/>
              <a:t>(notes on I.N. page 31) </a:t>
            </a:r>
            <a:r>
              <a:rPr lang="en-US" dirty="0" smtClean="0"/>
              <a:t/>
            </a:r>
            <a:br>
              <a:rPr lang="en-US" dirty="0" smtClean="0"/>
            </a:br>
            <a:r>
              <a:rPr lang="en-US" b="1" u="sng" dirty="0" smtClean="0"/>
              <a:t>Types of Persuasion</a:t>
            </a:r>
            <a:r>
              <a:rPr lang="en-US" dirty="0" smtClean="0"/>
              <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3809999" cy="340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90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Bandwagon</a:t>
            </a:r>
            <a:endParaRPr lang="en-US" dirty="0"/>
          </a:p>
        </p:txBody>
      </p:sp>
      <p:sp>
        <p:nvSpPr>
          <p:cNvPr id="3" name="Content Placeholder 2"/>
          <p:cNvSpPr>
            <a:spLocks noGrp="1"/>
          </p:cNvSpPr>
          <p:nvPr>
            <p:ph idx="1"/>
          </p:nvPr>
        </p:nvSpPr>
        <p:spPr/>
        <p:txBody>
          <a:bodyPr/>
          <a:lstStyle/>
          <a:p>
            <a:r>
              <a:rPr lang="en-US" dirty="0" smtClean="0"/>
              <a:t>Convincing people to get on board with something “everyone” is doing</a:t>
            </a:r>
          </a:p>
          <a:p>
            <a:pPr>
              <a:buNone/>
            </a:pPr>
            <a:endParaRPr lang="en-US" dirty="0" smtClean="0"/>
          </a:p>
          <a:p>
            <a:pPr>
              <a:buNone/>
            </a:pPr>
            <a:r>
              <a:rPr lang="en-US" dirty="0" smtClean="0"/>
              <a:t>Example: </a:t>
            </a:r>
          </a:p>
          <a:p>
            <a:r>
              <a:rPr lang="en-US" dirty="0" smtClean="0"/>
              <a:t>“Ask your parents for Super Toy so you won’t be the only one of your friends without one.”</a:t>
            </a:r>
          </a:p>
          <a:p>
            <a:r>
              <a:rPr lang="en-US" dirty="0" smtClean="0"/>
              <a:t>“Everyone drinks Super Cola!”</a:t>
            </a:r>
            <a:endParaRPr lang="en-US" dirty="0"/>
          </a:p>
        </p:txBody>
      </p:sp>
    </p:spTree>
    <p:extLst>
      <p:ext uri="{BB962C8B-B14F-4D97-AF65-F5344CB8AC3E}">
        <p14:creationId xmlns:p14="http://schemas.microsoft.com/office/powerpoint/2010/main" val="3283781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Bandwagon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3733799"/>
            <a:ext cx="2901789" cy="290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14800" y="1752600"/>
            <a:ext cx="4572000" cy="646331"/>
          </a:xfrm>
          <a:prstGeom prst="rect">
            <a:avLst/>
          </a:prstGeom>
        </p:spPr>
        <p:txBody>
          <a:bodyPr>
            <a:spAutoFit/>
          </a:bodyPr>
          <a:lstStyle/>
          <a:p>
            <a:r>
              <a:rPr lang="en-US" dirty="0">
                <a:hlinkClick r:id="rId3"/>
              </a:rPr>
              <a:t>http://</a:t>
            </a:r>
            <a:r>
              <a:rPr lang="en-US" dirty="0" smtClean="0">
                <a:hlinkClick r:id="rId3"/>
              </a:rPr>
              <a:t>www.youtube.com/watch?v=jvCTaccEk</a:t>
            </a:r>
            <a:endParaRPr lang="en-US" dirty="0" smtClean="0"/>
          </a:p>
          <a:p>
            <a:endParaRPr lang="en-US" dirty="0"/>
          </a:p>
        </p:txBody>
      </p:sp>
      <p:sp>
        <p:nvSpPr>
          <p:cNvPr id="5" name="Rectangle 4"/>
          <p:cNvSpPr/>
          <p:nvPr/>
        </p:nvSpPr>
        <p:spPr>
          <a:xfrm>
            <a:off x="4114800" y="2398931"/>
            <a:ext cx="4572000" cy="923330"/>
          </a:xfrm>
          <a:prstGeom prst="rect">
            <a:avLst/>
          </a:prstGeom>
        </p:spPr>
        <p:txBody>
          <a:bodyPr>
            <a:spAutoFit/>
          </a:bodyPr>
          <a:lstStyle/>
          <a:p>
            <a:r>
              <a:rPr lang="en-US" dirty="0">
                <a:hlinkClick r:id="rId4"/>
              </a:rPr>
              <a:t>http://</a:t>
            </a:r>
            <a:r>
              <a:rPr lang="en-US" dirty="0" smtClean="0">
                <a:hlinkClick r:id="rId4"/>
              </a:rPr>
              <a:t>www.youtube.com/watch?v=acMaC08pxGo</a:t>
            </a:r>
            <a:endParaRPr lang="en-US" dirty="0" smtClean="0"/>
          </a:p>
          <a:p>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90787"/>
            <a:ext cx="3429000" cy="263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448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a:t>
            </a:r>
            <a:endParaRPr lang="en-US" dirty="0"/>
          </a:p>
        </p:txBody>
      </p:sp>
      <p:sp>
        <p:nvSpPr>
          <p:cNvPr id="3" name="Content Placeholder 2"/>
          <p:cNvSpPr>
            <a:spLocks noGrp="1"/>
          </p:cNvSpPr>
          <p:nvPr>
            <p:ph idx="1"/>
          </p:nvPr>
        </p:nvSpPr>
        <p:spPr/>
        <p:txBody>
          <a:bodyPr/>
          <a:lstStyle/>
          <a:p>
            <a:r>
              <a:rPr lang="en-US" dirty="0" smtClean="0"/>
              <a:t>Uses the backing of a celebrity or expert.</a:t>
            </a:r>
          </a:p>
          <a:p>
            <a:endParaRPr lang="en-US" dirty="0"/>
          </a:p>
          <a:p>
            <a:r>
              <a:rPr lang="en-US" dirty="0" smtClean="0"/>
              <a:t>“I’m Sally Celebrity, and I drink Super Cola before every concert.”</a:t>
            </a:r>
          </a:p>
          <a:p>
            <a:r>
              <a:rPr lang="en-US" dirty="0" smtClean="0"/>
              <a:t>“Super Toothpaste will whiten your teeth quicker than the other brands.  I know because I’m a dentist.”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339" y="7467600"/>
            <a:ext cx="21160986" cy="153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3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Testimonial</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72" y="4238625"/>
            <a:ext cx="36576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08702"/>
            <a:ext cx="4422379" cy="321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517" y="1128712"/>
            <a:ext cx="439448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204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1038</Words>
  <Application>Microsoft Office PowerPoint</Application>
  <PresentationFormat>On-screen Show (4:3)</PresentationFormat>
  <Paragraphs>123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Language Arts: Monday 4-22 I.N. 30</vt:lpstr>
      <vt:lpstr>Language Arts: Monday 4-22 I.N. 30</vt:lpstr>
      <vt:lpstr>Language Arts: Monday 4-22 I.N. 30</vt:lpstr>
      <vt:lpstr>Language Arts: Tuesday 4-23 I.N. 31</vt:lpstr>
      <vt:lpstr> (notes on I.N. page 31)  Types of Persuasion </vt:lpstr>
      <vt:lpstr>Bandwagon</vt:lpstr>
      <vt:lpstr>Bandwagon</vt:lpstr>
      <vt:lpstr>Testimonial</vt:lpstr>
      <vt:lpstr>Testimonial</vt:lpstr>
      <vt:lpstr>Either/or</vt:lpstr>
      <vt:lpstr>Either/or</vt:lpstr>
      <vt:lpstr>Appeal to Fear</vt:lpstr>
      <vt:lpstr>Appeal to Fear</vt:lpstr>
      <vt:lpstr>Glittering Generalities</vt:lpstr>
      <vt:lpstr>Glittering Generalities</vt:lpstr>
      <vt:lpstr>Transfer</vt:lpstr>
      <vt:lpstr>Transfer</vt:lpstr>
      <vt:lpstr>Questions</vt:lpstr>
      <vt:lpstr>“Everyone in Peoria shops at Super Peoria Mart!”</vt:lpstr>
      <vt:lpstr>“Super Store is terrific!”</vt:lpstr>
      <vt:lpstr>“Hi, I’m Barry Basketball, and I think Super Shoes are a slam dunk!”</vt:lpstr>
      <vt:lpstr>“Without Super Lock, it is easy for someone to break into your house.”</vt:lpstr>
      <vt:lpstr>Which type is this?  </vt:lpstr>
      <vt:lpstr>Work Cited</vt:lpstr>
      <vt:lpstr>Language Arts: Wednesday 4-24 I.N. 32</vt:lpstr>
      <vt:lpstr>Language Arts: Wednesday 4-24 I.N. 32</vt:lpstr>
      <vt:lpstr>Language Arts: Thursday 4-25</vt:lpstr>
      <vt:lpstr>Language Arts: Friday 4-26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Persuasion</dc:title>
  <dc:creator>Kris</dc:creator>
  <cp:lastModifiedBy>IMT</cp:lastModifiedBy>
  <cp:revision>26</cp:revision>
  <cp:lastPrinted>2013-04-22T20:55:27Z</cp:lastPrinted>
  <dcterms:created xsi:type="dcterms:W3CDTF">2013-04-21T16:12:04Z</dcterms:created>
  <dcterms:modified xsi:type="dcterms:W3CDTF">2013-04-22T22:17:51Z</dcterms:modified>
</cp:coreProperties>
</file>