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62" r:id="rId4"/>
    <p:sldId id="261" r:id="rId5"/>
    <p:sldId id="258" r:id="rId6"/>
    <p:sldId id="264" r:id="rId7"/>
    <p:sldId id="259" r:id="rId8"/>
    <p:sldId id="263" r:id="rId9"/>
    <p:sldId id="26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0" d="100"/>
          <a:sy n="120" d="100"/>
        </p:scale>
        <p:origin x="120"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9E774F-A21D-4BF6-B570-8C805392DE45}" type="datetimeFigureOut">
              <a:rPr lang="en-US" smtClean="0"/>
              <a:t>10/12/2016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9AECF9-BC3A-4CE0-8066-146230E2298B}" type="slidenum">
              <a:rPr lang="en-US" smtClean="0"/>
              <a:t>‹#›</a:t>
            </a:fld>
            <a:endParaRPr lang="en-US"/>
          </a:p>
        </p:txBody>
      </p:sp>
    </p:spTree>
    <p:extLst>
      <p:ext uri="{BB962C8B-B14F-4D97-AF65-F5344CB8AC3E}">
        <p14:creationId xmlns:p14="http://schemas.microsoft.com/office/powerpoint/2010/main" val="588917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D284412-FBD0-42C7-9ED0-96E9A0314837}" type="slidenum">
              <a:rPr lang="en-US" altLang="en-US"/>
              <a:pPr>
                <a:spcBef>
                  <a:spcPct val="0"/>
                </a:spcBef>
              </a:pPr>
              <a:t>5</a:t>
            </a:fld>
            <a:endParaRPr lang="en-US" altLang="en-US"/>
          </a:p>
        </p:txBody>
      </p:sp>
    </p:spTree>
    <p:extLst>
      <p:ext uri="{BB962C8B-B14F-4D97-AF65-F5344CB8AC3E}">
        <p14:creationId xmlns:p14="http://schemas.microsoft.com/office/powerpoint/2010/main" val="4289450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B6B1918-778A-47D9-8695-7BAFD2891100}" type="slidenum">
              <a:rPr lang="en-US" altLang="en-US"/>
              <a:pPr>
                <a:spcBef>
                  <a:spcPct val="0"/>
                </a:spcBef>
              </a:pPr>
              <a:t>7</a:t>
            </a:fld>
            <a:endParaRPr lang="en-US" altLang="en-US"/>
          </a:p>
        </p:txBody>
      </p:sp>
    </p:spTree>
    <p:extLst>
      <p:ext uri="{BB962C8B-B14F-4D97-AF65-F5344CB8AC3E}">
        <p14:creationId xmlns:p14="http://schemas.microsoft.com/office/powerpoint/2010/main" val="2154114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F8FAD96-95DB-4FCA-BB63-0D95DF69984D}" type="slidenum">
              <a:rPr lang="en-US" altLang="en-US"/>
              <a:pPr>
                <a:spcBef>
                  <a:spcPct val="0"/>
                </a:spcBef>
              </a:pPr>
              <a:t>9</a:t>
            </a:fld>
            <a:endParaRPr lang="en-US" altLang="en-US"/>
          </a:p>
        </p:txBody>
      </p:sp>
    </p:spTree>
    <p:extLst>
      <p:ext uri="{BB962C8B-B14F-4D97-AF65-F5344CB8AC3E}">
        <p14:creationId xmlns:p14="http://schemas.microsoft.com/office/powerpoint/2010/main" val="1590140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8C2B29-512E-4512-A7B0-EE84F04E3B16}"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DAC7C-36BA-4F4D-BCA3-AF3356B2FCC7}" type="slidenum">
              <a:rPr lang="en-US" smtClean="0"/>
              <a:t>‹#›</a:t>
            </a:fld>
            <a:endParaRPr lang="en-US"/>
          </a:p>
        </p:txBody>
      </p:sp>
    </p:spTree>
    <p:extLst>
      <p:ext uri="{BB962C8B-B14F-4D97-AF65-F5344CB8AC3E}">
        <p14:creationId xmlns:p14="http://schemas.microsoft.com/office/powerpoint/2010/main" val="1390688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8C2B29-512E-4512-A7B0-EE84F04E3B16}"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DAC7C-36BA-4F4D-BCA3-AF3356B2FCC7}" type="slidenum">
              <a:rPr lang="en-US" smtClean="0"/>
              <a:t>‹#›</a:t>
            </a:fld>
            <a:endParaRPr lang="en-US"/>
          </a:p>
        </p:txBody>
      </p:sp>
    </p:spTree>
    <p:extLst>
      <p:ext uri="{BB962C8B-B14F-4D97-AF65-F5344CB8AC3E}">
        <p14:creationId xmlns:p14="http://schemas.microsoft.com/office/powerpoint/2010/main" val="1981673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8C2B29-512E-4512-A7B0-EE84F04E3B16}"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DAC7C-36BA-4F4D-BCA3-AF3356B2FCC7}" type="slidenum">
              <a:rPr lang="en-US" smtClean="0"/>
              <a:t>‹#›</a:t>
            </a:fld>
            <a:endParaRPr lang="en-US"/>
          </a:p>
        </p:txBody>
      </p:sp>
    </p:spTree>
    <p:extLst>
      <p:ext uri="{BB962C8B-B14F-4D97-AF65-F5344CB8AC3E}">
        <p14:creationId xmlns:p14="http://schemas.microsoft.com/office/powerpoint/2010/main" val="3080847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8C2B29-512E-4512-A7B0-EE84F04E3B16}"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DAC7C-36BA-4F4D-BCA3-AF3356B2FCC7}" type="slidenum">
              <a:rPr lang="en-US" smtClean="0"/>
              <a:t>‹#›</a:t>
            </a:fld>
            <a:endParaRPr lang="en-US"/>
          </a:p>
        </p:txBody>
      </p:sp>
    </p:spTree>
    <p:extLst>
      <p:ext uri="{BB962C8B-B14F-4D97-AF65-F5344CB8AC3E}">
        <p14:creationId xmlns:p14="http://schemas.microsoft.com/office/powerpoint/2010/main" val="1446564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8C2B29-512E-4512-A7B0-EE84F04E3B16}"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DAC7C-36BA-4F4D-BCA3-AF3356B2FCC7}" type="slidenum">
              <a:rPr lang="en-US" smtClean="0"/>
              <a:t>‹#›</a:t>
            </a:fld>
            <a:endParaRPr lang="en-US"/>
          </a:p>
        </p:txBody>
      </p:sp>
    </p:spTree>
    <p:extLst>
      <p:ext uri="{BB962C8B-B14F-4D97-AF65-F5344CB8AC3E}">
        <p14:creationId xmlns:p14="http://schemas.microsoft.com/office/powerpoint/2010/main" val="1502516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8C2B29-512E-4512-A7B0-EE84F04E3B16}" type="datetimeFigureOut">
              <a:rPr lang="en-US" smtClean="0"/>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DAC7C-36BA-4F4D-BCA3-AF3356B2FCC7}" type="slidenum">
              <a:rPr lang="en-US" smtClean="0"/>
              <a:t>‹#›</a:t>
            </a:fld>
            <a:endParaRPr lang="en-US"/>
          </a:p>
        </p:txBody>
      </p:sp>
    </p:spTree>
    <p:extLst>
      <p:ext uri="{BB962C8B-B14F-4D97-AF65-F5344CB8AC3E}">
        <p14:creationId xmlns:p14="http://schemas.microsoft.com/office/powerpoint/2010/main" val="2413217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8C2B29-512E-4512-A7B0-EE84F04E3B16}" type="datetimeFigureOut">
              <a:rPr lang="en-US" smtClean="0"/>
              <a:t>10/12/2016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DAC7C-36BA-4F4D-BCA3-AF3356B2FCC7}" type="slidenum">
              <a:rPr lang="en-US" smtClean="0"/>
              <a:t>‹#›</a:t>
            </a:fld>
            <a:endParaRPr lang="en-US"/>
          </a:p>
        </p:txBody>
      </p:sp>
    </p:spTree>
    <p:extLst>
      <p:ext uri="{BB962C8B-B14F-4D97-AF65-F5344CB8AC3E}">
        <p14:creationId xmlns:p14="http://schemas.microsoft.com/office/powerpoint/2010/main" val="2301920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8C2B29-512E-4512-A7B0-EE84F04E3B16}" type="datetimeFigureOut">
              <a:rPr lang="en-US" smtClean="0"/>
              <a:t>10/12/2016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DAC7C-36BA-4F4D-BCA3-AF3356B2FCC7}" type="slidenum">
              <a:rPr lang="en-US" smtClean="0"/>
              <a:t>‹#›</a:t>
            </a:fld>
            <a:endParaRPr lang="en-US"/>
          </a:p>
        </p:txBody>
      </p:sp>
    </p:spTree>
    <p:extLst>
      <p:ext uri="{BB962C8B-B14F-4D97-AF65-F5344CB8AC3E}">
        <p14:creationId xmlns:p14="http://schemas.microsoft.com/office/powerpoint/2010/main" val="1374185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8C2B29-512E-4512-A7B0-EE84F04E3B16}" type="datetimeFigureOut">
              <a:rPr lang="en-US" smtClean="0"/>
              <a:t>10/12/2016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8DAC7C-36BA-4F4D-BCA3-AF3356B2FCC7}" type="slidenum">
              <a:rPr lang="en-US" smtClean="0"/>
              <a:t>‹#›</a:t>
            </a:fld>
            <a:endParaRPr lang="en-US"/>
          </a:p>
        </p:txBody>
      </p:sp>
    </p:spTree>
    <p:extLst>
      <p:ext uri="{BB962C8B-B14F-4D97-AF65-F5344CB8AC3E}">
        <p14:creationId xmlns:p14="http://schemas.microsoft.com/office/powerpoint/2010/main" val="3062317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8C2B29-512E-4512-A7B0-EE84F04E3B16}" type="datetimeFigureOut">
              <a:rPr lang="en-US" smtClean="0"/>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DAC7C-36BA-4F4D-BCA3-AF3356B2FCC7}" type="slidenum">
              <a:rPr lang="en-US" smtClean="0"/>
              <a:t>‹#›</a:t>
            </a:fld>
            <a:endParaRPr lang="en-US"/>
          </a:p>
        </p:txBody>
      </p:sp>
    </p:spTree>
    <p:extLst>
      <p:ext uri="{BB962C8B-B14F-4D97-AF65-F5344CB8AC3E}">
        <p14:creationId xmlns:p14="http://schemas.microsoft.com/office/powerpoint/2010/main" val="486786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8C2B29-512E-4512-A7B0-EE84F04E3B16}" type="datetimeFigureOut">
              <a:rPr lang="en-US" smtClean="0"/>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DAC7C-36BA-4F4D-BCA3-AF3356B2FCC7}" type="slidenum">
              <a:rPr lang="en-US" smtClean="0"/>
              <a:t>‹#›</a:t>
            </a:fld>
            <a:endParaRPr lang="en-US"/>
          </a:p>
        </p:txBody>
      </p:sp>
    </p:spTree>
    <p:extLst>
      <p:ext uri="{BB962C8B-B14F-4D97-AF65-F5344CB8AC3E}">
        <p14:creationId xmlns:p14="http://schemas.microsoft.com/office/powerpoint/2010/main" val="1423892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8C2B29-512E-4512-A7B0-EE84F04E3B16}" type="datetimeFigureOut">
              <a:rPr lang="en-US" smtClean="0"/>
              <a:t>10/12/2016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DAC7C-36BA-4F4D-BCA3-AF3356B2FCC7}" type="slidenum">
              <a:rPr lang="en-US" smtClean="0"/>
              <a:t>‹#›</a:t>
            </a:fld>
            <a:endParaRPr lang="en-US"/>
          </a:p>
        </p:txBody>
      </p:sp>
    </p:spTree>
    <p:extLst>
      <p:ext uri="{BB962C8B-B14F-4D97-AF65-F5344CB8AC3E}">
        <p14:creationId xmlns:p14="http://schemas.microsoft.com/office/powerpoint/2010/main" val="3551853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cope.scholastic.com/Video-Archiv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hyperlink" Target="http://www.cnn.com/studentnew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RWeek9</a:t>
            </a:r>
            <a:endParaRPr lang="en-US" dirty="0"/>
          </a:p>
        </p:txBody>
      </p:sp>
      <p:sp>
        <p:nvSpPr>
          <p:cNvPr id="3" name="Subtitle 2"/>
          <p:cNvSpPr>
            <a:spLocks noGrp="1"/>
          </p:cNvSpPr>
          <p:nvPr>
            <p:ph type="subTitle" idx="1"/>
          </p:nvPr>
        </p:nvSpPr>
        <p:spPr/>
        <p:txBody>
          <a:bodyPr/>
          <a:lstStyle/>
          <a:p>
            <a:r>
              <a:rPr lang="en-US" dirty="0" smtClean="0"/>
              <a:t>October 10-14</a:t>
            </a:r>
            <a:endParaRPr lang="en-US" dirty="0"/>
          </a:p>
        </p:txBody>
      </p:sp>
    </p:spTree>
    <p:extLst>
      <p:ext uri="{BB962C8B-B14F-4D97-AF65-F5344CB8AC3E}">
        <p14:creationId xmlns:p14="http://schemas.microsoft.com/office/powerpoint/2010/main" val="1821007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438400" y="274638"/>
            <a:ext cx="7772400" cy="868362"/>
          </a:xfrm>
        </p:spPr>
        <p:txBody>
          <a:bodyPr/>
          <a:lstStyle/>
          <a:p>
            <a:r>
              <a:rPr lang="en-US" altLang="en-US" b="1" smtClean="0">
                <a:solidFill>
                  <a:srgbClr val="0000FF"/>
                </a:solidFill>
              </a:rPr>
              <a:t>steeplechase</a:t>
            </a:r>
          </a:p>
        </p:txBody>
      </p:sp>
      <p:sp>
        <p:nvSpPr>
          <p:cNvPr id="9219" name="Content Placeholder 2"/>
          <p:cNvSpPr>
            <a:spLocks noGrp="1"/>
          </p:cNvSpPr>
          <p:nvPr>
            <p:ph sz="quarter" idx="1"/>
          </p:nvPr>
        </p:nvSpPr>
        <p:spPr>
          <a:xfrm>
            <a:off x="71562" y="1447800"/>
            <a:ext cx="12120438" cy="5181600"/>
          </a:xfrm>
        </p:spPr>
        <p:txBody>
          <a:bodyPr>
            <a:normAutofit/>
          </a:bodyPr>
          <a:lstStyle/>
          <a:p>
            <a:r>
              <a:rPr lang="en-US" altLang="en-US" sz="3200" b="1" dirty="0"/>
              <a:t>steeplechase</a:t>
            </a:r>
            <a:r>
              <a:rPr lang="en-US" altLang="en-US" sz="3200" dirty="0"/>
              <a:t> – A horse competition originally run in the countryside, where horses must cross creeks, ditches, and hedges before crossing the finish line.  The term steeplechase comes from the fact that when the horses ran through the countryside, they would pass many church steeples.  </a:t>
            </a:r>
            <a:r>
              <a:rPr lang="en-US" altLang="en-US" sz="3200" dirty="0">
                <a:sym typeface="Wingdings" panose="05000000000000000000" pitchFamily="2" charset="2"/>
              </a:rPr>
              <a:t></a:t>
            </a:r>
            <a:endParaRPr lang="en-US" altLang="en-US" sz="3200" dirty="0"/>
          </a:p>
          <a:p>
            <a:pPr>
              <a:buFont typeface="Wingdings 2" panose="05020102010507070707" pitchFamily="18" charset="2"/>
              <a:buNone/>
            </a:pPr>
            <a:endParaRPr lang="en-US" altLang="en-US" sz="2000" dirty="0"/>
          </a:p>
          <a:p>
            <a:pPr>
              <a:buFont typeface="Wingdings 2" panose="05020102010507070707" pitchFamily="18" charset="2"/>
              <a:buNone/>
            </a:pPr>
            <a:r>
              <a:rPr lang="en-US" altLang="en-US" sz="3200" dirty="0"/>
              <a:t>The </a:t>
            </a:r>
            <a:r>
              <a:rPr lang="en-US" altLang="en-US" sz="3200" b="1" u="sng" dirty="0"/>
              <a:t>steeplechase</a:t>
            </a:r>
            <a:r>
              <a:rPr lang="en-US" altLang="en-US" sz="3200" dirty="0"/>
              <a:t> competition can be dangerous because the horse and rider must jump over lots of water barriers and obstacles before crossing the finish line.</a:t>
            </a:r>
          </a:p>
        </p:txBody>
      </p:sp>
    </p:spTree>
    <p:extLst>
      <p:ext uri="{BB962C8B-B14F-4D97-AF65-F5344CB8AC3E}">
        <p14:creationId xmlns:p14="http://schemas.microsoft.com/office/powerpoint/2010/main" val="218891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 “The Flaming Sky”</a:t>
            </a:r>
            <a:endParaRPr lang="en-US" dirty="0"/>
          </a:p>
        </p:txBody>
      </p:sp>
      <p:sp>
        <p:nvSpPr>
          <p:cNvPr id="3" name="Content Placeholder 2"/>
          <p:cNvSpPr>
            <a:spLocks noGrp="1"/>
          </p:cNvSpPr>
          <p:nvPr>
            <p:ph idx="1"/>
          </p:nvPr>
        </p:nvSpPr>
        <p:spPr/>
        <p:txBody>
          <a:bodyPr/>
          <a:lstStyle/>
          <a:p>
            <a:r>
              <a:rPr lang="en-US" dirty="0" smtClean="0"/>
              <a:t>Read pages 4-10 in your Scope Magazine</a:t>
            </a:r>
          </a:p>
          <a:p>
            <a:r>
              <a:rPr lang="en-US" dirty="0" smtClean="0">
                <a:hlinkClick r:id="rId2"/>
              </a:rPr>
              <a:t>http://scope.scholastic.com/Video-Archive</a:t>
            </a:r>
            <a:r>
              <a:rPr lang="en-US" dirty="0" smtClean="0"/>
              <a:t> </a:t>
            </a:r>
            <a:endParaRPr lang="en-US" dirty="0"/>
          </a:p>
        </p:txBody>
      </p:sp>
    </p:spTree>
    <p:extLst>
      <p:ext uri="{BB962C8B-B14F-4D97-AF65-F5344CB8AC3E}">
        <p14:creationId xmlns:p14="http://schemas.microsoft.com/office/powerpoint/2010/main" val="3518629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CNN STUDENT NEWS</a:t>
            </a:r>
            <a:endParaRPr lang="en-US" dirty="0"/>
          </a:p>
        </p:txBody>
      </p:sp>
      <p:sp>
        <p:nvSpPr>
          <p:cNvPr id="3" name="Content Placeholder 2"/>
          <p:cNvSpPr>
            <a:spLocks noGrp="1"/>
          </p:cNvSpPr>
          <p:nvPr>
            <p:ph idx="1"/>
          </p:nvPr>
        </p:nvSpPr>
        <p:spPr/>
        <p:txBody>
          <a:bodyPr/>
          <a:lstStyle/>
          <a:p>
            <a:pPr marL="0" lvl="0" indent="0">
              <a:lnSpc>
                <a:spcPct val="100000"/>
              </a:lnSpc>
              <a:spcBef>
                <a:spcPts val="0"/>
              </a:spcBef>
              <a:buNone/>
            </a:pPr>
            <a:r>
              <a:rPr lang="en-US" dirty="0" smtClean="0">
                <a:hlinkClick r:id="rId2"/>
              </a:rPr>
              <a:t>http://www.cnn.com/studentnews</a:t>
            </a:r>
            <a:r>
              <a:rPr lang="en-US" dirty="0" smtClean="0"/>
              <a:t> </a:t>
            </a:r>
            <a:endParaRPr lang="en-US" dirty="0"/>
          </a:p>
        </p:txBody>
      </p:sp>
      <p:pic>
        <p:nvPicPr>
          <p:cNvPr id="4" name="Picture 3"/>
          <p:cNvPicPr>
            <a:picLocks noChangeAspect="1"/>
          </p:cNvPicPr>
          <p:nvPr/>
        </p:nvPicPr>
        <p:blipFill>
          <a:blip r:embed="rId3"/>
          <a:stretch>
            <a:fillRect/>
          </a:stretch>
        </p:blipFill>
        <p:spPr>
          <a:xfrm>
            <a:off x="4427678" y="2428407"/>
            <a:ext cx="7535722" cy="4231598"/>
          </a:xfrm>
          <a:prstGeom prst="rect">
            <a:avLst/>
          </a:prstGeom>
        </p:spPr>
      </p:pic>
    </p:spTree>
    <p:extLst>
      <p:ext uri="{BB962C8B-B14F-4D97-AF65-F5344CB8AC3E}">
        <p14:creationId xmlns:p14="http://schemas.microsoft.com/office/powerpoint/2010/main" val="1091604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362200" y="0"/>
            <a:ext cx="7772400" cy="1143000"/>
          </a:xfrm>
        </p:spPr>
        <p:txBody>
          <a:bodyPr/>
          <a:lstStyle/>
          <a:p>
            <a:pPr eaLnBrk="1" hangingPunct="1"/>
            <a:r>
              <a:rPr lang="en-US" altLang="en-US" b="1">
                <a:solidFill>
                  <a:srgbClr val="0000FF"/>
                </a:solidFill>
                <a:latin typeface="Times New Roman" panose="02020603050405020304" pitchFamily="18" charset="0"/>
                <a:cs typeface="Times New Roman" panose="02020603050405020304" pitchFamily="18" charset="0"/>
              </a:rPr>
              <a:t>germinate</a:t>
            </a:r>
            <a:r>
              <a:rPr lang="en-US" altLang="en-US" b="1">
                <a:solidFill>
                  <a:srgbClr val="0070C0"/>
                </a:solidFill>
                <a:latin typeface="Times New Roman" panose="02020603050405020304" pitchFamily="18" charset="0"/>
                <a:cs typeface="Times New Roman" panose="02020603050405020304" pitchFamily="18" charset="0"/>
              </a:rPr>
              <a:t> </a:t>
            </a:r>
          </a:p>
        </p:txBody>
      </p:sp>
      <p:sp>
        <p:nvSpPr>
          <p:cNvPr id="10243" name="Content Placeholder 2"/>
          <p:cNvSpPr>
            <a:spLocks noGrp="1"/>
          </p:cNvSpPr>
          <p:nvPr>
            <p:ph sz="quarter" idx="1"/>
          </p:nvPr>
        </p:nvSpPr>
        <p:spPr>
          <a:xfrm>
            <a:off x="302150" y="1825625"/>
            <a:ext cx="11680466" cy="4351338"/>
          </a:xfrm>
        </p:spPr>
        <p:txBody>
          <a:bodyPr/>
          <a:lstStyle/>
          <a:p>
            <a:r>
              <a:rPr lang="en-US" altLang="en-US" sz="3600" b="1">
                <a:latin typeface="Times New Roman" panose="02020603050405020304" pitchFamily="18" charset="0"/>
                <a:cs typeface="Times New Roman" panose="02020603050405020304" pitchFamily="18" charset="0"/>
              </a:rPr>
              <a:t>germinate</a:t>
            </a:r>
            <a:r>
              <a:rPr lang="en-US" altLang="en-US" sz="3600">
                <a:latin typeface="Times New Roman" panose="02020603050405020304" pitchFamily="18" charset="0"/>
                <a:cs typeface="Times New Roman" panose="02020603050405020304" pitchFamily="18" charset="0"/>
              </a:rPr>
              <a:t> – verb – to grow from a seed or spore into new life; to create or develop</a:t>
            </a:r>
          </a:p>
          <a:p>
            <a:pPr>
              <a:buFont typeface="Wingdings 2" panose="05020102010507070707" pitchFamily="18" charset="2"/>
              <a:buNone/>
            </a:pPr>
            <a:endParaRPr lang="en-US" altLang="en-US" sz="3600" dirty="0">
              <a:latin typeface="Times New Roman" panose="02020603050405020304" pitchFamily="18" charset="0"/>
              <a:cs typeface="Times New Roman" panose="02020603050405020304" pitchFamily="18" charset="0"/>
            </a:endParaRPr>
          </a:p>
          <a:p>
            <a:pPr>
              <a:buFont typeface="Wingdings 2" panose="05020102010507070707" pitchFamily="18" charset="2"/>
              <a:buNone/>
            </a:pPr>
            <a:r>
              <a:rPr lang="en-US" altLang="en-US" sz="3600" dirty="0">
                <a:latin typeface="Times New Roman" panose="02020603050405020304" pitchFamily="18" charset="0"/>
                <a:cs typeface="Times New Roman" panose="02020603050405020304" pitchFamily="18" charset="0"/>
              </a:rPr>
              <a:t>Innovative people are those who are able to look at problems in such a way that they can </a:t>
            </a:r>
            <a:r>
              <a:rPr lang="en-US" altLang="en-US" sz="3600" b="1" u="sng" dirty="0">
                <a:latin typeface="Times New Roman" panose="02020603050405020304" pitchFamily="18" charset="0"/>
                <a:cs typeface="Times New Roman" panose="02020603050405020304" pitchFamily="18" charset="0"/>
              </a:rPr>
              <a:t>germinate</a:t>
            </a:r>
            <a:r>
              <a:rPr lang="en-US" altLang="en-US" sz="3600" dirty="0">
                <a:latin typeface="Times New Roman" panose="02020603050405020304" pitchFamily="18" charset="0"/>
                <a:cs typeface="Times New Roman" panose="02020603050405020304" pitchFamily="18" charset="0"/>
              </a:rPr>
              <a:t> solutions and new ways of problem solving.</a:t>
            </a:r>
          </a:p>
          <a:p>
            <a:pPr>
              <a:buFont typeface="Wingdings 2" panose="05020102010507070707" pitchFamily="18" charset="2"/>
              <a:buNone/>
            </a:pPr>
            <a:endParaRPr lang="en-US" altLang="en-US" sz="3600" dirty="0"/>
          </a:p>
          <a:p>
            <a:endParaRPr lang="en-US" altLang="en-US" sz="3600" dirty="0">
              <a:latin typeface="Times New Roman" panose="02020603050405020304" pitchFamily="18" charset="0"/>
              <a:cs typeface="Times New Roman" panose="02020603050405020304" pitchFamily="18" charset="0"/>
            </a:endParaRPr>
          </a:p>
          <a:p>
            <a:endParaRPr lang="en-US" altLang="en-US" sz="3200" dirty="0">
              <a:latin typeface="Times New Roman" panose="02020603050405020304" pitchFamily="18" charset="0"/>
              <a:cs typeface="Times New Roman" panose="02020603050405020304" pitchFamily="18" charset="0"/>
            </a:endParaRPr>
          </a:p>
          <a:p>
            <a:pPr>
              <a:buFont typeface="Wingdings 2" panose="05020102010507070707" pitchFamily="18" charset="2"/>
              <a:buNone/>
            </a:pPr>
            <a:endParaRPr lang="en-US" altLang="en-US" sz="3200" dirty="0"/>
          </a:p>
          <a:p>
            <a:endParaRPr lang="en-US" altLang="en-US" sz="3200" dirty="0"/>
          </a:p>
          <a:p>
            <a:pPr eaLnBrk="1" hangingPunct="1"/>
            <a:endParaRPr lang="en-US" altLang="en-US" dirty="0" smtClean="0">
              <a:latin typeface="Times New Roman" panose="02020603050405020304" pitchFamily="18" charset="0"/>
              <a:cs typeface="Times New Roman" panose="02020603050405020304" pitchFamily="18" charset="0"/>
            </a:endParaRPr>
          </a:p>
          <a:p>
            <a:pPr eaLnBrk="1" hangingPunct="1">
              <a:buFont typeface="Wingdings 2" panose="05020102010507070707" pitchFamily="18" charset="2"/>
              <a:buNone/>
            </a:pPr>
            <a:endParaRPr lang="en-US" altLang="en-US" dirty="0" smtClean="0"/>
          </a:p>
        </p:txBody>
      </p:sp>
    </p:spTree>
    <p:extLst>
      <p:ext uri="{BB962C8B-B14F-4D97-AF65-F5344CB8AC3E}">
        <p14:creationId xmlns:p14="http://schemas.microsoft.com/office/powerpoint/2010/main" val="3023333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r>
              <a:rPr lang="en-US" dirty="0" smtClean="0"/>
              <a:t>Complete the paired text quiz</a:t>
            </a:r>
            <a:endParaRPr lang="en-US" dirty="0"/>
          </a:p>
        </p:txBody>
      </p:sp>
    </p:spTree>
    <p:extLst>
      <p:ext uri="{BB962C8B-B14F-4D97-AF65-F5344CB8AC3E}">
        <p14:creationId xmlns:p14="http://schemas.microsoft.com/office/powerpoint/2010/main" val="3354883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362200" y="304800"/>
            <a:ext cx="7772400" cy="1143000"/>
          </a:xfrm>
        </p:spPr>
        <p:txBody>
          <a:bodyPr/>
          <a:lstStyle/>
          <a:p>
            <a:pPr eaLnBrk="1" hangingPunct="1"/>
            <a:r>
              <a:rPr lang="en-US" altLang="en-US" b="1" smtClean="0">
                <a:solidFill>
                  <a:srgbClr val="0000FF"/>
                </a:solidFill>
                <a:latin typeface="Times New Roman" panose="02020603050405020304" pitchFamily="18" charset="0"/>
                <a:cs typeface="Times New Roman" panose="02020603050405020304" pitchFamily="18" charset="0"/>
              </a:rPr>
              <a:t>insinuate</a:t>
            </a:r>
          </a:p>
        </p:txBody>
      </p:sp>
      <p:sp>
        <p:nvSpPr>
          <p:cNvPr id="12291" name="Content Placeholder 2"/>
          <p:cNvSpPr>
            <a:spLocks noGrp="1"/>
          </p:cNvSpPr>
          <p:nvPr>
            <p:ph sz="quarter" idx="1"/>
          </p:nvPr>
        </p:nvSpPr>
        <p:spPr/>
        <p:txBody>
          <a:bodyPr>
            <a:normAutofit lnSpcReduction="10000"/>
          </a:bodyPr>
          <a:lstStyle/>
          <a:p>
            <a:r>
              <a:rPr lang="en-US" altLang="en-US" sz="3200" b="1">
                <a:latin typeface="Times New Roman" panose="02020603050405020304" pitchFamily="18" charset="0"/>
                <a:cs typeface="Times New Roman" panose="02020603050405020304" pitchFamily="18" charset="0"/>
              </a:rPr>
              <a:t>insinuate</a:t>
            </a:r>
            <a:r>
              <a:rPr lang="en-US" altLang="en-US" sz="3200">
                <a:latin typeface="Times New Roman" panose="02020603050405020304" pitchFamily="18" charset="0"/>
                <a:cs typeface="Times New Roman" panose="02020603050405020304" pitchFamily="18" charset="0"/>
              </a:rPr>
              <a:t> – verb – to imply or hint about something unpleasant; to indirectly suggest something bad about someone or something.</a:t>
            </a:r>
          </a:p>
          <a:p>
            <a:pPr>
              <a:buFont typeface="Wingdings 2" panose="05020102010507070707" pitchFamily="18" charset="2"/>
              <a:buNone/>
            </a:pPr>
            <a:endParaRPr lang="en-US" altLang="en-US" sz="3200">
              <a:latin typeface="Times New Roman" panose="02020603050405020304" pitchFamily="18" charset="0"/>
              <a:cs typeface="Times New Roman" panose="02020603050405020304" pitchFamily="18" charset="0"/>
            </a:endParaRPr>
          </a:p>
          <a:p>
            <a:pPr>
              <a:buFont typeface="Wingdings 2" panose="05020102010507070707" pitchFamily="18" charset="2"/>
              <a:buNone/>
            </a:pPr>
            <a:r>
              <a:rPr lang="en-US" altLang="en-US" sz="3200">
                <a:latin typeface="Times New Roman" panose="02020603050405020304" pitchFamily="18" charset="0"/>
                <a:cs typeface="Times New Roman" panose="02020603050405020304" pitchFamily="18" charset="0"/>
              </a:rPr>
              <a:t>Sibling rivalry often causes brothers and sisters to </a:t>
            </a:r>
            <a:r>
              <a:rPr lang="ja-JP" altLang="en-US" sz="3200">
                <a:latin typeface="Times New Roman" panose="02020603050405020304" pitchFamily="18" charset="0"/>
                <a:cs typeface="Times New Roman" panose="02020603050405020304" pitchFamily="18" charset="0"/>
              </a:rPr>
              <a:t>“</a:t>
            </a:r>
            <a:r>
              <a:rPr lang="en-US" altLang="ja-JP" sz="3200">
                <a:latin typeface="Times New Roman" panose="02020603050405020304" pitchFamily="18" charset="0"/>
                <a:cs typeface="Times New Roman" panose="02020603050405020304" pitchFamily="18" charset="0"/>
              </a:rPr>
              <a:t>play the blame game</a:t>
            </a:r>
            <a:r>
              <a:rPr lang="ja-JP" altLang="en-US" sz="3200">
                <a:latin typeface="Times New Roman" panose="02020603050405020304" pitchFamily="18" charset="0"/>
                <a:cs typeface="Times New Roman" panose="02020603050405020304" pitchFamily="18" charset="0"/>
              </a:rPr>
              <a:t>”</a:t>
            </a:r>
            <a:r>
              <a:rPr lang="en-US" altLang="ja-JP" sz="3200">
                <a:latin typeface="Times New Roman" panose="02020603050405020304" pitchFamily="18" charset="0"/>
                <a:cs typeface="Times New Roman" panose="02020603050405020304" pitchFamily="18" charset="0"/>
              </a:rPr>
              <a:t> and to </a:t>
            </a:r>
            <a:r>
              <a:rPr lang="en-US" altLang="ja-JP" sz="3200" b="1" u="sng">
                <a:latin typeface="Times New Roman" panose="02020603050405020304" pitchFamily="18" charset="0"/>
                <a:cs typeface="Times New Roman" panose="02020603050405020304" pitchFamily="18" charset="0"/>
              </a:rPr>
              <a:t>insinuate</a:t>
            </a:r>
            <a:r>
              <a:rPr lang="en-US" altLang="ja-JP" sz="3200">
                <a:latin typeface="Times New Roman" panose="02020603050405020304" pitchFamily="18" charset="0"/>
                <a:cs typeface="Times New Roman" panose="02020603050405020304" pitchFamily="18" charset="0"/>
              </a:rPr>
              <a:t> that the other one is guilty even though that may not be true.</a:t>
            </a:r>
          </a:p>
          <a:p>
            <a:endParaRPr lang="en-US" altLang="en-US" sz="3200">
              <a:latin typeface="Times New Roman" panose="02020603050405020304" pitchFamily="18" charset="0"/>
              <a:cs typeface="Times New Roman" panose="02020603050405020304" pitchFamily="18" charset="0"/>
            </a:endParaRPr>
          </a:p>
          <a:p>
            <a:pPr>
              <a:buFont typeface="Wingdings 2" panose="05020102010507070707" pitchFamily="18" charset="2"/>
              <a:buNone/>
            </a:pPr>
            <a:r>
              <a:rPr lang="en-US" altLang="en-US" sz="3200" b="1">
                <a:latin typeface="Times New Roman" panose="02020603050405020304" pitchFamily="18" charset="0"/>
                <a:cs typeface="Times New Roman" panose="02020603050405020304" pitchFamily="18" charset="0"/>
              </a:rPr>
              <a:t> </a:t>
            </a:r>
          </a:p>
          <a:p>
            <a:pPr eaLnBrk="1" hangingPunct="1"/>
            <a:endParaRPr lang="en-US" altLang="en-US" smtClean="0"/>
          </a:p>
        </p:txBody>
      </p:sp>
    </p:spTree>
    <p:extLst>
      <p:ext uri="{BB962C8B-B14F-4D97-AF65-F5344CB8AC3E}">
        <p14:creationId xmlns:p14="http://schemas.microsoft.com/office/powerpoint/2010/main" val="1561298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time</a:t>
            </a:r>
            <a:endParaRPr lang="en-US" dirty="0"/>
          </a:p>
        </p:txBody>
      </p:sp>
      <p:sp>
        <p:nvSpPr>
          <p:cNvPr id="3" name="Content Placeholder 2"/>
          <p:cNvSpPr>
            <a:spLocks noGrp="1"/>
          </p:cNvSpPr>
          <p:nvPr>
            <p:ph idx="1"/>
          </p:nvPr>
        </p:nvSpPr>
        <p:spPr/>
        <p:txBody>
          <a:bodyPr/>
          <a:lstStyle/>
          <a:p>
            <a:r>
              <a:rPr lang="en-US" dirty="0"/>
              <a:t>Read the article with your </a:t>
            </a:r>
            <a:r>
              <a:rPr lang="en-US" dirty="0" smtClean="0"/>
              <a:t>table</a:t>
            </a:r>
          </a:p>
          <a:p>
            <a:r>
              <a:rPr lang="en-US" dirty="0" smtClean="0"/>
              <a:t>Finish your literacy strands</a:t>
            </a:r>
          </a:p>
          <a:p>
            <a:r>
              <a:rPr lang="en-US" dirty="0" smtClean="0"/>
              <a:t>Complete any missing work</a:t>
            </a:r>
            <a:endParaRPr lang="en-US" dirty="0"/>
          </a:p>
        </p:txBody>
      </p:sp>
    </p:spTree>
    <p:extLst>
      <p:ext uri="{BB962C8B-B14F-4D97-AF65-F5344CB8AC3E}">
        <p14:creationId xmlns:p14="http://schemas.microsoft.com/office/powerpoint/2010/main" val="1947883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sz="quarter" idx="1"/>
          </p:nvPr>
        </p:nvSpPr>
        <p:spPr>
          <a:xfrm>
            <a:off x="2438400" y="1066800"/>
            <a:ext cx="7772400" cy="4953000"/>
          </a:xfrm>
        </p:spPr>
        <p:txBody>
          <a:bodyPr/>
          <a:lstStyle/>
          <a:p>
            <a:r>
              <a:rPr lang="en-US" altLang="en-US" sz="3600" b="1">
                <a:latin typeface="Times New Roman" panose="02020603050405020304" pitchFamily="18" charset="0"/>
                <a:cs typeface="Times New Roman" panose="02020603050405020304" pitchFamily="18" charset="0"/>
              </a:rPr>
              <a:t>renovate</a:t>
            </a:r>
            <a:r>
              <a:rPr lang="en-US" altLang="en-US" sz="3600">
                <a:latin typeface="Times New Roman" panose="02020603050405020304" pitchFamily="18" charset="0"/>
                <a:cs typeface="Times New Roman" panose="02020603050405020304" pitchFamily="18" charset="0"/>
              </a:rPr>
              <a:t> – verb – to make something like new again; to refresh or give new vigor to someone or something.</a:t>
            </a:r>
          </a:p>
          <a:p>
            <a:pPr>
              <a:buFont typeface="Wingdings 2" panose="05020102010507070707" pitchFamily="18" charset="2"/>
              <a:buNone/>
            </a:pPr>
            <a:endParaRPr lang="en-US" altLang="en-US" sz="3600">
              <a:latin typeface="Times New Roman" panose="02020603050405020304" pitchFamily="18" charset="0"/>
              <a:cs typeface="Times New Roman" panose="02020603050405020304" pitchFamily="18" charset="0"/>
            </a:endParaRPr>
          </a:p>
          <a:p>
            <a:r>
              <a:rPr lang="en-US" altLang="en-US" sz="3600">
                <a:latin typeface="Times New Roman" panose="02020603050405020304" pitchFamily="18" charset="0"/>
                <a:cs typeface="Times New Roman" panose="02020603050405020304" pitchFamily="18" charset="0"/>
              </a:rPr>
              <a:t>Buildings old enough to be listed on the National Historic Register need to be frequently be </a:t>
            </a:r>
            <a:r>
              <a:rPr lang="en-US" altLang="en-US" sz="3600" b="1" u="sng">
                <a:latin typeface="Times New Roman" panose="02020603050405020304" pitchFamily="18" charset="0"/>
                <a:cs typeface="Times New Roman" panose="02020603050405020304" pitchFamily="18" charset="0"/>
              </a:rPr>
              <a:t>renovated</a:t>
            </a:r>
            <a:r>
              <a:rPr lang="en-US" altLang="en-US" sz="3600">
                <a:latin typeface="Times New Roman" panose="02020603050405020304" pitchFamily="18" charset="0"/>
                <a:cs typeface="Times New Roman" panose="02020603050405020304" pitchFamily="18" charset="0"/>
              </a:rPr>
              <a:t> in order to maintain and preserve them.</a:t>
            </a:r>
          </a:p>
          <a:p>
            <a:endParaRPr lang="en-US" altLang="en-US" sz="3600">
              <a:latin typeface="Times New Roman" panose="02020603050405020304" pitchFamily="18" charset="0"/>
              <a:cs typeface="Times New Roman" panose="02020603050405020304" pitchFamily="18" charset="0"/>
            </a:endParaRPr>
          </a:p>
          <a:p>
            <a:pPr eaLnBrk="1" hangingPunct="1">
              <a:buFont typeface="Wingdings 2" panose="05020102010507070707" pitchFamily="18" charset="2"/>
              <a:buNone/>
            </a:pPr>
            <a:endParaRPr lang="en-US" altLang="en-US" sz="3200"/>
          </a:p>
          <a:p>
            <a:pPr eaLnBrk="1" hangingPunct="1">
              <a:buFont typeface="Wingdings 2" panose="05020102010507070707" pitchFamily="18" charset="2"/>
              <a:buNone/>
            </a:pPr>
            <a:endParaRPr lang="en-US" altLang="en-US" sz="3200"/>
          </a:p>
        </p:txBody>
      </p:sp>
      <p:sp>
        <p:nvSpPr>
          <p:cNvPr id="14339" name="Title 3"/>
          <p:cNvSpPr>
            <a:spLocks noGrp="1"/>
          </p:cNvSpPr>
          <p:nvPr>
            <p:ph type="title"/>
          </p:nvPr>
        </p:nvSpPr>
        <p:spPr>
          <a:xfrm>
            <a:off x="2492375" y="274638"/>
            <a:ext cx="7772400" cy="944562"/>
          </a:xfrm>
        </p:spPr>
        <p:txBody>
          <a:bodyPr/>
          <a:lstStyle/>
          <a:p>
            <a:pPr eaLnBrk="1" hangingPunct="1"/>
            <a:r>
              <a:rPr lang="en-US" altLang="en-US" b="1">
                <a:solidFill>
                  <a:srgbClr val="0000FF"/>
                </a:solidFill>
              </a:rPr>
              <a:t>renovate</a:t>
            </a:r>
          </a:p>
        </p:txBody>
      </p:sp>
    </p:spTree>
    <p:extLst>
      <p:ext uri="{BB962C8B-B14F-4D97-AF65-F5344CB8AC3E}">
        <p14:creationId xmlns:p14="http://schemas.microsoft.com/office/powerpoint/2010/main" val="1908334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615</TotalTime>
  <Words>278</Words>
  <Application>Microsoft Office PowerPoint</Application>
  <PresentationFormat>Widescreen</PresentationFormat>
  <Paragraphs>40</Paragraphs>
  <Slides>9</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MS PGothic</vt:lpstr>
      <vt:lpstr>游ゴシック</vt:lpstr>
      <vt:lpstr>Arial</vt:lpstr>
      <vt:lpstr>Calibri</vt:lpstr>
      <vt:lpstr>Calibri Light</vt:lpstr>
      <vt:lpstr>Times New Roman</vt:lpstr>
      <vt:lpstr>Wingdings</vt:lpstr>
      <vt:lpstr>Wingdings 2</vt:lpstr>
      <vt:lpstr>Office Theme</vt:lpstr>
      <vt:lpstr>RWeek9</vt:lpstr>
      <vt:lpstr>steeplechase</vt:lpstr>
      <vt:lpstr>Scope – “The Flaming Sky”</vt:lpstr>
      <vt:lpstr>CNN STUDENT NEWS</vt:lpstr>
      <vt:lpstr>germinate </vt:lpstr>
      <vt:lpstr>QUIZ</vt:lpstr>
      <vt:lpstr>insinuate</vt:lpstr>
      <vt:lpstr>Work time</vt:lpstr>
      <vt:lpstr>renovate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RWeek9</dc:title>
  <dc:creator>Schneider, Candice</dc:creator>
  <cp:lastModifiedBy>Schneider, Candice</cp:lastModifiedBy>
  <cp:revision>4</cp:revision>
  <dcterms:created xsi:type="dcterms:W3CDTF">2016-10-10T11:40:21Z</dcterms:created>
  <dcterms:modified xsi:type="dcterms:W3CDTF">2016-10-12T11:47:21Z</dcterms:modified>
</cp:coreProperties>
</file>