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3" r:id="rId4"/>
    <p:sldId id="268" r:id="rId5"/>
    <p:sldId id="269" r:id="rId6"/>
    <p:sldId id="270" r:id="rId7"/>
    <p:sldId id="271" r:id="rId8"/>
    <p:sldId id="272" r:id="rId9"/>
    <p:sldId id="267" r:id="rId10"/>
    <p:sldId id="261" r:id="rId11"/>
    <p:sldId id="258" r:id="rId12"/>
    <p:sldId id="264" r:id="rId13"/>
    <p:sldId id="259" r:id="rId14"/>
    <p:sldId id="265" r:id="rId15"/>
    <p:sldId id="260" r:id="rId16"/>
    <p:sldId id="266"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1888B-2464-4629-9B0D-8F568D3912D9}" type="datetimeFigureOut">
              <a:rPr lang="en-US" smtClean="0"/>
              <a:t>9/27/2016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A71E3-03AC-41A4-A6DD-B6E5E4BD5FCA}" type="slidenum">
              <a:rPr lang="en-US" smtClean="0"/>
              <a:t>‹#›</a:t>
            </a:fld>
            <a:endParaRPr lang="en-US"/>
          </a:p>
        </p:txBody>
      </p:sp>
    </p:spTree>
    <p:extLst>
      <p:ext uri="{BB962C8B-B14F-4D97-AF65-F5344CB8AC3E}">
        <p14:creationId xmlns:p14="http://schemas.microsoft.com/office/powerpoint/2010/main" val="160591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2E7BDE1-79A7-4EAE-AEA0-0C9BAAA71F06}" type="slidenum">
              <a:rPr lang="en-US" altLang="en-US"/>
              <a:pPr>
                <a:spcBef>
                  <a:spcPct val="0"/>
                </a:spcBef>
              </a:pPr>
              <a:t>2</a:t>
            </a:fld>
            <a:endParaRPr lang="en-US" altLang="en-US"/>
          </a:p>
        </p:txBody>
      </p:sp>
    </p:spTree>
    <p:extLst>
      <p:ext uri="{BB962C8B-B14F-4D97-AF65-F5344CB8AC3E}">
        <p14:creationId xmlns:p14="http://schemas.microsoft.com/office/powerpoint/2010/main" val="412137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4281E6-B0A6-4987-9B15-7ECF15AF0AE0}"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105500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B9BACA-17D8-45B7-984F-F8F15BD95A22}"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288987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562AF4C-D549-43C3-9734-2E39FB8F91CE}"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98596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C1D3C8-6F3D-4A1C-A125-4728E3AEF8AB}"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251656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1A83B17-F988-4CB8-AE30-8E7FFCB111AA}" type="slidenum">
              <a:rPr lang="en-US" altLang="en-US"/>
              <a:pPr>
                <a:spcBef>
                  <a:spcPct val="0"/>
                </a:spcBef>
              </a:pPr>
              <a:t>11</a:t>
            </a:fld>
            <a:endParaRPr lang="en-US" altLang="en-US"/>
          </a:p>
        </p:txBody>
      </p:sp>
    </p:spTree>
    <p:extLst>
      <p:ext uri="{BB962C8B-B14F-4D97-AF65-F5344CB8AC3E}">
        <p14:creationId xmlns:p14="http://schemas.microsoft.com/office/powerpoint/2010/main" val="75470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95B7A43-5D06-4A45-8B92-D4EF6A90DCB9}" type="slidenum">
              <a:rPr lang="en-US" altLang="en-US"/>
              <a:pPr>
                <a:spcBef>
                  <a:spcPct val="0"/>
                </a:spcBef>
              </a:pPr>
              <a:t>13</a:t>
            </a:fld>
            <a:endParaRPr lang="en-US" altLang="en-US"/>
          </a:p>
        </p:txBody>
      </p:sp>
    </p:spTree>
    <p:extLst>
      <p:ext uri="{BB962C8B-B14F-4D97-AF65-F5344CB8AC3E}">
        <p14:creationId xmlns:p14="http://schemas.microsoft.com/office/powerpoint/2010/main" val="146036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27CDB0-0F16-4130-9A36-3C56C8B5D384}" type="slidenum">
              <a:rPr lang="en-US" altLang="en-US"/>
              <a:pPr>
                <a:spcBef>
                  <a:spcPct val="0"/>
                </a:spcBef>
              </a:pPr>
              <a:t>15</a:t>
            </a:fld>
            <a:endParaRPr lang="en-US" altLang="en-US"/>
          </a:p>
        </p:txBody>
      </p:sp>
    </p:spTree>
    <p:extLst>
      <p:ext uri="{BB962C8B-B14F-4D97-AF65-F5344CB8AC3E}">
        <p14:creationId xmlns:p14="http://schemas.microsoft.com/office/powerpoint/2010/main" val="14834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1A877-7BC3-4E97-B89C-C1F143B6622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348185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1A877-7BC3-4E97-B89C-C1F143B6622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288460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1A877-7BC3-4E97-B89C-C1F143B6622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373504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1A877-7BC3-4E97-B89C-C1F143B6622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139290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A1A877-7BC3-4E97-B89C-C1F143B6622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122742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1A877-7BC3-4E97-B89C-C1F143B6622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22017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1A877-7BC3-4E97-B89C-C1F143B66220}"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46585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1A877-7BC3-4E97-B89C-C1F143B66220}"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323245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1A877-7BC3-4E97-B89C-C1F143B66220}"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260593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A1A877-7BC3-4E97-B89C-C1F143B6622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247097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A1A877-7BC3-4E97-B89C-C1F143B6622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3BC93-DDBF-4270-8F55-4D6A05DC2163}" type="slidenum">
              <a:rPr lang="en-US" smtClean="0"/>
              <a:t>‹#›</a:t>
            </a:fld>
            <a:endParaRPr lang="en-US"/>
          </a:p>
        </p:txBody>
      </p:sp>
    </p:spTree>
    <p:extLst>
      <p:ext uri="{BB962C8B-B14F-4D97-AF65-F5344CB8AC3E}">
        <p14:creationId xmlns:p14="http://schemas.microsoft.com/office/powerpoint/2010/main" val="10536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1A877-7BC3-4E97-B89C-C1F143B66220}" type="datetimeFigureOut">
              <a:rPr lang="en-US" smtClean="0"/>
              <a:t>9/27/2016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3BC93-DDBF-4270-8F55-4D6A05DC2163}" type="slidenum">
              <a:rPr lang="en-US" smtClean="0"/>
              <a:t>‹#›</a:t>
            </a:fld>
            <a:endParaRPr lang="en-US"/>
          </a:p>
        </p:txBody>
      </p:sp>
    </p:spTree>
    <p:extLst>
      <p:ext uri="{BB962C8B-B14F-4D97-AF65-F5344CB8AC3E}">
        <p14:creationId xmlns:p14="http://schemas.microsoft.com/office/powerpoint/2010/main" val="2629424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Y2OnsHVlT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www.cnn.com/studentnew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 Week 8</a:t>
            </a:r>
            <a:br>
              <a:rPr lang="en-US" dirty="0" smtClean="0"/>
            </a:br>
            <a:r>
              <a:rPr lang="en-US" dirty="0" smtClean="0"/>
              <a:t>Reading Week 8 </a:t>
            </a:r>
            <a:endParaRPr lang="en-US" dirty="0"/>
          </a:p>
        </p:txBody>
      </p:sp>
      <p:sp>
        <p:nvSpPr>
          <p:cNvPr id="3" name="Subtitle 2"/>
          <p:cNvSpPr>
            <a:spLocks noGrp="1"/>
          </p:cNvSpPr>
          <p:nvPr>
            <p:ph type="subTitle" idx="1"/>
          </p:nvPr>
        </p:nvSpPr>
        <p:spPr/>
        <p:txBody>
          <a:bodyPr/>
          <a:lstStyle/>
          <a:p>
            <a:pPr algn="l"/>
            <a:endParaRPr lang="en-US" dirty="0"/>
          </a:p>
        </p:txBody>
      </p:sp>
    </p:spTree>
    <p:extLst>
      <p:ext uri="{BB962C8B-B14F-4D97-AF65-F5344CB8AC3E}">
        <p14:creationId xmlns:p14="http://schemas.microsoft.com/office/powerpoint/2010/main" val="6722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Amelia Earhart Study</a:t>
            </a:r>
            <a:endParaRPr lang="en-US" dirty="0"/>
          </a:p>
        </p:txBody>
      </p:sp>
      <p:sp>
        <p:nvSpPr>
          <p:cNvPr id="3" name="Content Placeholder 2"/>
          <p:cNvSpPr>
            <a:spLocks noGrp="1"/>
          </p:cNvSpPr>
          <p:nvPr>
            <p:ph idx="1"/>
          </p:nvPr>
        </p:nvSpPr>
        <p:spPr/>
        <p:txBody>
          <a:bodyPr/>
          <a:lstStyle/>
          <a:p>
            <a:r>
              <a:rPr lang="en-US" dirty="0" smtClean="0"/>
              <a:t>Take at least 5 interesting fact notes from the video</a:t>
            </a:r>
          </a:p>
          <a:p>
            <a:pPr marL="0" indent="0">
              <a:buNone/>
            </a:pPr>
            <a:r>
              <a:rPr lang="en-US" dirty="0">
                <a:hlinkClick r:id="rId2"/>
              </a:rPr>
              <a:t>https://</a:t>
            </a:r>
            <a:r>
              <a:rPr lang="en-US" dirty="0" smtClean="0">
                <a:hlinkClick r:id="rId2"/>
              </a:rPr>
              <a:t>www.youtube.com/watch?v=Y2OnsHVlTPg</a:t>
            </a:r>
            <a:r>
              <a:rPr lang="en-US" dirty="0" smtClean="0"/>
              <a:t> </a:t>
            </a:r>
            <a:endParaRPr lang="en-US" dirty="0"/>
          </a:p>
        </p:txBody>
      </p:sp>
    </p:spTree>
    <p:extLst>
      <p:ext uri="{BB962C8B-B14F-4D97-AF65-F5344CB8AC3E}">
        <p14:creationId xmlns:p14="http://schemas.microsoft.com/office/powerpoint/2010/main" val="115269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362200" y="0"/>
            <a:ext cx="7772400" cy="1143000"/>
          </a:xfrm>
        </p:spPr>
        <p:txBody>
          <a:bodyPr/>
          <a:lstStyle/>
          <a:p>
            <a:pPr eaLnBrk="1" hangingPunct="1"/>
            <a:r>
              <a:rPr lang="en-US" altLang="en-US" b="1">
                <a:solidFill>
                  <a:srgbClr val="0070C0"/>
                </a:solidFill>
                <a:latin typeface="Times New Roman" panose="02020603050405020304" pitchFamily="18" charset="0"/>
                <a:ea typeface="ＭＳ Ｐゴシック" panose="020B0600070205080204" pitchFamily="34" charset="-128"/>
              </a:rPr>
              <a:t>colt</a:t>
            </a:r>
          </a:p>
        </p:txBody>
      </p:sp>
      <p:sp>
        <p:nvSpPr>
          <p:cNvPr id="18434" name="Content Placeholder 2"/>
          <p:cNvSpPr>
            <a:spLocks noGrp="1"/>
          </p:cNvSpPr>
          <p:nvPr>
            <p:ph sz="quarter" idx="1"/>
          </p:nvPr>
        </p:nvSpPr>
        <p:spPr/>
        <p:txBody>
          <a:bodyPr/>
          <a:lstStyle/>
          <a:p>
            <a:r>
              <a:rPr lang="en-US" altLang="en-US" sz="3600" b="1" dirty="0">
                <a:latin typeface="Times New Roman" panose="02020603050405020304" pitchFamily="18" charset="0"/>
                <a:ea typeface="ＭＳ Ｐゴシック" panose="020B0600070205080204" pitchFamily="34" charset="-128"/>
              </a:rPr>
              <a:t>colt – </a:t>
            </a:r>
            <a:r>
              <a:rPr lang="en-US" altLang="en-US" sz="3600" dirty="0">
                <a:latin typeface="Times New Roman" panose="02020603050405020304" pitchFamily="18" charset="0"/>
                <a:ea typeface="ＭＳ Ｐゴシック" panose="020B0600070205080204" pitchFamily="34" charset="-128"/>
              </a:rPr>
              <a:t>noun – a male horse under four 	</a:t>
            </a:r>
            <a:r>
              <a:rPr lang="en-US" altLang="en-US" sz="3600" dirty="0" smtClean="0">
                <a:latin typeface="Times New Roman" panose="02020603050405020304" pitchFamily="18" charset="0"/>
                <a:ea typeface="ＭＳ Ｐゴシック" panose="020B0600070205080204" pitchFamily="34" charset="-128"/>
              </a:rPr>
              <a:t>years </a:t>
            </a:r>
            <a:r>
              <a:rPr lang="en-US" altLang="en-US" sz="3600" dirty="0">
                <a:latin typeface="Times New Roman" panose="02020603050405020304" pitchFamily="18" charset="0"/>
                <a:ea typeface="ＭＳ Ｐゴシック" panose="020B0600070205080204" pitchFamily="34" charset="-128"/>
              </a:rPr>
              <a:t>of age.</a:t>
            </a:r>
          </a:p>
          <a:p>
            <a:pPr>
              <a:buFont typeface="Wingdings 2" panose="05020102010507070707" pitchFamily="18" charset="2"/>
              <a:buNone/>
            </a:pPr>
            <a:endParaRPr lang="en-US" altLang="en-US" sz="3600" dirty="0">
              <a:latin typeface="Times New Roman" panose="02020603050405020304" pitchFamily="18" charset="0"/>
              <a:ea typeface="ＭＳ Ｐゴシック" panose="020B0600070205080204" pitchFamily="34" charset="-128"/>
            </a:endParaRPr>
          </a:p>
          <a:p>
            <a:r>
              <a:rPr lang="en-US" altLang="en-US" sz="3600" dirty="0">
                <a:latin typeface="Times New Roman" panose="02020603050405020304" pitchFamily="18" charset="0"/>
                <a:ea typeface="ＭＳ Ｐゴシック" panose="020B0600070205080204" pitchFamily="34" charset="-128"/>
              </a:rPr>
              <a:t>During Scott County</a:t>
            </a:r>
            <a:r>
              <a:rPr lang="ja-JP" altLang="en-US" sz="3600" dirty="0">
                <a:latin typeface="Times New Roman" panose="02020603050405020304" pitchFamily="18" charset="0"/>
                <a:ea typeface="ＭＳ Ｐゴシック" panose="020B0600070205080204" pitchFamily="34" charset="-128"/>
              </a:rPr>
              <a:t>’</a:t>
            </a:r>
            <a:r>
              <a:rPr lang="en-US" altLang="ja-JP" sz="3600" dirty="0">
                <a:latin typeface="Times New Roman" panose="02020603050405020304" pitchFamily="18" charset="0"/>
                <a:ea typeface="ＭＳ Ｐゴシック" panose="020B0600070205080204" pitchFamily="34" charset="-128"/>
              </a:rPr>
              <a:t>s Festival of the Horse, there is a </a:t>
            </a:r>
            <a:r>
              <a:rPr lang="ja-JP" altLang="en-US" sz="3600" dirty="0">
                <a:latin typeface="Times New Roman" panose="02020603050405020304" pitchFamily="18" charset="0"/>
                <a:ea typeface="ＭＳ Ｐゴシック" panose="020B0600070205080204" pitchFamily="34" charset="-128"/>
              </a:rPr>
              <a:t>“</a:t>
            </a:r>
            <a:r>
              <a:rPr lang="en-US" altLang="ja-JP" sz="3600" b="1" u="sng" dirty="0">
                <a:latin typeface="Times New Roman" panose="02020603050405020304" pitchFamily="18" charset="0"/>
                <a:ea typeface="ＭＳ Ｐゴシック" panose="020B0600070205080204" pitchFamily="34" charset="-128"/>
              </a:rPr>
              <a:t>Colt</a:t>
            </a:r>
            <a:r>
              <a:rPr lang="en-US" altLang="ja-JP" sz="3600" dirty="0">
                <a:latin typeface="Times New Roman" panose="02020603050405020304" pitchFamily="18" charset="0"/>
                <a:ea typeface="ＭＳ Ｐゴシック" panose="020B0600070205080204" pitchFamily="34" charset="-128"/>
              </a:rPr>
              <a:t> and Filly</a:t>
            </a:r>
            <a:r>
              <a:rPr lang="en-US" altLang="en-US" sz="3600" dirty="0">
                <a:latin typeface="Times New Roman" panose="02020603050405020304" pitchFamily="18" charset="0"/>
                <a:ea typeface="ＭＳ Ｐゴシック" panose="020B0600070205080204" pitchFamily="34" charset="-128"/>
              </a:rPr>
              <a:t>’</a:t>
            </a:r>
            <a:r>
              <a:rPr lang="en-US" altLang="ja-JP" sz="3600" dirty="0">
                <a:latin typeface="Times New Roman" panose="02020603050405020304" pitchFamily="18" charset="0"/>
                <a:ea typeface="ＭＳ Ｐゴシック" panose="020B0600070205080204" pitchFamily="34" charset="-128"/>
              </a:rPr>
              <a:t>s</a:t>
            </a:r>
            <a:r>
              <a:rPr lang="ja-JP" altLang="en-US" sz="3600" dirty="0">
                <a:latin typeface="Times New Roman" panose="02020603050405020304" pitchFamily="18" charset="0"/>
                <a:ea typeface="ＭＳ Ｐゴシック" panose="020B0600070205080204" pitchFamily="34" charset="-128"/>
              </a:rPr>
              <a:t>”</a:t>
            </a:r>
            <a:r>
              <a:rPr lang="en-US" altLang="ja-JP" sz="3600" dirty="0">
                <a:latin typeface="Times New Roman" panose="02020603050405020304" pitchFamily="18" charset="0"/>
                <a:ea typeface="ＭＳ Ｐゴシック" panose="020B0600070205080204" pitchFamily="34" charset="-128"/>
              </a:rPr>
              <a:t> parade in which hundreds of children participate.</a:t>
            </a:r>
          </a:p>
          <a:p>
            <a:pPr>
              <a:buFont typeface="Wingdings 2" panose="05020102010507070707" pitchFamily="18" charset="2"/>
              <a:buNone/>
            </a:pPr>
            <a:endParaRPr lang="en-US" altLang="en-US" sz="3600" dirty="0">
              <a:latin typeface="Times New Roman" panose="02020603050405020304" pitchFamily="18" charset="0"/>
              <a:ea typeface="ＭＳ Ｐゴシック" panose="020B0600070205080204" pitchFamily="34" charset="-128"/>
            </a:endParaRPr>
          </a:p>
          <a:p>
            <a:endParaRPr lang="en-US" altLang="en-US" sz="3200" dirty="0">
              <a:latin typeface="Times New Roman" panose="02020603050405020304" pitchFamily="18" charset="0"/>
              <a:ea typeface="ＭＳ Ｐゴシック" panose="020B0600070205080204" pitchFamily="34" charset="-128"/>
            </a:endParaRPr>
          </a:p>
          <a:p>
            <a:pPr>
              <a:buFont typeface="Wingdings 2" panose="05020102010507070707" pitchFamily="18" charset="2"/>
              <a:buNone/>
            </a:pPr>
            <a:endParaRPr lang="en-US" altLang="en-US" sz="3200" dirty="0">
              <a:ea typeface="ＭＳ Ｐゴシック" panose="020B0600070205080204" pitchFamily="34" charset="-128"/>
            </a:endParaRPr>
          </a:p>
          <a:p>
            <a:endParaRPr lang="en-US" altLang="en-US" sz="3200" dirty="0">
              <a:ea typeface="ＭＳ Ｐゴシック" panose="020B0600070205080204" pitchFamily="34" charset="-128"/>
            </a:endParaRPr>
          </a:p>
          <a:p>
            <a:pPr eaLnBrk="1" hangingPunct="1"/>
            <a:endParaRPr lang="en-US" altLang="en-US" dirty="0" smtClean="0">
              <a:latin typeface="Times New Roman" panose="02020603050405020304" pitchFamily="18" charset="0"/>
              <a:ea typeface="ＭＳ Ｐゴシック" panose="020B0600070205080204" pitchFamily="34" charset="-128"/>
            </a:endParaRPr>
          </a:p>
          <a:p>
            <a:pPr eaLnBrk="1" hangingPunct="1">
              <a:buFont typeface="Wingdings 2" panose="05020102010507070707" pitchFamily="18" charset="2"/>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293216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sz="2800" b="1" u="sng">
                <a:solidFill>
                  <a:srgbClr val="00B050"/>
                </a:solidFill>
                <a:latin typeface="Arial Narrow" panose="020B0606020202030204" pitchFamily="34" charset="0"/>
                <a:ea typeface="ＭＳ Ｐゴシック" panose="020B0600070205080204" pitchFamily="34" charset="-128"/>
              </a:rPr>
              <a:t>Literacy</a:t>
            </a:r>
            <a:r>
              <a:rPr lang="en-US" altLang="en-US" sz="2800" b="1">
                <a:solidFill>
                  <a:srgbClr val="00B050"/>
                </a:solidFill>
                <a:latin typeface="Arial Narrow" panose="020B0606020202030204" pitchFamily="34" charset="0"/>
                <a:ea typeface="ＭＳ Ｐゴシック" panose="020B0600070205080204" pitchFamily="34" charset="-128"/>
              </a:rPr>
              <a:t> </a:t>
            </a:r>
            <a:r>
              <a:rPr lang="en-US" altLang="en-US" sz="2800" b="1" u="sng">
                <a:solidFill>
                  <a:srgbClr val="00B050"/>
                </a:solidFill>
                <a:latin typeface="Arial Narrow" panose="020B0606020202030204" pitchFamily="34" charset="0"/>
                <a:ea typeface="ＭＳ Ｐゴシック" panose="020B0600070205080204" pitchFamily="34" charset="-128"/>
              </a:rPr>
              <a:t>Strand</a:t>
            </a:r>
            <a:r>
              <a:rPr lang="en-US" altLang="en-US" sz="2800" b="1">
                <a:solidFill>
                  <a:srgbClr val="00B050"/>
                </a:solidFill>
                <a:latin typeface="Arial Narrow" panose="020B0606020202030204" pitchFamily="34" charset="0"/>
                <a:ea typeface="ＭＳ Ｐゴシック" panose="020B0600070205080204" pitchFamily="34" charset="-128"/>
              </a:rPr>
              <a:t>:  </a:t>
            </a:r>
            <a:br>
              <a:rPr lang="en-US" altLang="en-US" sz="2800" b="1">
                <a:solidFill>
                  <a:srgbClr val="00B050"/>
                </a:solidFill>
                <a:latin typeface="Arial Narrow" panose="020B0606020202030204" pitchFamily="34" charset="0"/>
                <a:ea typeface="ＭＳ Ｐゴシック" panose="020B0600070205080204" pitchFamily="34" charset="-128"/>
              </a:rPr>
            </a:br>
            <a:r>
              <a:rPr lang="en-US" altLang="en-US" sz="2800" b="1">
                <a:solidFill>
                  <a:srgbClr val="00B050"/>
                </a:solidFill>
                <a:latin typeface="Arial Narrow" panose="020B0606020202030204" pitchFamily="34" charset="0"/>
                <a:ea typeface="ＭＳ Ｐゴシック" panose="020B0600070205080204" pitchFamily="34" charset="-128"/>
              </a:rPr>
              <a:t>	Who Were the Ancient Thinkers of Society?</a:t>
            </a:r>
            <a:endParaRPr lang="en-US" altLang="en-US" sz="2800">
              <a:ea typeface="ＭＳ Ｐゴシック" panose="020B0600070205080204" pitchFamily="34" charset="-128"/>
            </a:endParaRPr>
          </a:p>
        </p:txBody>
      </p:sp>
      <p:sp>
        <p:nvSpPr>
          <p:cNvPr id="40962" name="Content Placeholder 2"/>
          <p:cNvSpPr>
            <a:spLocks noGrp="1"/>
          </p:cNvSpPr>
          <p:nvPr>
            <p:ph sz="quarter" idx="1"/>
          </p:nvPr>
        </p:nvSpPr>
        <p:spPr>
          <a:xfrm>
            <a:off x="1905000" y="1447800"/>
            <a:ext cx="8305800" cy="5105400"/>
          </a:xfrm>
        </p:spPr>
        <p:txBody>
          <a:bodyPr/>
          <a:lstStyle/>
          <a:p>
            <a:pPr eaLnBrk="1" hangingPunct="1">
              <a:buFont typeface="Wingdings 2" panose="05020102010507070707" pitchFamily="18" charset="2"/>
              <a:buNone/>
            </a:pPr>
            <a:r>
              <a:rPr lang="en-US" altLang="en-US" sz="3200" b="1" u="sng">
                <a:latin typeface="Arial Narrow" panose="020B0606020202030204" pitchFamily="34" charset="0"/>
                <a:ea typeface="ＭＳ Ｐゴシック" panose="020B0600070205080204" pitchFamily="34" charset="-128"/>
              </a:rPr>
              <a:t>Tuesday</a:t>
            </a:r>
            <a:r>
              <a:rPr lang="en-US" altLang="en-US" sz="3200" b="1">
                <a:latin typeface="Arial Narrow" panose="020B0606020202030204" pitchFamily="34" charset="0"/>
                <a:ea typeface="ＭＳ Ｐゴシック" panose="020B0600070205080204" pitchFamily="34" charset="-128"/>
              </a:rPr>
              <a:t>:  </a:t>
            </a:r>
            <a:r>
              <a:rPr lang="en-US" altLang="en-US" b="1">
                <a:solidFill>
                  <a:srgbClr val="FF0000"/>
                </a:solidFill>
                <a:latin typeface="Arial Narrow" panose="020B0606020202030204" pitchFamily="34" charset="0"/>
                <a:ea typeface="ＭＳ Ｐゴシック" panose="020B0600070205080204" pitchFamily="34" charset="-128"/>
              </a:rPr>
              <a:t>The Great Greek Philosopher: </a:t>
            </a:r>
          </a:p>
          <a:p>
            <a:pPr eaLnBrk="1" hangingPunct="1">
              <a:buFont typeface="Wingdings 2" panose="05020102010507070707" pitchFamily="18" charset="2"/>
              <a:buNone/>
            </a:pPr>
            <a:r>
              <a:rPr lang="en-US" altLang="en-US" b="1">
                <a:solidFill>
                  <a:srgbClr val="FF0000"/>
                </a:solidFill>
                <a:latin typeface="Arial Narrow" panose="020B0606020202030204" pitchFamily="34" charset="0"/>
                <a:ea typeface="ＭＳ Ｐゴシック" panose="020B0600070205080204" pitchFamily="34" charset="-128"/>
              </a:rPr>
              <a:t>			</a:t>
            </a:r>
            <a:r>
              <a:rPr lang="en-US" altLang="en-US" b="1">
                <a:latin typeface="Arial Narrow" panose="020B0606020202030204" pitchFamily="34" charset="0"/>
                <a:ea typeface="ＭＳ Ｐゴシック" panose="020B0600070205080204" pitchFamily="34" charset="-128"/>
              </a:rPr>
              <a:t>Plato – 427-347 B.C.</a:t>
            </a:r>
          </a:p>
          <a:p>
            <a:pPr eaLnBrk="1" hangingPunct="1">
              <a:buFont typeface="Wingdings 2" panose="05020102010507070707" pitchFamily="18" charset="2"/>
              <a:buNone/>
            </a:pPr>
            <a:r>
              <a:rPr lang="en-US" altLang="en-US" smtClean="0">
                <a:latin typeface="Arial Narrow" panose="020B0606020202030204" pitchFamily="34" charset="0"/>
                <a:ea typeface="ＭＳ Ｐゴシック" panose="020B0600070205080204" pitchFamily="34" charset="-128"/>
              </a:rPr>
              <a:t>Plato was Socrates most famous student.  Plato</a:t>
            </a:r>
            <a:r>
              <a:rPr lang="ja-JP" altLang="en-US" smtClean="0">
                <a:latin typeface="Arial Narrow" panose="020B0606020202030204" pitchFamily="34" charset="0"/>
                <a:ea typeface="ＭＳ Ｐゴシック" panose="020B0600070205080204" pitchFamily="34" charset="-128"/>
              </a:rPr>
              <a:t>’</a:t>
            </a:r>
            <a:r>
              <a:rPr lang="en-US" altLang="ja-JP" smtClean="0">
                <a:latin typeface="Arial Narrow" panose="020B0606020202030204" pitchFamily="34" charset="0"/>
                <a:ea typeface="ＭＳ Ｐゴシック" panose="020B0600070205080204" pitchFamily="34" charset="-128"/>
              </a:rPr>
              <a:t>s best known work is the </a:t>
            </a:r>
            <a:r>
              <a:rPr lang="en-US" altLang="ja-JP" i="1" smtClean="0">
                <a:latin typeface="Arial Narrow" panose="020B0606020202030204" pitchFamily="34" charset="0"/>
                <a:ea typeface="ＭＳ Ｐゴシック" panose="020B0600070205080204" pitchFamily="34" charset="-128"/>
              </a:rPr>
              <a:t>Republic</a:t>
            </a:r>
            <a:r>
              <a:rPr lang="en-US" altLang="ja-JP" smtClean="0">
                <a:latin typeface="Arial Narrow" panose="020B0606020202030204" pitchFamily="34" charset="0"/>
                <a:ea typeface="ＭＳ Ｐゴシック" panose="020B0600070205080204" pitchFamily="34" charset="-128"/>
              </a:rPr>
              <a:t>, his vision of a utopia (perfect society) where </a:t>
            </a:r>
            <a:r>
              <a:rPr lang="en-US" altLang="ja-JP" b="1" smtClean="0">
                <a:latin typeface="Arial Narrow" panose="020B0606020202030204" pitchFamily="34" charset="0"/>
                <a:ea typeface="ＭＳ Ｐゴシック" panose="020B0600070205080204" pitchFamily="34" charset="-128"/>
              </a:rPr>
              <a:t>all</a:t>
            </a:r>
            <a:r>
              <a:rPr lang="en-US" altLang="ja-JP" smtClean="0">
                <a:latin typeface="Arial Narrow" panose="020B0606020202030204" pitchFamily="34" charset="0"/>
                <a:ea typeface="ＭＳ Ｐゴシック" panose="020B0600070205080204" pitchFamily="34" charset="-128"/>
              </a:rPr>
              <a:t> citizens are assigned a rigid role, with the philosopher king in charge, the warrior class protecting the state, and the producer class serving the state.  There was no chance to change roles – and all property was shared.</a:t>
            </a:r>
          </a:p>
          <a:p>
            <a:pPr eaLnBrk="1" hangingPunct="1">
              <a:buFont typeface="Wingdings 2" panose="05020102010507070707" pitchFamily="18" charset="2"/>
              <a:buNone/>
            </a:pPr>
            <a:endParaRPr lang="en-US" altLang="en-US" smtClean="0">
              <a:latin typeface="Arial Narrow" panose="020B0606020202030204" pitchFamily="34" charset="0"/>
              <a:ea typeface="ＭＳ Ｐゴシック" panose="020B0600070205080204" pitchFamily="34" charset="-128"/>
            </a:endParaRPr>
          </a:p>
          <a:p>
            <a:pPr eaLnBrk="1" hangingPunct="1">
              <a:buFont typeface="Wingdings 2" panose="05020102010507070707" pitchFamily="18" charset="2"/>
              <a:buNone/>
            </a:pPr>
            <a:r>
              <a:rPr lang="en-US" altLang="en-US" b="1">
                <a:latin typeface="Arial Narrow" panose="020B0606020202030204" pitchFamily="34" charset="0"/>
                <a:ea typeface="ＭＳ Ｐゴシック" panose="020B0600070205080204" pitchFamily="34" charset="-128"/>
              </a:rPr>
              <a:t>Write one sentence giving your opinion on whether or not you would like living in Plato</a:t>
            </a:r>
            <a:r>
              <a:rPr lang="ja-JP" altLang="en-US" b="1">
                <a:latin typeface="Arial Narrow" panose="020B0606020202030204" pitchFamily="34" charset="0"/>
                <a:ea typeface="ＭＳ Ｐゴシック" panose="020B0600070205080204" pitchFamily="34" charset="-128"/>
              </a:rPr>
              <a:t>’</a:t>
            </a:r>
            <a:r>
              <a:rPr lang="en-US" altLang="ja-JP" b="1">
                <a:latin typeface="Arial Narrow" panose="020B0606020202030204" pitchFamily="34" charset="0"/>
                <a:ea typeface="ＭＳ Ｐゴシック" panose="020B0600070205080204" pitchFamily="34" charset="-128"/>
              </a:rPr>
              <a:t>s </a:t>
            </a:r>
            <a:r>
              <a:rPr lang="ja-JP" altLang="en-US" b="1">
                <a:latin typeface="Arial Narrow" panose="020B0606020202030204" pitchFamily="34" charset="0"/>
                <a:ea typeface="ＭＳ Ｐゴシック" panose="020B0600070205080204" pitchFamily="34" charset="-128"/>
              </a:rPr>
              <a:t>“</a:t>
            </a:r>
            <a:r>
              <a:rPr lang="en-US" altLang="ja-JP" b="1">
                <a:latin typeface="Arial Narrow" panose="020B0606020202030204" pitchFamily="34" charset="0"/>
                <a:ea typeface="ＭＳ Ｐゴシック" panose="020B0600070205080204" pitchFamily="34" charset="-128"/>
              </a:rPr>
              <a:t>utopia</a:t>
            </a:r>
            <a:r>
              <a:rPr lang="ja-JP" altLang="en-US" b="1">
                <a:latin typeface="Arial Narrow" panose="020B0606020202030204" pitchFamily="34" charset="0"/>
                <a:ea typeface="ＭＳ Ｐゴシック" panose="020B0600070205080204" pitchFamily="34" charset="-128"/>
              </a:rPr>
              <a:t>”</a:t>
            </a:r>
            <a:r>
              <a:rPr lang="en-US" altLang="ja-JP" b="1">
                <a:latin typeface="Arial Narrow" panose="020B0606020202030204" pitchFamily="34" charset="0"/>
                <a:ea typeface="ＭＳ Ｐゴシック" panose="020B0600070205080204" pitchFamily="34" charset="-128"/>
              </a:rPr>
              <a:t>.</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97244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362200" y="304800"/>
            <a:ext cx="7772400" cy="1143000"/>
          </a:xfrm>
        </p:spPr>
        <p:txBody>
          <a:bodyPr/>
          <a:lstStyle/>
          <a:p>
            <a:pPr eaLnBrk="1" hangingPunct="1"/>
            <a:r>
              <a:rPr lang="en-US" altLang="en-US" b="1" smtClean="0">
                <a:solidFill>
                  <a:srgbClr val="0070C0"/>
                </a:solidFill>
                <a:latin typeface="Times New Roman" panose="02020603050405020304" pitchFamily="18" charset="0"/>
                <a:ea typeface="ＭＳ Ｐゴシック" panose="020B0600070205080204" pitchFamily="34" charset="-128"/>
              </a:rPr>
              <a:t>polo</a:t>
            </a:r>
          </a:p>
        </p:txBody>
      </p:sp>
      <p:sp>
        <p:nvSpPr>
          <p:cNvPr id="20482" name="Content Placeholder 2"/>
          <p:cNvSpPr>
            <a:spLocks noGrp="1"/>
          </p:cNvSpPr>
          <p:nvPr>
            <p:ph sz="quarter" idx="1"/>
          </p:nvPr>
        </p:nvSpPr>
        <p:spPr/>
        <p:txBody>
          <a:bodyPr>
            <a:normAutofit lnSpcReduction="10000"/>
          </a:bodyPr>
          <a:lstStyle/>
          <a:p>
            <a:r>
              <a:rPr lang="en-US" altLang="en-US" sz="3200" b="1" dirty="0">
                <a:latin typeface="Times New Roman" panose="02020603050405020304" pitchFamily="18" charset="0"/>
                <a:ea typeface="ＭＳ Ｐゴシック" panose="020B0600070205080204" pitchFamily="34" charset="-128"/>
              </a:rPr>
              <a:t>Polo – </a:t>
            </a:r>
            <a:r>
              <a:rPr lang="en-US" altLang="en-US" sz="3200" dirty="0">
                <a:latin typeface="Times New Roman" panose="02020603050405020304" pitchFamily="18" charset="0"/>
                <a:ea typeface="ＭＳ Ｐゴシック" panose="020B0600070205080204" pitchFamily="34" charset="-128"/>
              </a:rPr>
              <a:t>noun – a game played by teams on 	horseback, with players using </a:t>
            </a:r>
            <a:r>
              <a:rPr lang="en-US" altLang="en-US" sz="3200" dirty="0" smtClean="0">
                <a:latin typeface="Times New Roman" panose="02020603050405020304" pitchFamily="18" charset="0"/>
                <a:ea typeface="ＭＳ Ｐゴシック" panose="020B0600070205080204" pitchFamily="34" charset="-128"/>
              </a:rPr>
              <a:t>long-handled </a:t>
            </a:r>
            <a:r>
              <a:rPr lang="en-US" altLang="en-US" sz="3200" dirty="0">
                <a:latin typeface="Times New Roman" panose="02020603050405020304" pitchFamily="18" charset="0"/>
                <a:ea typeface="ＭＳ Ｐゴシック" panose="020B0600070205080204" pitchFamily="34" charset="-128"/>
              </a:rPr>
              <a:t>mallets to drive a wooden 	ball into a goal.</a:t>
            </a:r>
            <a:r>
              <a:rPr lang="ja-JP" altLang="en-US" sz="3200" dirty="0">
                <a:latin typeface="Times New Roman" panose="02020603050405020304" pitchFamily="18" charset="0"/>
                <a:ea typeface="ＭＳ Ｐゴシック" panose="020B0600070205080204" pitchFamily="34" charset="-128"/>
              </a:rPr>
              <a:t>”</a:t>
            </a:r>
            <a:endParaRPr lang="en-US" altLang="ja-JP" sz="3200" dirty="0">
              <a:latin typeface="Times New Roman" panose="02020603050405020304" pitchFamily="18" charset="0"/>
              <a:ea typeface="ＭＳ Ｐゴシック" panose="020B0600070205080204" pitchFamily="34" charset="-128"/>
            </a:endParaRPr>
          </a:p>
          <a:p>
            <a:pPr>
              <a:buFont typeface="Wingdings 2" panose="05020102010507070707" pitchFamily="18" charset="2"/>
              <a:buNone/>
            </a:pPr>
            <a:endParaRPr lang="en-US" altLang="en-US" sz="3200" dirty="0">
              <a:latin typeface="Times New Roman" panose="02020603050405020304" pitchFamily="18" charset="0"/>
              <a:ea typeface="ＭＳ Ｐゴシック" panose="020B0600070205080204" pitchFamily="34" charset="-128"/>
            </a:endParaRPr>
          </a:p>
          <a:p>
            <a:r>
              <a:rPr lang="en-US" altLang="en-US" sz="3200" b="1" u="sng" dirty="0">
                <a:latin typeface="Times New Roman" panose="02020603050405020304" pitchFamily="18" charset="0"/>
                <a:ea typeface="ＭＳ Ｐゴシック" panose="020B0600070205080204" pitchFamily="34" charset="-128"/>
              </a:rPr>
              <a:t>Polo</a:t>
            </a:r>
            <a:r>
              <a:rPr lang="en-US" altLang="en-US" sz="3200" dirty="0">
                <a:latin typeface="Times New Roman" panose="02020603050405020304" pitchFamily="18" charset="0"/>
                <a:ea typeface="ＭＳ Ｐゴシック" panose="020B0600070205080204" pitchFamily="34" charset="-128"/>
              </a:rPr>
              <a:t> is one of the most expensive sports because in order to play you must buy a horse, a horse barn, and all the equipment needed to play the game.</a:t>
            </a:r>
          </a:p>
          <a:p>
            <a:endParaRPr lang="en-US" altLang="en-US" sz="3200" dirty="0">
              <a:latin typeface="Times New Roman" panose="02020603050405020304" pitchFamily="18" charset="0"/>
              <a:ea typeface="ＭＳ Ｐゴシック" panose="020B0600070205080204" pitchFamily="34" charset="-128"/>
            </a:endParaRPr>
          </a:p>
          <a:p>
            <a:pPr>
              <a:buFont typeface="Wingdings 2" panose="05020102010507070707" pitchFamily="18" charset="2"/>
              <a:buNone/>
            </a:pPr>
            <a:r>
              <a:rPr lang="en-US" altLang="en-US" sz="3200" b="1" dirty="0">
                <a:latin typeface="Times New Roman" panose="02020603050405020304" pitchFamily="18" charset="0"/>
                <a:ea typeface="ＭＳ Ｐゴシック" panose="020B0600070205080204" pitchFamily="34" charset="-128"/>
              </a:rPr>
              <a:t> </a:t>
            </a:r>
          </a:p>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86537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altLang="en-US" sz="2800" b="1" u="sng">
                <a:solidFill>
                  <a:srgbClr val="00B050"/>
                </a:solidFill>
                <a:latin typeface="Arial Narrow" panose="020B0606020202030204" pitchFamily="34" charset="0"/>
                <a:ea typeface="ＭＳ Ｐゴシック" panose="020B0600070205080204" pitchFamily="34" charset="-128"/>
              </a:rPr>
              <a:t>Literacy</a:t>
            </a:r>
            <a:r>
              <a:rPr lang="en-US" altLang="en-US" sz="2800" b="1">
                <a:solidFill>
                  <a:srgbClr val="00B050"/>
                </a:solidFill>
                <a:latin typeface="Arial Narrow" panose="020B0606020202030204" pitchFamily="34" charset="0"/>
                <a:ea typeface="ＭＳ Ｐゴシック" panose="020B0600070205080204" pitchFamily="34" charset="-128"/>
              </a:rPr>
              <a:t> </a:t>
            </a:r>
            <a:r>
              <a:rPr lang="en-US" altLang="en-US" sz="2800" b="1" u="sng">
                <a:solidFill>
                  <a:srgbClr val="00B050"/>
                </a:solidFill>
                <a:latin typeface="Arial Narrow" panose="020B0606020202030204" pitchFamily="34" charset="0"/>
                <a:ea typeface="ＭＳ Ｐゴシック" panose="020B0600070205080204" pitchFamily="34" charset="-128"/>
              </a:rPr>
              <a:t>Strand</a:t>
            </a:r>
            <a:r>
              <a:rPr lang="en-US" altLang="en-US" sz="2800" b="1">
                <a:solidFill>
                  <a:srgbClr val="00B050"/>
                </a:solidFill>
                <a:latin typeface="Arial Narrow" panose="020B0606020202030204" pitchFamily="34" charset="0"/>
                <a:ea typeface="ＭＳ Ｐゴシック" panose="020B0600070205080204" pitchFamily="34" charset="-128"/>
              </a:rPr>
              <a:t>: </a:t>
            </a:r>
            <a:br>
              <a:rPr lang="en-US" altLang="en-US" sz="2800" b="1">
                <a:solidFill>
                  <a:srgbClr val="00B050"/>
                </a:solidFill>
                <a:latin typeface="Arial Narrow" panose="020B0606020202030204" pitchFamily="34" charset="0"/>
                <a:ea typeface="ＭＳ Ｐゴシック" panose="020B0600070205080204" pitchFamily="34" charset="-128"/>
              </a:rPr>
            </a:br>
            <a:r>
              <a:rPr lang="en-US" altLang="en-US" sz="2800" b="1">
                <a:solidFill>
                  <a:srgbClr val="00B050"/>
                </a:solidFill>
                <a:latin typeface="Arial Narrow" panose="020B0606020202030204" pitchFamily="34" charset="0"/>
                <a:ea typeface="ＭＳ Ｐゴシック" panose="020B0600070205080204" pitchFamily="34" charset="-128"/>
              </a:rPr>
              <a:t>	Who Were the Ancient Thinkers of Society?</a:t>
            </a:r>
            <a:endParaRPr lang="en-US" altLang="en-US" sz="2800">
              <a:ea typeface="ＭＳ Ｐゴシック" panose="020B0600070205080204" pitchFamily="34" charset="-128"/>
            </a:endParaRPr>
          </a:p>
        </p:txBody>
      </p:sp>
      <p:sp>
        <p:nvSpPr>
          <p:cNvPr id="41986" name="Content Placeholder 2"/>
          <p:cNvSpPr>
            <a:spLocks noGrp="1"/>
          </p:cNvSpPr>
          <p:nvPr>
            <p:ph sz="quarter" idx="1"/>
          </p:nvPr>
        </p:nvSpPr>
        <p:spPr>
          <a:xfrm>
            <a:off x="2286000" y="1447800"/>
            <a:ext cx="7924800" cy="4572000"/>
          </a:xfrm>
        </p:spPr>
        <p:txBody>
          <a:bodyPr>
            <a:normAutofit fontScale="92500"/>
          </a:bodyPr>
          <a:lstStyle/>
          <a:p>
            <a:pPr eaLnBrk="1" hangingPunct="1">
              <a:buFont typeface="Wingdings 2" panose="05020102010507070707" pitchFamily="18" charset="2"/>
              <a:buNone/>
            </a:pPr>
            <a:r>
              <a:rPr lang="en-US" altLang="en-US" b="1" u="sng" smtClean="0">
                <a:latin typeface="Arial Narrow" panose="020B0606020202030204" pitchFamily="34" charset="0"/>
                <a:ea typeface="ＭＳ Ｐゴシック" panose="020B0600070205080204" pitchFamily="34" charset="-128"/>
              </a:rPr>
              <a:t>Wednesday</a:t>
            </a:r>
            <a:r>
              <a:rPr lang="en-US" altLang="en-US" b="1" smtClean="0">
                <a:latin typeface="Arial Narrow" panose="020B0606020202030204" pitchFamily="34" charset="0"/>
                <a:ea typeface="ＭＳ Ｐゴシック" panose="020B0600070205080204" pitchFamily="34" charset="-128"/>
              </a:rPr>
              <a:t>: </a:t>
            </a:r>
            <a:r>
              <a:rPr lang="en-US" altLang="en-US" b="1" smtClean="0">
                <a:solidFill>
                  <a:srgbClr val="FF0000"/>
                </a:solidFill>
                <a:latin typeface="Arial Narrow" panose="020B0606020202030204" pitchFamily="34" charset="0"/>
                <a:ea typeface="ＭＳ Ｐゴシック" panose="020B0600070205080204" pitchFamily="34" charset="-128"/>
              </a:rPr>
              <a:t>The Great Greek Philosopher: </a:t>
            </a:r>
          </a:p>
          <a:p>
            <a:pPr eaLnBrk="1" hangingPunct="1">
              <a:buFont typeface="Wingdings 2" panose="05020102010507070707" pitchFamily="18" charset="2"/>
              <a:buNone/>
            </a:pPr>
            <a:r>
              <a:rPr lang="en-US" altLang="en-US" b="1" smtClean="0">
                <a:solidFill>
                  <a:srgbClr val="FF0000"/>
                </a:solidFill>
                <a:latin typeface="Arial Narrow" panose="020B0606020202030204" pitchFamily="34" charset="0"/>
                <a:ea typeface="ＭＳ Ｐゴシック" panose="020B0600070205080204" pitchFamily="34" charset="-128"/>
              </a:rPr>
              <a:t>				</a:t>
            </a:r>
            <a:r>
              <a:rPr lang="en-US" altLang="en-US" b="1" smtClean="0">
                <a:latin typeface="Arial Narrow" panose="020B0606020202030204" pitchFamily="34" charset="0"/>
                <a:ea typeface="ＭＳ Ｐゴシック" panose="020B0600070205080204" pitchFamily="34" charset="-128"/>
              </a:rPr>
              <a:t>Aristotle – 384-322 B.C.</a:t>
            </a:r>
          </a:p>
          <a:p>
            <a:pPr eaLnBrk="1" hangingPunct="1">
              <a:buFont typeface="Wingdings 2" panose="05020102010507070707" pitchFamily="18" charset="2"/>
              <a:buNone/>
            </a:pPr>
            <a:endParaRPr lang="en-US" altLang="en-US" b="1" smtClean="0">
              <a:latin typeface="Arial Narrow" panose="020B0606020202030204" pitchFamily="34" charset="0"/>
              <a:ea typeface="ＭＳ Ｐゴシック" panose="020B0600070205080204" pitchFamily="34" charset="-128"/>
            </a:endParaRPr>
          </a:p>
          <a:p>
            <a:pPr eaLnBrk="1" hangingPunct="1">
              <a:buFont typeface="Wingdings 2" panose="05020102010507070707" pitchFamily="18" charset="2"/>
              <a:buNone/>
            </a:pPr>
            <a:r>
              <a:rPr lang="en-US" altLang="en-US" smtClean="0">
                <a:latin typeface="Arial Narrow" panose="020B0606020202030204" pitchFamily="34" charset="0"/>
                <a:ea typeface="ＭＳ Ｐゴシック" panose="020B0600070205080204" pitchFamily="34" charset="-128"/>
              </a:rPr>
              <a:t>Aristotle was Plato</a:t>
            </a:r>
            <a:r>
              <a:rPr lang="ja-JP" altLang="en-US" smtClean="0">
                <a:latin typeface="Arial Narrow" panose="020B0606020202030204" pitchFamily="34" charset="0"/>
                <a:ea typeface="ＭＳ Ｐゴシック" panose="020B0600070205080204" pitchFamily="34" charset="-128"/>
              </a:rPr>
              <a:t>’</a:t>
            </a:r>
            <a:r>
              <a:rPr lang="en-US" altLang="ja-JP" smtClean="0">
                <a:latin typeface="Arial Narrow" panose="020B0606020202030204" pitchFamily="34" charset="0"/>
                <a:ea typeface="ＭＳ Ｐゴシック" panose="020B0600070205080204" pitchFamily="34" charset="-128"/>
              </a:rPr>
              <a:t>s student for 20 years, and he tutored the world conqueror Alexander the Great.  He believed that happiness is the ultimate goal of humankind, and that happiness can only be achieved by living a virtuous, good life; and yet, ironically, he believed slavery was totally acceptable.</a:t>
            </a:r>
            <a:endParaRPr lang="en-US" altLang="ja-JP" u="sng" smtClean="0">
              <a:latin typeface="Arial Narrow" panose="020B0606020202030204" pitchFamily="34" charset="0"/>
              <a:ea typeface="ＭＳ Ｐゴシック" panose="020B0600070205080204" pitchFamily="34" charset="-128"/>
            </a:endParaRPr>
          </a:p>
          <a:p>
            <a:pPr eaLnBrk="1" hangingPunct="1">
              <a:buFont typeface="Wingdings 2" panose="05020102010507070707" pitchFamily="18" charset="2"/>
              <a:buNone/>
            </a:pPr>
            <a:r>
              <a:rPr lang="en-US" altLang="en-US" b="1" smtClean="0">
                <a:latin typeface="Arial Narrow" panose="020B0606020202030204" pitchFamily="34" charset="0"/>
                <a:ea typeface="ＭＳ Ｐゴシック" panose="020B0600070205080204" pitchFamily="34" charset="-128"/>
              </a:rPr>
              <a:t>Write one sentence explaining why it is ironic (surprising) that Aristotle believed slavery was acceptable.</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86037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sz="quarter" idx="1"/>
          </p:nvPr>
        </p:nvSpPr>
        <p:spPr>
          <a:xfrm>
            <a:off x="2438400" y="1066800"/>
            <a:ext cx="7772400" cy="4953000"/>
          </a:xfrm>
        </p:spPr>
        <p:txBody>
          <a:bodyPr/>
          <a:lstStyle/>
          <a:p>
            <a:r>
              <a:rPr lang="en-US" altLang="en-US" sz="3200" b="1">
                <a:latin typeface="Times New Roman" panose="02020603050405020304" pitchFamily="18" charset="0"/>
                <a:ea typeface="ＭＳ Ｐゴシック" panose="020B0600070205080204" pitchFamily="34" charset="-128"/>
              </a:rPr>
              <a:t>Gift-horse – </a:t>
            </a:r>
            <a:r>
              <a:rPr lang="en-US" altLang="en-US" sz="3000">
                <a:latin typeface="Times New Roman" panose="02020603050405020304" pitchFamily="18" charset="0"/>
                <a:ea typeface="ＭＳ Ｐゴシック" panose="020B0600070205080204" pitchFamily="34" charset="-128"/>
              </a:rPr>
              <a:t>an idiomatic reference to the 	maxim: </a:t>
            </a:r>
            <a:r>
              <a:rPr lang="ja-JP" altLang="en-US" sz="3000">
                <a:latin typeface="Times New Roman" panose="02020603050405020304" pitchFamily="18" charset="0"/>
                <a:ea typeface="ＭＳ Ｐゴシック" panose="020B0600070205080204" pitchFamily="34" charset="-128"/>
              </a:rPr>
              <a:t>“</a:t>
            </a:r>
            <a:r>
              <a:rPr lang="en-US" altLang="ja-JP" sz="3000">
                <a:latin typeface="Times New Roman" panose="02020603050405020304" pitchFamily="18" charset="0"/>
                <a:ea typeface="ＭＳ Ｐゴシック" panose="020B0600070205080204" pitchFamily="34" charset="-128"/>
              </a:rPr>
              <a:t>Don</a:t>
            </a:r>
            <a:r>
              <a:rPr lang="ja-JP" altLang="en-US" sz="3000">
                <a:latin typeface="Times New Roman" panose="02020603050405020304" pitchFamily="18" charset="0"/>
                <a:ea typeface="ＭＳ Ｐゴシック" panose="020B0600070205080204" pitchFamily="34" charset="-128"/>
              </a:rPr>
              <a:t>’</a:t>
            </a:r>
            <a:r>
              <a:rPr lang="en-US" altLang="ja-JP" sz="3000">
                <a:latin typeface="Times New Roman" panose="02020603050405020304" pitchFamily="18" charset="0"/>
                <a:ea typeface="ＭＳ Ｐゴシック" panose="020B0600070205080204" pitchFamily="34" charset="-128"/>
              </a:rPr>
              <a:t>t look a gift-horse in the 	mouth,</a:t>
            </a:r>
            <a:r>
              <a:rPr lang="ja-JP" altLang="en-US" sz="3000">
                <a:latin typeface="Times New Roman" panose="02020603050405020304" pitchFamily="18" charset="0"/>
                <a:ea typeface="ＭＳ Ｐゴシック" panose="020B0600070205080204" pitchFamily="34" charset="-128"/>
              </a:rPr>
              <a:t>”</a:t>
            </a:r>
            <a:r>
              <a:rPr lang="en-US" altLang="ja-JP" sz="3000">
                <a:latin typeface="Times New Roman" panose="02020603050405020304" pitchFamily="18" charset="0"/>
                <a:ea typeface="ＭＳ Ｐゴシック" panose="020B0600070205080204" pitchFamily="34" charset="-128"/>
              </a:rPr>
              <a:t> which means that if someone 	gives you something for free, you should 	not inspect it and find fault with it.</a:t>
            </a:r>
            <a:endParaRPr lang="en-US" altLang="ja-JP" sz="1200">
              <a:latin typeface="Times New Roman" panose="02020603050405020304" pitchFamily="18" charset="0"/>
              <a:ea typeface="ＭＳ Ｐゴシック" panose="020B0600070205080204" pitchFamily="34" charset="-128"/>
            </a:endParaRPr>
          </a:p>
          <a:p>
            <a:pPr>
              <a:buFont typeface="Wingdings 2" panose="05020102010507070707" pitchFamily="18" charset="2"/>
              <a:buNone/>
            </a:pPr>
            <a:endParaRPr lang="en-US" altLang="en-US" sz="3000">
              <a:latin typeface="Times New Roman" panose="02020603050405020304" pitchFamily="18" charset="0"/>
              <a:ea typeface="ＭＳ Ｐゴシック" panose="020B0600070205080204" pitchFamily="34" charset="-128"/>
            </a:endParaRPr>
          </a:p>
          <a:p>
            <a:pPr>
              <a:buFont typeface="Wingdings 2" panose="05020102010507070707" pitchFamily="18" charset="2"/>
              <a:buNone/>
            </a:pPr>
            <a:r>
              <a:rPr lang="en-US" altLang="en-US" sz="3000">
                <a:latin typeface="Times New Roman" panose="02020603050405020304" pitchFamily="18" charset="0"/>
                <a:ea typeface="ＭＳ Ｐゴシック" panose="020B0600070205080204" pitchFamily="34" charset="-128"/>
              </a:rPr>
              <a:t>When I saw a lot of food I didn</a:t>
            </a:r>
            <a:r>
              <a:rPr lang="ja-JP" altLang="en-US" sz="3000">
                <a:latin typeface="Times New Roman" panose="02020603050405020304" pitchFamily="18" charset="0"/>
                <a:ea typeface="ＭＳ Ｐゴシック" panose="020B0600070205080204" pitchFamily="34" charset="-128"/>
              </a:rPr>
              <a:t>’</a:t>
            </a:r>
            <a:r>
              <a:rPr lang="en-US" altLang="ja-JP" sz="3000">
                <a:latin typeface="Times New Roman" panose="02020603050405020304" pitchFamily="18" charset="0"/>
                <a:ea typeface="ＭＳ Ｐゴシック" panose="020B0600070205080204" pitchFamily="34" charset="-128"/>
              </a:rPr>
              <a:t>t like at the potluck supper, my mom told me to </a:t>
            </a:r>
            <a:r>
              <a:rPr lang="ja-JP" altLang="en-US" sz="3000" b="1">
                <a:latin typeface="Times New Roman" panose="02020603050405020304" pitchFamily="18" charset="0"/>
                <a:ea typeface="ＭＳ Ｐゴシック" panose="020B0600070205080204" pitchFamily="34" charset="-128"/>
              </a:rPr>
              <a:t>“</a:t>
            </a:r>
            <a:r>
              <a:rPr lang="en-US" altLang="ja-JP" sz="3000" b="1">
                <a:latin typeface="Times New Roman" panose="02020603050405020304" pitchFamily="18" charset="0"/>
                <a:ea typeface="ＭＳ Ｐゴシック" panose="020B0600070205080204" pitchFamily="34" charset="-128"/>
              </a:rPr>
              <a:t>not</a:t>
            </a:r>
            <a:r>
              <a:rPr lang="en-US" altLang="ja-JP" sz="3000">
                <a:latin typeface="Times New Roman" panose="02020603050405020304" pitchFamily="18" charset="0"/>
                <a:ea typeface="ＭＳ Ｐゴシック" panose="020B0600070205080204" pitchFamily="34" charset="-128"/>
              </a:rPr>
              <a:t> </a:t>
            </a:r>
            <a:r>
              <a:rPr lang="en-US" altLang="ja-JP" sz="3000" b="1">
                <a:latin typeface="Times New Roman" panose="02020603050405020304" pitchFamily="18" charset="0"/>
                <a:ea typeface="ＭＳ Ｐゴシック" panose="020B0600070205080204" pitchFamily="34" charset="-128"/>
              </a:rPr>
              <a:t>look a gift-horse in the mouth,</a:t>
            </a:r>
            <a:r>
              <a:rPr lang="ja-JP" altLang="en-US" sz="3000" b="1">
                <a:latin typeface="Times New Roman" panose="02020603050405020304" pitchFamily="18" charset="0"/>
                <a:ea typeface="ＭＳ Ｐゴシック" panose="020B0600070205080204" pitchFamily="34" charset="-128"/>
              </a:rPr>
              <a:t>”</a:t>
            </a:r>
            <a:r>
              <a:rPr lang="en-US" altLang="ja-JP" sz="3000">
                <a:latin typeface="Times New Roman" panose="02020603050405020304" pitchFamily="18" charset="0"/>
                <a:ea typeface="ＭＳ Ｐゴシック" panose="020B0600070205080204" pitchFamily="34" charset="-128"/>
              </a:rPr>
              <a:t> but instead to be thankful for the food.</a:t>
            </a:r>
          </a:p>
          <a:p>
            <a:endParaRPr lang="en-US" altLang="en-US" sz="3600">
              <a:latin typeface="Times New Roman" panose="02020603050405020304" pitchFamily="18" charset="0"/>
              <a:ea typeface="ＭＳ Ｐゴシック" panose="020B0600070205080204" pitchFamily="34" charset="-128"/>
            </a:endParaRPr>
          </a:p>
          <a:p>
            <a:pPr eaLnBrk="1" hangingPunct="1">
              <a:buFont typeface="Wingdings 2" panose="05020102010507070707" pitchFamily="18" charset="2"/>
              <a:buNone/>
            </a:pPr>
            <a:endParaRPr lang="en-US" altLang="en-US" sz="3200">
              <a:ea typeface="ＭＳ Ｐゴシック" panose="020B0600070205080204" pitchFamily="34" charset="-128"/>
            </a:endParaRPr>
          </a:p>
          <a:p>
            <a:pPr eaLnBrk="1" hangingPunct="1">
              <a:buFont typeface="Wingdings 2" panose="05020102010507070707" pitchFamily="18" charset="2"/>
              <a:buNone/>
            </a:pPr>
            <a:endParaRPr lang="en-US" altLang="en-US" sz="3200">
              <a:ea typeface="ＭＳ Ｐゴシック" panose="020B0600070205080204" pitchFamily="34" charset="-128"/>
            </a:endParaRPr>
          </a:p>
        </p:txBody>
      </p:sp>
      <p:sp>
        <p:nvSpPr>
          <p:cNvPr id="22530" name="Title 3"/>
          <p:cNvSpPr>
            <a:spLocks noGrp="1"/>
          </p:cNvSpPr>
          <p:nvPr>
            <p:ph type="title"/>
          </p:nvPr>
        </p:nvSpPr>
        <p:spPr>
          <a:xfrm>
            <a:off x="2492375" y="274638"/>
            <a:ext cx="7772400" cy="944562"/>
          </a:xfrm>
        </p:spPr>
        <p:txBody>
          <a:bodyPr/>
          <a:lstStyle/>
          <a:p>
            <a:pPr eaLnBrk="1" hangingPunct="1"/>
            <a:r>
              <a:rPr lang="en-US" altLang="en-US" b="1">
                <a:solidFill>
                  <a:srgbClr val="0070C0"/>
                </a:solidFill>
                <a:ea typeface="ＭＳ Ｐゴシック" panose="020B0600070205080204" pitchFamily="34" charset="-128"/>
              </a:rPr>
              <a:t>gift-horse</a:t>
            </a:r>
          </a:p>
        </p:txBody>
      </p:sp>
    </p:spTree>
    <p:extLst>
      <p:ext uri="{BB962C8B-B14F-4D97-AF65-F5344CB8AC3E}">
        <p14:creationId xmlns:p14="http://schemas.microsoft.com/office/powerpoint/2010/main" val="3253670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tLang="en-US" sz="2800" b="1" u="sng">
                <a:solidFill>
                  <a:srgbClr val="00B050"/>
                </a:solidFill>
                <a:latin typeface="Arial Narrow" panose="020B0606020202030204" pitchFamily="34" charset="0"/>
                <a:ea typeface="ＭＳ Ｐゴシック" panose="020B0600070205080204" pitchFamily="34" charset="-128"/>
              </a:rPr>
              <a:t>Literacy</a:t>
            </a:r>
            <a:r>
              <a:rPr lang="en-US" altLang="en-US" sz="2800" b="1">
                <a:solidFill>
                  <a:srgbClr val="00B050"/>
                </a:solidFill>
                <a:latin typeface="Arial Narrow" panose="020B0606020202030204" pitchFamily="34" charset="0"/>
                <a:ea typeface="ＭＳ Ｐゴシック" panose="020B0600070205080204" pitchFamily="34" charset="-128"/>
              </a:rPr>
              <a:t> </a:t>
            </a:r>
            <a:r>
              <a:rPr lang="en-US" altLang="en-US" sz="2800" b="1" u="sng">
                <a:solidFill>
                  <a:srgbClr val="00B050"/>
                </a:solidFill>
                <a:latin typeface="Arial Narrow" panose="020B0606020202030204" pitchFamily="34" charset="0"/>
                <a:ea typeface="ＭＳ Ｐゴシック" panose="020B0600070205080204" pitchFamily="34" charset="-128"/>
              </a:rPr>
              <a:t>Strand</a:t>
            </a:r>
            <a:r>
              <a:rPr lang="en-US" altLang="en-US" sz="2800" b="1">
                <a:solidFill>
                  <a:srgbClr val="00B050"/>
                </a:solidFill>
                <a:latin typeface="Arial Narrow" panose="020B0606020202030204" pitchFamily="34" charset="0"/>
                <a:ea typeface="ＭＳ Ｐゴシック" panose="020B0600070205080204" pitchFamily="34" charset="-128"/>
              </a:rPr>
              <a:t>: </a:t>
            </a:r>
            <a:br>
              <a:rPr lang="en-US" altLang="en-US" sz="2800" b="1">
                <a:solidFill>
                  <a:srgbClr val="00B050"/>
                </a:solidFill>
                <a:latin typeface="Arial Narrow" panose="020B0606020202030204" pitchFamily="34" charset="0"/>
                <a:ea typeface="ＭＳ Ｐゴシック" panose="020B0600070205080204" pitchFamily="34" charset="-128"/>
              </a:rPr>
            </a:br>
            <a:r>
              <a:rPr lang="en-US" altLang="en-US" sz="2800" b="1">
                <a:solidFill>
                  <a:srgbClr val="00B050"/>
                </a:solidFill>
                <a:latin typeface="Arial Narrow" panose="020B0606020202030204" pitchFamily="34" charset="0"/>
                <a:ea typeface="ＭＳ Ｐゴシック" panose="020B0600070205080204" pitchFamily="34" charset="-128"/>
              </a:rPr>
              <a:t>	Who Were the Ancient Thinkers of Society?</a:t>
            </a:r>
            <a:endParaRPr lang="en-US" altLang="en-US" sz="2800">
              <a:ea typeface="ＭＳ Ｐゴシック" panose="020B0600070205080204" pitchFamily="34" charset="-128"/>
            </a:endParaRPr>
          </a:p>
        </p:txBody>
      </p:sp>
      <p:sp>
        <p:nvSpPr>
          <p:cNvPr id="43010" name="Content Placeholder 2"/>
          <p:cNvSpPr>
            <a:spLocks noGrp="1"/>
          </p:cNvSpPr>
          <p:nvPr>
            <p:ph sz="quarter" idx="1"/>
          </p:nvPr>
        </p:nvSpPr>
        <p:spPr>
          <a:xfrm>
            <a:off x="1905000" y="1447800"/>
            <a:ext cx="8305800" cy="4953000"/>
          </a:xfrm>
        </p:spPr>
        <p:txBody>
          <a:bodyPr/>
          <a:lstStyle/>
          <a:p>
            <a:pPr eaLnBrk="1" hangingPunct="1">
              <a:buFont typeface="Wingdings 2" panose="05020102010507070707" pitchFamily="18" charset="2"/>
              <a:buNone/>
            </a:pPr>
            <a:r>
              <a:rPr lang="en-US" altLang="en-US" b="1" u="sng">
                <a:latin typeface="Arial Narrow" panose="020B0606020202030204" pitchFamily="34" charset="0"/>
                <a:ea typeface="ＭＳ Ｐゴシック" panose="020B0600070205080204" pitchFamily="34" charset="-128"/>
              </a:rPr>
              <a:t>Thursday</a:t>
            </a:r>
            <a:r>
              <a:rPr lang="en-US" altLang="en-US" b="1">
                <a:latin typeface="Arial Narrow" panose="020B0606020202030204" pitchFamily="34" charset="0"/>
                <a:ea typeface="ＭＳ Ｐゴシック" panose="020B0600070205080204" pitchFamily="34" charset="-128"/>
              </a:rPr>
              <a:t>:   </a:t>
            </a:r>
            <a:r>
              <a:rPr lang="en-US" altLang="en-US" b="1">
                <a:solidFill>
                  <a:srgbClr val="FF0000"/>
                </a:solidFill>
                <a:latin typeface="Arial Narrow" panose="020B0606020202030204" pitchFamily="34" charset="0"/>
                <a:ea typeface="ＭＳ Ｐゴシック" panose="020B0600070205080204" pitchFamily="34" charset="-128"/>
              </a:rPr>
              <a:t>The Great Philosopher and Mathematician:  </a:t>
            </a:r>
            <a:r>
              <a:rPr lang="en-US" altLang="en-US" b="1">
                <a:latin typeface="Arial Narrow" panose="020B0606020202030204" pitchFamily="34" charset="0"/>
                <a:ea typeface="ＭＳ Ｐゴシック" panose="020B0600070205080204" pitchFamily="34" charset="-128"/>
              </a:rPr>
              <a:t>Rene Descartes – 1596-1650  </a:t>
            </a:r>
          </a:p>
          <a:p>
            <a:pPr eaLnBrk="1" hangingPunct="1">
              <a:buFont typeface="Wingdings 2" panose="05020102010507070707" pitchFamily="18" charset="2"/>
              <a:buNone/>
            </a:pPr>
            <a:endParaRPr lang="en-US" altLang="en-US" sz="1100">
              <a:latin typeface="Arial Narrow" panose="020B0606020202030204" pitchFamily="34" charset="0"/>
              <a:ea typeface="ＭＳ Ｐゴシック" panose="020B0600070205080204" pitchFamily="34" charset="-128"/>
            </a:endParaRPr>
          </a:p>
          <a:p>
            <a:pPr eaLnBrk="1" hangingPunct="1">
              <a:buFont typeface="Wingdings 2" panose="05020102010507070707" pitchFamily="18" charset="2"/>
              <a:buNone/>
            </a:pPr>
            <a:r>
              <a:rPr lang="en-US" altLang="en-US" sz="2400">
                <a:latin typeface="Arial Narrow" panose="020B0606020202030204" pitchFamily="34" charset="0"/>
                <a:ea typeface="ＭＳ Ｐゴシック" panose="020B0600070205080204" pitchFamily="34" charset="-128"/>
              </a:rPr>
              <a:t>Rene Descartes is the person that we have to thank for analytical geometry.  He is also famous for his quote:  </a:t>
            </a:r>
            <a:r>
              <a:rPr lang="ja-JP" altLang="en-US" sz="2400">
                <a:latin typeface="Arial Narrow" panose="020B0606020202030204" pitchFamily="34" charset="0"/>
                <a:ea typeface="ＭＳ Ｐゴシック" panose="020B0600070205080204" pitchFamily="34" charset="-128"/>
              </a:rPr>
              <a:t>“</a:t>
            </a:r>
            <a:r>
              <a:rPr lang="en-US" altLang="ja-JP" sz="2400">
                <a:latin typeface="Arial Narrow" panose="020B0606020202030204" pitchFamily="34" charset="0"/>
                <a:ea typeface="ＭＳ Ｐゴシック" panose="020B0600070205080204" pitchFamily="34" charset="-128"/>
              </a:rPr>
              <a:t>I think, therefore I am.</a:t>
            </a:r>
            <a:r>
              <a:rPr lang="ja-JP" altLang="en-US" sz="2400">
                <a:latin typeface="Arial Narrow" panose="020B0606020202030204" pitchFamily="34" charset="0"/>
                <a:ea typeface="ＭＳ Ｐゴシック" panose="020B0600070205080204" pitchFamily="34" charset="-128"/>
              </a:rPr>
              <a:t>”</a:t>
            </a:r>
            <a:r>
              <a:rPr lang="en-US" altLang="ja-JP" sz="2400">
                <a:latin typeface="Arial Narrow" panose="020B0606020202030204" pitchFamily="34" charset="0"/>
                <a:ea typeface="ＭＳ Ｐゴシック" panose="020B0600070205080204" pitchFamily="34" charset="-128"/>
              </a:rPr>
              <a:t>  He thought you cannot be absolutely certain of anything except of the conscious awareness that you are thinking.  </a:t>
            </a:r>
            <a:r>
              <a:rPr lang="en-US" altLang="ja-JP" sz="2400">
                <a:latin typeface="Arial Narrow" panose="020B0606020202030204" pitchFamily="34" charset="0"/>
                <a:ea typeface="ＭＳ Ｐゴシック" panose="020B0600070205080204" pitchFamily="34" charset="-128"/>
                <a:sym typeface="Wingdings" panose="05000000000000000000" pitchFamily="2" charset="2"/>
              </a:rPr>
              <a:t></a:t>
            </a:r>
          </a:p>
          <a:p>
            <a:pPr eaLnBrk="1" hangingPunct="1">
              <a:buFont typeface="Wingdings 2" panose="05020102010507070707" pitchFamily="18" charset="2"/>
              <a:buNone/>
            </a:pPr>
            <a:r>
              <a:rPr lang="en-US" altLang="en-US" sz="2400">
                <a:latin typeface="Arial Narrow" panose="020B0606020202030204" pitchFamily="34" charset="0"/>
                <a:ea typeface="ＭＳ Ｐゴシック" panose="020B0600070205080204" pitchFamily="34" charset="-128"/>
                <a:sym typeface="Wingdings" panose="05000000000000000000" pitchFamily="2" charset="2"/>
              </a:rPr>
              <a:t>    Simply profound! (That is an oxymoron.)  Think about that and be. </a:t>
            </a:r>
          </a:p>
          <a:p>
            <a:pPr eaLnBrk="1" hangingPunct="1">
              <a:buFont typeface="Wingdings 2" panose="05020102010507070707" pitchFamily="18" charset="2"/>
              <a:buNone/>
            </a:pPr>
            <a:r>
              <a:rPr lang="en-US" altLang="en-US" sz="2400">
                <a:latin typeface="Arial Narrow" panose="020B0606020202030204" pitchFamily="34" charset="0"/>
                <a:ea typeface="ＭＳ Ｐゴシック" panose="020B0600070205080204" pitchFamily="34" charset="-128"/>
              </a:rPr>
              <a:t>	</a:t>
            </a:r>
            <a:r>
              <a:rPr lang="en-US" altLang="en-US" b="1">
                <a:latin typeface="Arial Narrow" panose="020B0606020202030204" pitchFamily="34" charset="0"/>
                <a:ea typeface="ＭＳ Ｐゴシック" panose="020B0600070205080204" pitchFamily="34" charset="-128"/>
              </a:rPr>
              <a:t>	</a:t>
            </a:r>
            <a:r>
              <a:rPr lang="en-US" altLang="en-US" sz="1100" b="1">
                <a:latin typeface="Arial Narrow" panose="020B0606020202030204" pitchFamily="34" charset="0"/>
                <a:ea typeface="ＭＳ Ｐゴシック" panose="020B0600070205080204" pitchFamily="34" charset="-128"/>
              </a:rPr>
              <a:t>	</a:t>
            </a:r>
          </a:p>
          <a:p>
            <a:pPr eaLnBrk="1" hangingPunct="1">
              <a:buFont typeface="Wingdings 2" panose="05020102010507070707" pitchFamily="18" charset="2"/>
              <a:buNone/>
            </a:pPr>
            <a:r>
              <a:rPr lang="en-US" altLang="en-US" b="1">
                <a:latin typeface="Arial Narrow" panose="020B0606020202030204" pitchFamily="34" charset="0"/>
                <a:ea typeface="ＭＳ Ｐゴシック" panose="020B0600070205080204" pitchFamily="34" charset="-128"/>
              </a:rPr>
              <a:t>Write one complete sentence explaining what you think, </a:t>
            </a:r>
            <a:r>
              <a:rPr lang="ja-JP" altLang="en-US" b="1">
                <a:latin typeface="Arial Narrow" panose="020B0606020202030204" pitchFamily="34" charset="0"/>
                <a:ea typeface="ＭＳ Ｐゴシック" panose="020B0600070205080204" pitchFamily="34" charset="-128"/>
              </a:rPr>
              <a:t>“</a:t>
            </a:r>
            <a:r>
              <a:rPr lang="en-US" altLang="ja-JP" b="1">
                <a:latin typeface="Arial Narrow" panose="020B0606020202030204" pitchFamily="34" charset="0"/>
                <a:ea typeface="ＭＳ Ｐゴシック" panose="020B0600070205080204" pitchFamily="34" charset="-128"/>
              </a:rPr>
              <a:t>I think, therefore I am</a:t>
            </a:r>
            <a:r>
              <a:rPr lang="ja-JP" altLang="en-US" b="1">
                <a:latin typeface="Arial Narrow" panose="020B0606020202030204" pitchFamily="34" charset="0"/>
                <a:ea typeface="ＭＳ Ｐゴシック" panose="020B0600070205080204" pitchFamily="34" charset="-128"/>
              </a:rPr>
              <a:t>”</a:t>
            </a:r>
            <a:r>
              <a:rPr lang="en-US" altLang="ja-JP" b="1">
                <a:latin typeface="Arial Narrow" panose="020B0606020202030204" pitchFamily="34" charset="0"/>
                <a:ea typeface="ＭＳ Ｐゴシック" panose="020B0600070205080204" pitchFamily="34" charset="-128"/>
              </a:rPr>
              <a:t> means.  </a:t>
            </a:r>
            <a:r>
              <a:rPr lang="en-US" altLang="ja-JP" b="1">
                <a:latin typeface="Arial Narrow" panose="020B0606020202030204" pitchFamily="34" charset="0"/>
                <a:ea typeface="ＭＳ Ｐゴシック" panose="020B0600070205080204" pitchFamily="34" charset="-128"/>
                <a:sym typeface="Wingdings" panose="05000000000000000000" pitchFamily="2" charset="2"/>
              </a:rPr>
              <a:t>  </a:t>
            </a:r>
            <a:endParaRPr lang="en-US" altLang="en-US" b="1">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09365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STUDENT NEWS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dirty="0" smtClean="0">
                <a:hlinkClick r:id="rId2"/>
              </a:rPr>
              <a:t>http://www.cnn.com/studentnews</a:t>
            </a:r>
            <a:r>
              <a:rPr lang="en-US" dirty="0" smtClean="0"/>
              <a:t> </a:t>
            </a:r>
            <a:endParaRPr lang="en-US" dirty="0"/>
          </a:p>
        </p:txBody>
      </p:sp>
      <p:pic>
        <p:nvPicPr>
          <p:cNvPr id="4" name="Picture 3"/>
          <p:cNvPicPr>
            <a:picLocks noChangeAspect="1"/>
          </p:cNvPicPr>
          <p:nvPr/>
        </p:nvPicPr>
        <p:blipFill>
          <a:blip r:embed="rId3"/>
          <a:stretch>
            <a:fillRect/>
          </a:stretch>
        </p:blipFill>
        <p:spPr>
          <a:xfrm>
            <a:off x="4427678" y="2428407"/>
            <a:ext cx="7535722" cy="4231598"/>
          </a:xfrm>
          <a:prstGeom prst="rect">
            <a:avLst/>
          </a:prstGeom>
        </p:spPr>
      </p:pic>
    </p:spTree>
    <p:extLst>
      <p:ext uri="{BB962C8B-B14F-4D97-AF65-F5344CB8AC3E}">
        <p14:creationId xmlns:p14="http://schemas.microsoft.com/office/powerpoint/2010/main" val="345822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438400" y="274638"/>
            <a:ext cx="7772400" cy="792162"/>
          </a:xfrm>
        </p:spPr>
        <p:txBody>
          <a:bodyPr/>
          <a:lstStyle/>
          <a:p>
            <a:pPr eaLnBrk="1" hangingPunct="1"/>
            <a:r>
              <a:rPr lang="en-US" altLang="en-US">
                <a:solidFill>
                  <a:srgbClr val="0070C0"/>
                </a:solidFill>
                <a:latin typeface="Times New Roman" panose="02020603050405020304" pitchFamily="18" charset="0"/>
                <a:ea typeface="ＭＳ Ｐゴシック" panose="020B0600070205080204" pitchFamily="34" charset="-128"/>
              </a:rPr>
              <a:t>filly</a:t>
            </a:r>
          </a:p>
        </p:txBody>
      </p:sp>
      <p:sp>
        <p:nvSpPr>
          <p:cNvPr id="16386" name="Content Placeholder 2"/>
          <p:cNvSpPr>
            <a:spLocks noGrp="1"/>
          </p:cNvSpPr>
          <p:nvPr>
            <p:ph sz="quarter" idx="1"/>
          </p:nvPr>
        </p:nvSpPr>
        <p:spPr>
          <a:xfrm>
            <a:off x="2438400" y="1143000"/>
            <a:ext cx="7772400" cy="5562600"/>
          </a:xfrm>
        </p:spPr>
        <p:txBody>
          <a:bodyPr/>
          <a:lstStyle/>
          <a:p>
            <a:pPr marL="0" indent="0">
              <a:buNone/>
            </a:pPr>
            <a:r>
              <a:rPr lang="en-US" altLang="en-US" sz="4400" b="1" dirty="0">
                <a:ea typeface="ＭＳ Ｐゴシック" panose="020B0600070205080204" pitchFamily="34" charset="-128"/>
              </a:rPr>
              <a:t>filly </a:t>
            </a:r>
            <a:r>
              <a:rPr lang="en-US" altLang="en-US" sz="4400" dirty="0">
                <a:ea typeface="ＭＳ Ｐゴシック" panose="020B0600070205080204" pitchFamily="34" charset="-128"/>
              </a:rPr>
              <a:t>– noun – a female horse </a:t>
            </a:r>
            <a:r>
              <a:rPr lang="en-US" altLang="en-US" sz="4400" dirty="0" smtClean="0">
                <a:ea typeface="ＭＳ Ｐゴシック" panose="020B0600070205080204" pitchFamily="34" charset="-128"/>
              </a:rPr>
              <a:t>under four </a:t>
            </a:r>
            <a:r>
              <a:rPr lang="en-US" altLang="en-US" sz="4400" dirty="0">
                <a:ea typeface="ＭＳ Ｐゴシック" panose="020B0600070205080204" pitchFamily="34" charset="-128"/>
              </a:rPr>
              <a:t>years of age.</a:t>
            </a:r>
          </a:p>
          <a:p>
            <a:pPr marL="0" indent="0">
              <a:buNone/>
            </a:pPr>
            <a:endParaRPr lang="en-US" altLang="en-US" sz="4400" dirty="0">
              <a:ea typeface="ＭＳ Ｐゴシック" panose="020B0600070205080204" pitchFamily="34" charset="-128"/>
            </a:endParaRPr>
          </a:p>
          <a:p>
            <a:pPr marL="0" indent="0"/>
            <a:r>
              <a:rPr lang="en-US" altLang="en-US" sz="4400" dirty="0">
                <a:ea typeface="ＭＳ Ｐゴシック" panose="020B0600070205080204" pitchFamily="34" charset="-128"/>
              </a:rPr>
              <a:t>Occasionally, a </a:t>
            </a:r>
            <a:r>
              <a:rPr lang="en-US" altLang="en-US" sz="4400" b="1" dirty="0">
                <a:ea typeface="ＭＳ Ｐゴシック" panose="020B0600070205080204" pitchFamily="34" charset="-128"/>
              </a:rPr>
              <a:t>filly</a:t>
            </a:r>
            <a:r>
              <a:rPr lang="en-US" altLang="en-US" sz="4400" dirty="0">
                <a:ea typeface="ＭＳ Ｐゴシック" panose="020B0600070205080204" pitchFamily="34" charset="-128"/>
              </a:rPr>
              <a:t> will compete in the Kentucky Derby; and amazingly, sometimes the filly wins!</a:t>
            </a:r>
          </a:p>
          <a:p>
            <a:pPr marL="0" indent="0">
              <a:buNone/>
            </a:pPr>
            <a:endParaRPr lang="en-US" altLang="en-US" sz="4400" dirty="0">
              <a:ea typeface="ＭＳ Ｐゴシック" panose="020B0600070205080204" pitchFamily="34" charset="-128"/>
            </a:endParaRPr>
          </a:p>
          <a:p>
            <a:pPr marL="0" indent="0">
              <a:buNone/>
            </a:pPr>
            <a:endParaRPr lang="en-US" altLang="en-US" sz="3600" dirty="0">
              <a:ea typeface="ＭＳ Ｐゴシック" panose="020B0600070205080204" pitchFamily="34" charset="-128"/>
            </a:endParaRPr>
          </a:p>
          <a:p>
            <a:pPr marL="0" indent="0"/>
            <a:endParaRPr lang="en-US" altLang="en-US" sz="3600" dirty="0">
              <a:latin typeface="Times New Roman" panose="02020603050405020304" pitchFamily="18" charset="0"/>
              <a:ea typeface="ＭＳ Ｐゴシック" panose="020B0600070205080204" pitchFamily="34" charset="-128"/>
            </a:endParaRPr>
          </a:p>
          <a:p>
            <a:pPr marL="0" indent="0"/>
            <a:endParaRPr lang="en-US" altLang="en-US" sz="3600" dirty="0">
              <a:latin typeface="Times New Roman" panose="02020603050405020304" pitchFamily="18" charset="0"/>
              <a:ea typeface="ＭＳ Ｐゴシック" panose="020B0600070205080204" pitchFamily="34" charset="-128"/>
            </a:endParaRPr>
          </a:p>
          <a:p>
            <a:pPr marL="0" indent="0"/>
            <a:endParaRPr lang="en-US" altLang="en-US" dirty="0" smtClean="0">
              <a:ea typeface="ＭＳ Ｐゴシック" panose="020B0600070205080204" pitchFamily="34" charset="-128"/>
            </a:endParaRPr>
          </a:p>
          <a:p>
            <a:pPr marL="0" indent="0"/>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580185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sz="2800" b="1" u="sng">
                <a:solidFill>
                  <a:srgbClr val="00B050"/>
                </a:solidFill>
                <a:ea typeface="ＭＳ Ｐゴシック" panose="020B0600070205080204" pitchFamily="34" charset="-128"/>
              </a:rPr>
              <a:t>Literacy</a:t>
            </a:r>
            <a:r>
              <a:rPr lang="en-US" altLang="en-US" sz="2800" b="1">
                <a:solidFill>
                  <a:srgbClr val="00B050"/>
                </a:solidFill>
                <a:ea typeface="ＭＳ Ｐゴシック" panose="020B0600070205080204" pitchFamily="34" charset="-128"/>
              </a:rPr>
              <a:t> </a:t>
            </a:r>
            <a:r>
              <a:rPr lang="en-US" altLang="en-US" sz="2800" b="1" u="sng">
                <a:solidFill>
                  <a:srgbClr val="00B050"/>
                </a:solidFill>
                <a:ea typeface="ＭＳ Ｐゴシック" panose="020B0600070205080204" pitchFamily="34" charset="-128"/>
              </a:rPr>
              <a:t>Strand</a:t>
            </a:r>
            <a:r>
              <a:rPr lang="en-US" altLang="en-US" sz="2800" b="1">
                <a:solidFill>
                  <a:srgbClr val="00B050"/>
                </a:solidFill>
                <a:ea typeface="ＭＳ Ｐゴシック" panose="020B0600070205080204" pitchFamily="34" charset="-128"/>
              </a:rPr>
              <a:t>  </a:t>
            </a:r>
            <a:br>
              <a:rPr lang="en-US" altLang="en-US" sz="2800" b="1">
                <a:solidFill>
                  <a:srgbClr val="00B050"/>
                </a:solidFill>
                <a:ea typeface="ＭＳ Ｐゴシック" panose="020B0600070205080204" pitchFamily="34" charset="-128"/>
              </a:rPr>
            </a:br>
            <a:r>
              <a:rPr lang="en-US" altLang="en-US" sz="2800" b="1">
                <a:solidFill>
                  <a:srgbClr val="00B050"/>
                </a:solidFill>
                <a:ea typeface="ＭＳ Ｐゴシック" panose="020B0600070205080204" pitchFamily="34" charset="-128"/>
              </a:rPr>
              <a:t>	</a:t>
            </a:r>
            <a:r>
              <a:rPr lang="en-US" altLang="en-US" sz="2800" b="1">
                <a:solidFill>
                  <a:srgbClr val="00B050"/>
                </a:solidFill>
                <a:latin typeface="Arial Narrow" panose="020B0606020202030204" pitchFamily="34" charset="0"/>
                <a:ea typeface="ＭＳ Ｐゴシック" panose="020B0600070205080204" pitchFamily="34" charset="-128"/>
              </a:rPr>
              <a:t>Who Were the Ancient Thinkers of Society?</a:t>
            </a:r>
            <a:endParaRPr lang="en-US" altLang="en-US" sz="2800">
              <a:ea typeface="ＭＳ Ｐゴシック" panose="020B0600070205080204" pitchFamily="34" charset="-128"/>
            </a:endParaRPr>
          </a:p>
        </p:txBody>
      </p:sp>
      <p:sp>
        <p:nvSpPr>
          <p:cNvPr id="39938" name="Content Placeholder 2"/>
          <p:cNvSpPr>
            <a:spLocks noGrp="1"/>
          </p:cNvSpPr>
          <p:nvPr>
            <p:ph sz="quarter" idx="1"/>
          </p:nvPr>
        </p:nvSpPr>
        <p:spPr>
          <a:xfrm>
            <a:off x="2133600" y="1447800"/>
            <a:ext cx="8077200" cy="4953000"/>
          </a:xfrm>
        </p:spPr>
        <p:txBody>
          <a:bodyPr/>
          <a:lstStyle/>
          <a:p>
            <a:pPr eaLnBrk="1" hangingPunct="1">
              <a:buFont typeface="Wingdings 2" panose="05020102010507070707" pitchFamily="18" charset="2"/>
              <a:buNone/>
            </a:pPr>
            <a:r>
              <a:rPr lang="en-US" altLang="en-US" sz="4000" b="1" u="sng">
                <a:latin typeface="Times New Roman" panose="02020603050405020304" pitchFamily="18" charset="0"/>
                <a:ea typeface="ＭＳ Ｐゴシック" panose="020B0600070205080204" pitchFamily="34" charset="-128"/>
              </a:rPr>
              <a:t>Monday</a:t>
            </a:r>
            <a:r>
              <a:rPr lang="en-US" altLang="en-US" sz="4000" b="1">
                <a:latin typeface="Times New Roman" panose="02020603050405020304" pitchFamily="18" charset="0"/>
                <a:ea typeface="ＭＳ Ｐゴシック" panose="020B0600070205080204" pitchFamily="34" charset="-128"/>
              </a:rPr>
              <a:t>:  </a:t>
            </a:r>
            <a:r>
              <a:rPr lang="en-US" altLang="en-US" b="1" u="sng" smtClean="0">
                <a:solidFill>
                  <a:srgbClr val="FF0000"/>
                </a:solidFill>
                <a:latin typeface="Arial Narrow" panose="020B0606020202030204" pitchFamily="34" charset="0"/>
                <a:ea typeface="ＭＳ Ｐゴシック" panose="020B0600070205080204" pitchFamily="34" charset="-128"/>
              </a:rPr>
              <a:t>The Great Greek Philosopher:  </a:t>
            </a:r>
            <a:endParaRPr lang="en-US" altLang="en-US" b="1" smtClean="0">
              <a:latin typeface="Arial Narrow" panose="020B0606020202030204" pitchFamily="34" charset="0"/>
              <a:ea typeface="ＭＳ Ｐゴシック" panose="020B0600070205080204" pitchFamily="34" charset="-128"/>
            </a:endParaRPr>
          </a:p>
          <a:p>
            <a:pPr eaLnBrk="1" hangingPunct="1">
              <a:buFont typeface="Wingdings 2" panose="05020102010507070707" pitchFamily="18" charset="2"/>
              <a:buNone/>
            </a:pPr>
            <a:r>
              <a:rPr lang="en-US" altLang="en-US" b="1" smtClean="0">
                <a:latin typeface="Arial Narrow" panose="020B0606020202030204" pitchFamily="34" charset="0"/>
                <a:ea typeface="ＭＳ Ｐゴシック" panose="020B0600070205080204" pitchFamily="34" charset="-128"/>
              </a:rPr>
              <a:t>			       Socrates –  469-399 B.C.</a:t>
            </a:r>
            <a:endParaRPr lang="en-US" altLang="en-US" b="1" smtClean="0">
              <a:latin typeface="Times New Roman" panose="02020603050405020304" pitchFamily="18" charset="0"/>
              <a:ea typeface="ＭＳ Ｐゴシック" panose="020B0600070205080204" pitchFamily="34" charset="-128"/>
            </a:endParaRPr>
          </a:p>
          <a:p>
            <a:pPr eaLnBrk="1" hangingPunct="1">
              <a:buFont typeface="Wingdings 2" panose="05020102010507070707" pitchFamily="18" charset="2"/>
              <a:buNone/>
            </a:pPr>
            <a:endParaRPr lang="en-US" altLang="en-US" sz="300" b="1">
              <a:latin typeface="Arial Narrow" panose="020B0606020202030204" pitchFamily="34" charset="0"/>
              <a:ea typeface="ＭＳ Ｐゴシック" panose="020B0600070205080204" pitchFamily="34" charset="-128"/>
            </a:endParaRPr>
          </a:p>
          <a:p>
            <a:pPr eaLnBrk="1" hangingPunct="1">
              <a:buFont typeface="Wingdings 2" panose="05020102010507070707" pitchFamily="18" charset="2"/>
              <a:buNone/>
            </a:pPr>
            <a:r>
              <a:rPr lang="en-US" altLang="en-US">
                <a:latin typeface="Times New Roman" panose="02020603050405020304" pitchFamily="18" charset="0"/>
                <a:ea typeface="ＭＳ Ｐゴシック" panose="020B0600070205080204" pitchFamily="34" charset="-128"/>
              </a:rPr>
              <a:t>Socrates was a </a:t>
            </a:r>
            <a:r>
              <a:rPr lang="en-US" altLang="en-US" u="sng">
                <a:latin typeface="Times New Roman" panose="02020603050405020304" pitchFamily="18" charset="0"/>
                <a:ea typeface="ＭＳ Ｐゴシック" panose="020B0600070205080204" pitchFamily="34" charset="-128"/>
              </a:rPr>
              <a:t>Greek</a:t>
            </a:r>
            <a:r>
              <a:rPr lang="en-US" altLang="en-US">
                <a:latin typeface="Times New Roman" panose="02020603050405020304" pitchFamily="18" charset="0"/>
                <a:ea typeface="ＭＳ Ｐゴシック" panose="020B0600070205080204" pitchFamily="34" charset="-128"/>
              </a:rPr>
              <a:t> philosopher best remembered for his method of debate called </a:t>
            </a:r>
            <a:r>
              <a:rPr lang="en-US" altLang="en-US" u="sng">
                <a:latin typeface="Times New Roman" panose="02020603050405020304" pitchFamily="18" charset="0"/>
                <a:ea typeface="ＭＳ Ｐゴシック" panose="020B0600070205080204" pitchFamily="34" charset="-128"/>
              </a:rPr>
              <a:t>Socratic</a:t>
            </a:r>
            <a:r>
              <a:rPr lang="en-US" altLang="en-US">
                <a:latin typeface="Times New Roman" panose="02020603050405020304" pitchFamily="18" charset="0"/>
                <a:ea typeface="ＭＳ Ｐゴシック" panose="020B0600070205080204" pitchFamily="34" charset="-128"/>
              </a:rPr>
              <a:t> </a:t>
            </a:r>
            <a:r>
              <a:rPr lang="en-US" altLang="en-US" u="sng">
                <a:latin typeface="Times New Roman" panose="02020603050405020304" pitchFamily="18" charset="0"/>
                <a:ea typeface="ＭＳ Ｐゴシック" panose="020B0600070205080204" pitchFamily="34" charset="-128"/>
              </a:rPr>
              <a:t>dialogue </a:t>
            </a:r>
            <a:r>
              <a:rPr lang="en-US" altLang="en-US">
                <a:latin typeface="Times New Roman" panose="02020603050405020304" pitchFamily="18" charset="0"/>
                <a:ea typeface="ＭＳ Ｐゴシック" panose="020B0600070205080204" pitchFamily="34" charset="-128"/>
              </a:rPr>
              <a:t>where he would ask probing questions and force lively debate – much like teachers do today.  Two quotes attributed to him are: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Know thyself</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and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The unexamined life is not worth living.</a:t>
            </a:r>
            <a:r>
              <a:rPr lang="ja-JP" altLang="en-US">
                <a:latin typeface="Times New Roman" panose="02020603050405020304" pitchFamily="18" charset="0"/>
                <a:ea typeface="ＭＳ Ｐゴシック" panose="020B0600070205080204" pitchFamily="34" charset="-128"/>
              </a:rPr>
              <a:t>”</a:t>
            </a:r>
            <a:endParaRPr lang="en-US" altLang="ja-JP">
              <a:latin typeface="Times New Roman" panose="02020603050405020304" pitchFamily="18" charset="0"/>
              <a:ea typeface="ＭＳ Ｐゴシック" panose="020B0600070205080204" pitchFamily="34" charset="-128"/>
            </a:endParaRPr>
          </a:p>
          <a:p>
            <a:pPr eaLnBrk="1" hangingPunct="1">
              <a:buFont typeface="Wingdings 2" panose="05020102010507070707" pitchFamily="18" charset="2"/>
              <a:buNone/>
            </a:pPr>
            <a:r>
              <a:rPr lang="en-US" altLang="en-US" b="1" smtClean="0">
                <a:latin typeface="Arial Narrow" panose="020B0606020202030204" pitchFamily="34" charset="0"/>
                <a:ea typeface="ＭＳ Ｐゴシック" panose="020B0600070205080204" pitchFamily="34" charset="-128"/>
              </a:rPr>
              <a:t>Write a sentence expressing </a:t>
            </a:r>
            <a:r>
              <a:rPr lang="en-US" altLang="en-US" b="1" u="sng" smtClean="0">
                <a:latin typeface="Arial Narrow" panose="020B0606020202030204" pitchFamily="34" charset="0"/>
                <a:ea typeface="ＭＳ Ｐゴシック" panose="020B0600070205080204" pitchFamily="34" charset="-128"/>
              </a:rPr>
              <a:t>one</a:t>
            </a:r>
            <a:r>
              <a:rPr lang="en-US" altLang="en-US" b="1" smtClean="0">
                <a:latin typeface="Arial Narrow" panose="020B0606020202030204" pitchFamily="34" charset="0"/>
                <a:ea typeface="ＭＳ Ｐゴシック" panose="020B0600070205080204" pitchFamily="34" charset="-128"/>
              </a:rPr>
              <a:t> </a:t>
            </a:r>
            <a:r>
              <a:rPr lang="en-US" altLang="en-US" b="1" u="sng" smtClean="0">
                <a:latin typeface="Arial Narrow" panose="020B0606020202030204" pitchFamily="34" charset="0"/>
                <a:ea typeface="ＭＳ Ｐゴシック" panose="020B0600070205080204" pitchFamily="34" charset="-128"/>
              </a:rPr>
              <a:t>way</a:t>
            </a:r>
            <a:r>
              <a:rPr lang="en-US" altLang="en-US" b="1" smtClean="0">
                <a:latin typeface="Arial Narrow" panose="020B0606020202030204" pitchFamily="34" charset="0"/>
                <a:ea typeface="ＭＳ Ｐゴシック" panose="020B0600070205080204" pitchFamily="34" charset="-128"/>
              </a:rPr>
              <a:t> you think Socrates is relevant to your life.</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586039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YOUR OWN in RED PEN</a:t>
            </a:r>
            <a:endParaRPr lang="en-US" dirty="0"/>
          </a:p>
        </p:txBody>
      </p:sp>
      <p:sp>
        <p:nvSpPr>
          <p:cNvPr id="3" name="Content Placeholder 2"/>
          <p:cNvSpPr>
            <a:spLocks noGrp="1"/>
          </p:cNvSpPr>
          <p:nvPr>
            <p:ph idx="1"/>
          </p:nvPr>
        </p:nvSpPr>
        <p:spPr/>
        <p:txBody>
          <a:bodyPr>
            <a:normAutofit/>
          </a:bodyPr>
          <a:lstStyle/>
          <a:p>
            <a:r>
              <a:rPr lang="en-US" sz="3600" dirty="0" smtClean="0"/>
              <a:t>As we look at the quiz from last week, write the correct word below your answer if you got it wrong.  </a:t>
            </a:r>
          </a:p>
          <a:p>
            <a:r>
              <a:rPr lang="en-US" sz="3600" dirty="0" smtClean="0"/>
              <a:t>Otherwise just put a check mark.  </a:t>
            </a:r>
          </a:p>
          <a:p>
            <a:endParaRPr lang="en-US" sz="3600" dirty="0"/>
          </a:p>
          <a:p>
            <a:endParaRPr lang="en-US" sz="3600" dirty="0" smtClean="0"/>
          </a:p>
          <a:p>
            <a:pPr marL="0" indent="0" algn="ctr">
              <a:buNone/>
            </a:pPr>
            <a:r>
              <a:rPr lang="en-US" sz="4800" dirty="0" smtClean="0"/>
              <a:t>TOTAL: +___ / 4</a:t>
            </a:r>
          </a:p>
        </p:txBody>
      </p:sp>
    </p:spTree>
    <p:extLst>
      <p:ext uri="{BB962C8B-B14F-4D97-AF65-F5344CB8AC3E}">
        <p14:creationId xmlns:p14="http://schemas.microsoft.com/office/powerpoint/2010/main" val="2775446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b="1" dirty="0" smtClean="0">
                <a:solidFill>
                  <a:srgbClr val="0070C0"/>
                </a:solidFill>
                <a:ea typeface="ＭＳ Ｐゴシック" panose="020B0600070205080204" pitchFamily="34" charset="-128"/>
              </a:rPr>
              <a:t>1. Choose the correct response</a:t>
            </a:r>
          </a:p>
        </p:txBody>
      </p:sp>
      <p:sp>
        <p:nvSpPr>
          <p:cNvPr id="3" name="Content Placeholder 2"/>
          <p:cNvSpPr>
            <a:spLocks noGrp="1"/>
          </p:cNvSpPr>
          <p:nvPr>
            <p:ph sz="quarter" idx="1"/>
          </p:nvPr>
        </p:nvSpPr>
        <p:spPr>
          <a:xfrm>
            <a:off x="2438400" y="1371600"/>
            <a:ext cx="7772400" cy="4572000"/>
          </a:xfrm>
        </p:spPr>
        <p:txBody>
          <a:bodyPr>
            <a:normAutofit/>
          </a:bodyPr>
          <a:lstStyle/>
          <a:p>
            <a:pPr marL="274320" indent="-274320">
              <a:spcBef>
                <a:spcPts val="580"/>
              </a:spcBef>
              <a:buFont typeface="Wingdings 2"/>
              <a:buChar char=""/>
              <a:defRPr/>
            </a:pPr>
            <a:r>
              <a:rPr lang="en-US" dirty="0" smtClean="0">
                <a:ea typeface="+mn-ea"/>
              </a:rPr>
              <a:t>A horse must wear a ______________ onto which the bit and the reins can attach.</a:t>
            </a:r>
          </a:p>
          <a:p>
            <a:pPr marL="274320" indent="-274320">
              <a:spcBef>
                <a:spcPts val="580"/>
              </a:spcBef>
              <a:buFont typeface="Wingdings 2"/>
              <a:buChar char=""/>
              <a:defRPr/>
            </a:pPr>
            <a:endParaRPr lang="en-US" dirty="0" smtClean="0">
              <a:ea typeface="+mn-ea"/>
            </a:endParaRPr>
          </a:p>
          <a:p>
            <a:pPr marL="514350" indent="-514350">
              <a:spcBef>
                <a:spcPts val="580"/>
              </a:spcBef>
              <a:buFont typeface="Wingdings 2"/>
              <a:buAutoNum type="alphaUcPeriod"/>
              <a:defRPr/>
            </a:pPr>
            <a:r>
              <a:rPr lang="en-US" b="1" dirty="0" smtClean="0">
                <a:ea typeface="+mn-ea"/>
              </a:rPr>
              <a:t>foal</a:t>
            </a:r>
          </a:p>
          <a:p>
            <a:pPr marL="514350" indent="-514350">
              <a:spcBef>
                <a:spcPts val="580"/>
              </a:spcBef>
              <a:buNone/>
              <a:defRPr/>
            </a:pPr>
            <a:endParaRPr lang="en-US" sz="1600" b="1" dirty="0"/>
          </a:p>
          <a:p>
            <a:pPr marL="514350" indent="-514350">
              <a:spcBef>
                <a:spcPts val="580"/>
              </a:spcBef>
              <a:buFont typeface="Wingdings 2"/>
              <a:buAutoNum type="alphaUcPeriod" startAt="2"/>
              <a:defRPr/>
            </a:pPr>
            <a:r>
              <a:rPr lang="en-US" b="1" dirty="0" smtClean="0">
                <a:solidFill>
                  <a:srgbClr val="FF0000"/>
                </a:solidFill>
                <a:ea typeface="+mn-ea"/>
              </a:rPr>
              <a:t>halter</a:t>
            </a:r>
          </a:p>
          <a:p>
            <a:pPr marL="514350" indent="-514350">
              <a:spcBef>
                <a:spcPts val="580"/>
              </a:spcBef>
              <a:buFont typeface="Wingdings 2"/>
              <a:buAutoNum type="alphaUcPeriod" startAt="2"/>
              <a:defRPr/>
            </a:pPr>
            <a:endParaRPr lang="en-US" sz="1600" b="1" dirty="0"/>
          </a:p>
          <a:p>
            <a:pPr marL="514350" indent="-514350">
              <a:spcBef>
                <a:spcPts val="580"/>
              </a:spcBef>
              <a:buFont typeface="Wingdings 2"/>
              <a:buAutoNum type="alphaUcPeriod" startAt="2"/>
              <a:defRPr/>
            </a:pPr>
            <a:r>
              <a:rPr lang="en-US" b="1" dirty="0" smtClean="0">
                <a:ea typeface="+mn-ea"/>
              </a:rPr>
              <a:t>tack</a:t>
            </a:r>
          </a:p>
          <a:p>
            <a:pPr marL="514350" indent="-514350">
              <a:spcBef>
                <a:spcPts val="580"/>
              </a:spcBef>
              <a:buNone/>
              <a:defRPr/>
            </a:pPr>
            <a:endParaRPr lang="en-US" sz="1600" b="1" dirty="0"/>
          </a:p>
          <a:p>
            <a:pPr marL="514350" indent="-514350">
              <a:spcBef>
                <a:spcPts val="580"/>
              </a:spcBef>
              <a:buNone/>
              <a:defRPr/>
            </a:pPr>
            <a:r>
              <a:rPr lang="en-US" sz="2400" b="1" dirty="0"/>
              <a:t>D.</a:t>
            </a:r>
            <a:r>
              <a:rPr lang="en-US" b="1" dirty="0" smtClean="0">
                <a:ea typeface="+mn-ea"/>
              </a:rPr>
              <a:t>   farrier</a:t>
            </a:r>
          </a:p>
          <a:p>
            <a:pPr marL="514350" indent="-514350">
              <a:spcBef>
                <a:spcPts val="580"/>
              </a:spcBef>
              <a:buNone/>
              <a:defRPr/>
            </a:pPr>
            <a:endParaRPr lang="en-US" dirty="0" smtClean="0">
              <a:ea typeface="+mn-ea"/>
            </a:endParaRPr>
          </a:p>
          <a:p>
            <a:pPr marL="514350" indent="-514350">
              <a:spcBef>
                <a:spcPts val="580"/>
              </a:spcBef>
              <a:buNone/>
              <a:defRPr/>
            </a:pPr>
            <a:endParaRPr lang="en-US" dirty="0" smtClean="0">
              <a:ea typeface="+mn-ea"/>
            </a:endParaRPr>
          </a:p>
        </p:txBody>
      </p:sp>
    </p:spTree>
    <p:extLst>
      <p:ext uri="{BB962C8B-B14F-4D97-AF65-F5344CB8AC3E}">
        <p14:creationId xmlns:p14="http://schemas.microsoft.com/office/powerpoint/2010/main" val="2713520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b="1" dirty="0" smtClean="0">
                <a:solidFill>
                  <a:srgbClr val="0070C0"/>
                </a:solidFill>
                <a:ea typeface="ＭＳ Ｐゴシック" panose="020B0600070205080204" pitchFamily="34" charset="-128"/>
              </a:rPr>
              <a:t>2. Choose the correct response</a:t>
            </a:r>
          </a:p>
        </p:txBody>
      </p:sp>
      <p:sp>
        <p:nvSpPr>
          <p:cNvPr id="24579" name="Content Placeholder 2"/>
          <p:cNvSpPr>
            <a:spLocks noGrp="1"/>
          </p:cNvSpPr>
          <p:nvPr>
            <p:ph sz="quarter" idx="1"/>
          </p:nvPr>
        </p:nvSpPr>
        <p:spPr/>
        <p:txBody>
          <a:bodyPr>
            <a:normAutofit lnSpcReduction="10000"/>
          </a:bodyPr>
          <a:lstStyle/>
          <a:p>
            <a:pPr marL="514350" indent="-514350">
              <a:buNone/>
            </a:pPr>
            <a:r>
              <a:rPr lang="en-US" altLang="en-US" dirty="0" smtClean="0">
                <a:latin typeface="Times New Roman" panose="02020603050405020304" pitchFamily="18" charset="0"/>
                <a:ea typeface="ＭＳ Ｐゴシック" panose="020B0600070205080204" pitchFamily="34" charset="-128"/>
              </a:rPr>
              <a:t>At “The Horse Park” during horse shows, __________________ can be seen putting horse shoes on horses.</a:t>
            </a:r>
          </a:p>
          <a:p>
            <a:pPr marL="514350" indent="-514350">
              <a:buNone/>
            </a:pPr>
            <a:endParaRPr lang="en-US" altLang="en-US" b="1" dirty="0" smtClean="0">
              <a:solidFill>
                <a:schemeClr val="accent1"/>
              </a:solidFill>
              <a:latin typeface="Times New Roman" panose="02020603050405020304" pitchFamily="18" charset="0"/>
              <a:ea typeface="ＭＳ Ｐゴシック" panose="020B0600070205080204" pitchFamily="34" charset="-128"/>
            </a:endParaRPr>
          </a:p>
          <a:p>
            <a:pPr marL="514350" indent="-514350">
              <a:buNone/>
            </a:pPr>
            <a:r>
              <a:rPr lang="en-US" altLang="en-US" b="1" dirty="0" smtClean="0">
                <a:solidFill>
                  <a:schemeClr val="accent1"/>
                </a:solidFill>
                <a:latin typeface="Times New Roman" panose="02020603050405020304" pitchFamily="18" charset="0"/>
                <a:ea typeface="ＭＳ Ｐゴシック" panose="020B0600070205080204" pitchFamily="34" charset="-128"/>
              </a:rPr>
              <a:t>A.  </a:t>
            </a:r>
            <a:r>
              <a:rPr lang="en-US" altLang="en-US" b="1" dirty="0" smtClean="0">
                <a:latin typeface="Times New Roman" panose="02020603050405020304" pitchFamily="18" charset="0"/>
                <a:ea typeface="ＭＳ Ｐゴシック" panose="020B0600070205080204" pitchFamily="34" charset="-128"/>
              </a:rPr>
              <a:t>tack</a:t>
            </a:r>
          </a:p>
          <a:p>
            <a:pPr marL="514350" indent="-514350">
              <a:buNone/>
            </a:pPr>
            <a:endParaRPr lang="en-US" altLang="en-US" sz="1800" b="1" dirty="0">
              <a:latin typeface="Times New Roman" panose="02020603050405020304" pitchFamily="18" charset="0"/>
              <a:ea typeface="ＭＳ Ｐゴシック" panose="020B0600070205080204" pitchFamily="34" charset="-128"/>
            </a:endParaRPr>
          </a:p>
          <a:p>
            <a:pPr marL="514350" indent="-514350">
              <a:buNone/>
            </a:pPr>
            <a:r>
              <a:rPr lang="en-US" altLang="en-US" b="1" dirty="0" smtClean="0">
                <a:solidFill>
                  <a:srgbClr val="FF0000"/>
                </a:solidFill>
                <a:latin typeface="Times New Roman" panose="02020603050405020304" pitchFamily="18" charset="0"/>
                <a:ea typeface="ＭＳ Ｐゴシック" panose="020B0600070205080204" pitchFamily="34" charset="-128"/>
              </a:rPr>
              <a:t>B.  farriers</a:t>
            </a:r>
          </a:p>
          <a:p>
            <a:pPr marL="514350" indent="-514350">
              <a:buNone/>
            </a:pPr>
            <a:endParaRPr lang="en-US" altLang="en-US" sz="1800" b="1" dirty="0">
              <a:latin typeface="Times New Roman" panose="02020603050405020304" pitchFamily="18" charset="0"/>
              <a:ea typeface="ＭＳ Ｐゴシック" panose="020B0600070205080204" pitchFamily="34" charset="-128"/>
            </a:endParaRPr>
          </a:p>
          <a:p>
            <a:pPr marL="514350" indent="-514350">
              <a:buNone/>
            </a:pPr>
            <a:r>
              <a:rPr lang="en-US" altLang="en-US" b="1" dirty="0" smtClean="0">
                <a:solidFill>
                  <a:schemeClr val="accent1"/>
                </a:solidFill>
                <a:latin typeface="Times New Roman" panose="02020603050405020304" pitchFamily="18" charset="0"/>
                <a:ea typeface="ＭＳ Ｐゴシック" panose="020B0600070205080204" pitchFamily="34" charset="-128"/>
              </a:rPr>
              <a:t>C.  </a:t>
            </a:r>
            <a:r>
              <a:rPr lang="en-US" altLang="en-US" b="1" dirty="0" smtClean="0">
                <a:latin typeface="Times New Roman" panose="02020603050405020304" pitchFamily="18" charset="0"/>
                <a:ea typeface="ＭＳ Ｐゴシック" panose="020B0600070205080204" pitchFamily="34" charset="-128"/>
              </a:rPr>
              <a:t>foals</a:t>
            </a:r>
          </a:p>
          <a:p>
            <a:pPr marL="514350" indent="-514350">
              <a:buNone/>
            </a:pPr>
            <a:endParaRPr lang="en-US" altLang="en-US" b="1" dirty="0" smtClean="0">
              <a:latin typeface="Times New Roman" panose="02020603050405020304" pitchFamily="18" charset="0"/>
              <a:ea typeface="ＭＳ Ｐゴシック" panose="020B0600070205080204" pitchFamily="34" charset="-128"/>
            </a:endParaRPr>
          </a:p>
          <a:p>
            <a:pPr marL="514350" indent="-514350">
              <a:buNone/>
            </a:pPr>
            <a:r>
              <a:rPr lang="en-US" altLang="en-US" b="1" dirty="0" smtClean="0">
                <a:solidFill>
                  <a:schemeClr val="accent1"/>
                </a:solidFill>
                <a:latin typeface="Times New Roman" panose="02020603050405020304" pitchFamily="18" charset="0"/>
                <a:ea typeface="ＭＳ Ｐゴシック" panose="020B0600070205080204" pitchFamily="34" charset="-128"/>
              </a:rPr>
              <a:t>D.  </a:t>
            </a:r>
            <a:r>
              <a:rPr lang="en-US" altLang="en-US" b="1" dirty="0" smtClean="0">
                <a:latin typeface="Times New Roman" panose="02020603050405020304" pitchFamily="18" charset="0"/>
                <a:ea typeface="ＭＳ Ｐゴシック" panose="020B0600070205080204" pitchFamily="34" charset="-128"/>
              </a:rPr>
              <a:t>halters</a:t>
            </a:r>
          </a:p>
          <a:p>
            <a:pPr marL="514350" indent="-514350">
              <a:buFont typeface="Wingdings 2" panose="05020102010507070707" pitchFamily="18" charset="2"/>
              <a:buAutoNum type="alphaUcPeriod" startAt="3"/>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89361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b="1" dirty="0" smtClean="0">
                <a:solidFill>
                  <a:srgbClr val="0070C0"/>
                </a:solidFill>
                <a:ea typeface="ＭＳ Ｐゴシック" panose="020B0600070205080204" pitchFamily="34" charset="-128"/>
              </a:rPr>
              <a:t>3. Choose the correct response</a:t>
            </a:r>
          </a:p>
        </p:txBody>
      </p:sp>
      <p:sp>
        <p:nvSpPr>
          <p:cNvPr id="3" name="Content Placeholder 2"/>
          <p:cNvSpPr>
            <a:spLocks noGrp="1"/>
          </p:cNvSpPr>
          <p:nvPr>
            <p:ph sz="quarter" idx="1"/>
          </p:nvPr>
        </p:nvSpPr>
        <p:spPr/>
        <p:txBody>
          <a:bodyPr>
            <a:normAutofit lnSpcReduction="10000"/>
          </a:bodyPr>
          <a:lstStyle/>
          <a:p>
            <a:pPr marL="274320" indent="-274320">
              <a:spcBef>
                <a:spcPts val="580"/>
              </a:spcBef>
              <a:buNone/>
              <a:defRPr/>
            </a:pPr>
            <a:r>
              <a:rPr lang="en-US" dirty="0" smtClean="0">
                <a:latin typeface="Times New Roman" pitchFamily="18" charset="0"/>
                <a:ea typeface="+mn-ea"/>
                <a:cs typeface="Times New Roman" pitchFamily="18" charset="0"/>
              </a:rPr>
              <a:t>The fastest horse _______________ are reserved for those riders who have good balance and riding expertise.</a:t>
            </a:r>
          </a:p>
          <a:p>
            <a:pPr marL="514350" indent="-514350">
              <a:lnSpc>
                <a:spcPct val="200000"/>
              </a:lnSpc>
              <a:spcBef>
                <a:spcPts val="580"/>
              </a:spcBef>
              <a:buFont typeface="Wingdings 2"/>
              <a:buAutoNum type="alphaUcPeriod"/>
              <a:defRPr/>
            </a:pPr>
            <a:r>
              <a:rPr lang="en-US" b="1" dirty="0" smtClean="0">
                <a:latin typeface="Times New Roman" pitchFamily="18" charset="0"/>
                <a:ea typeface="+mn-ea"/>
                <a:cs typeface="Times New Roman" pitchFamily="18" charset="0"/>
              </a:rPr>
              <a:t>halters</a:t>
            </a:r>
          </a:p>
          <a:p>
            <a:pPr marL="514350" indent="-514350">
              <a:lnSpc>
                <a:spcPct val="200000"/>
              </a:lnSpc>
              <a:spcBef>
                <a:spcPts val="580"/>
              </a:spcBef>
              <a:buNone/>
              <a:defRPr/>
            </a:pPr>
            <a:r>
              <a:rPr lang="en-US" dirty="0" smtClean="0">
                <a:solidFill>
                  <a:schemeClr val="accent1"/>
                </a:solidFill>
                <a:latin typeface="Times New Roman" pitchFamily="18" charset="0"/>
                <a:ea typeface="+mn-ea"/>
                <a:cs typeface="Times New Roman" pitchFamily="18" charset="0"/>
              </a:rPr>
              <a:t>B.</a:t>
            </a:r>
            <a:r>
              <a:rPr lang="en-US" dirty="0" smtClean="0">
                <a:latin typeface="Times New Roman" pitchFamily="18" charset="0"/>
                <a:ea typeface="+mn-ea"/>
                <a:cs typeface="Times New Roman" pitchFamily="18" charset="0"/>
              </a:rPr>
              <a:t>   </a:t>
            </a:r>
            <a:r>
              <a:rPr lang="en-US" b="1" dirty="0" smtClean="0">
                <a:latin typeface="Times New Roman" pitchFamily="18" charset="0"/>
                <a:ea typeface="+mn-ea"/>
                <a:cs typeface="Times New Roman" pitchFamily="18" charset="0"/>
              </a:rPr>
              <a:t>tack</a:t>
            </a:r>
          </a:p>
          <a:p>
            <a:pPr marL="514350" indent="-514350">
              <a:lnSpc>
                <a:spcPct val="200000"/>
              </a:lnSpc>
              <a:spcBef>
                <a:spcPts val="580"/>
              </a:spcBef>
              <a:buNone/>
              <a:defRPr/>
            </a:pPr>
            <a:r>
              <a:rPr lang="en-US" sz="2400" b="1" dirty="0">
                <a:solidFill>
                  <a:schemeClr val="accent1"/>
                </a:solidFill>
                <a:latin typeface="Times New Roman" pitchFamily="18" charset="0"/>
                <a:cs typeface="Times New Roman" pitchFamily="18" charset="0"/>
              </a:rPr>
              <a:t>C.    </a:t>
            </a:r>
            <a:r>
              <a:rPr lang="en-US" b="1" dirty="0" smtClean="0">
                <a:latin typeface="Times New Roman" pitchFamily="18" charset="0"/>
                <a:ea typeface="+mn-ea"/>
                <a:cs typeface="Times New Roman" pitchFamily="18" charset="0"/>
              </a:rPr>
              <a:t>farriers</a:t>
            </a:r>
          </a:p>
          <a:p>
            <a:pPr marL="514350" indent="-514350">
              <a:lnSpc>
                <a:spcPct val="200000"/>
              </a:lnSpc>
              <a:spcBef>
                <a:spcPts val="580"/>
              </a:spcBef>
              <a:buNone/>
              <a:defRPr/>
            </a:pPr>
            <a:r>
              <a:rPr lang="en-US" sz="2400" b="1" dirty="0">
                <a:solidFill>
                  <a:srgbClr val="FF0000"/>
                </a:solidFill>
                <a:latin typeface="Times New Roman" pitchFamily="18" charset="0"/>
                <a:cs typeface="Times New Roman" pitchFamily="18" charset="0"/>
              </a:rPr>
              <a:t>D.    </a:t>
            </a:r>
            <a:r>
              <a:rPr lang="en-US" b="1" dirty="0" smtClean="0">
                <a:solidFill>
                  <a:srgbClr val="FF0000"/>
                </a:solidFill>
                <a:latin typeface="Times New Roman" pitchFamily="18" charset="0"/>
                <a:ea typeface="+mn-ea"/>
                <a:cs typeface="Times New Roman" pitchFamily="18" charset="0"/>
              </a:rPr>
              <a:t>gaits</a:t>
            </a:r>
            <a:endParaRPr lang="en-US" dirty="0" smtClean="0">
              <a:solidFill>
                <a:srgbClr val="FF0000"/>
              </a:solidFill>
              <a:latin typeface="Times New Roman" pitchFamily="18" charset="0"/>
              <a:ea typeface="+mn-ea"/>
              <a:cs typeface="Times New Roman" pitchFamily="18" charset="0"/>
            </a:endParaRPr>
          </a:p>
          <a:p>
            <a:pPr marL="514350" indent="-514350">
              <a:spcBef>
                <a:spcPts val="580"/>
              </a:spcBef>
              <a:buFont typeface="Wingdings 2"/>
              <a:buAutoNum type="alphaUcPeriod" startAt="3"/>
              <a:defRPr/>
            </a:pPr>
            <a:endParaRPr lang="en-US" dirty="0" smtClean="0">
              <a:ea typeface="+mn-ea"/>
            </a:endParaRPr>
          </a:p>
          <a:p>
            <a:pPr marL="274320" indent="-274320">
              <a:spcBef>
                <a:spcPts val="580"/>
              </a:spcBef>
              <a:buNone/>
              <a:defRPr/>
            </a:pPr>
            <a:endParaRPr lang="en-US" dirty="0" smtClean="0">
              <a:ea typeface="+mn-ea"/>
            </a:endParaRPr>
          </a:p>
        </p:txBody>
      </p:sp>
    </p:spTree>
    <p:extLst>
      <p:ext uri="{BB962C8B-B14F-4D97-AF65-F5344CB8AC3E}">
        <p14:creationId xmlns:p14="http://schemas.microsoft.com/office/powerpoint/2010/main" val="3422081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b="1" dirty="0" smtClean="0">
                <a:solidFill>
                  <a:srgbClr val="0070C0"/>
                </a:solidFill>
                <a:ea typeface="ＭＳ Ｐゴシック" panose="020B0600070205080204" pitchFamily="34" charset="-128"/>
              </a:rPr>
              <a:t>4. Choose the correct response</a:t>
            </a:r>
          </a:p>
        </p:txBody>
      </p:sp>
      <p:sp>
        <p:nvSpPr>
          <p:cNvPr id="3" name="Content Placeholder 2"/>
          <p:cNvSpPr>
            <a:spLocks noGrp="1"/>
          </p:cNvSpPr>
          <p:nvPr>
            <p:ph sz="quarter" idx="1"/>
          </p:nvPr>
        </p:nvSpPr>
        <p:spPr/>
        <p:txBody>
          <a:bodyPr>
            <a:normAutofit/>
          </a:bodyPr>
          <a:lstStyle/>
          <a:p>
            <a:pPr marL="274320" indent="-274320">
              <a:spcBef>
                <a:spcPts val="580"/>
              </a:spcBef>
              <a:buNone/>
              <a:defRPr/>
            </a:pPr>
            <a:r>
              <a:rPr lang="en-US" dirty="0" smtClean="0">
                <a:latin typeface="Times New Roman" pitchFamily="18" charset="0"/>
                <a:ea typeface="+mn-ea"/>
                <a:cs typeface="Times New Roman" pitchFamily="18" charset="0"/>
              </a:rPr>
              <a:t>A _____________ is a horse that is one year old or younger.</a:t>
            </a:r>
          </a:p>
          <a:p>
            <a:pPr marL="274320" indent="-274320">
              <a:spcBef>
                <a:spcPts val="580"/>
              </a:spcBef>
              <a:buNone/>
              <a:defRPr/>
            </a:pPr>
            <a:endParaRPr lang="en-US" sz="1600" dirty="0">
              <a:latin typeface="Times New Roman" pitchFamily="18" charset="0"/>
              <a:cs typeface="Times New Roman" pitchFamily="18" charset="0"/>
            </a:endParaRPr>
          </a:p>
          <a:p>
            <a:pPr marL="514350" indent="-514350">
              <a:spcBef>
                <a:spcPts val="580"/>
              </a:spcBef>
              <a:buFont typeface="Wingdings 2"/>
              <a:buAutoNum type="alphaUcPeriod"/>
              <a:defRPr/>
            </a:pPr>
            <a:r>
              <a:rPr lang="en-US" b="1" dirty="0" smtClean="0">
                <a:solidFill>
                  <a:srgbClr val="FF0000"/>
                </a:solidFill>
                <a:latin typeface="Times New Roman" pitchFamily="18" charset="0"/>
                <a:ea typeface="+mn-ea"/>
                <a:cs typeface="Times New Roman" pitchFamily="18" charset="0"/>
              </a:rPr>
              <a:t>foal</a:t>
            </a:r>
          </a:p>
          <a:p>
            <a:pPr marL="514350" indent="-514350">
              <a:spcBef>
                <a:spcPts val="580"/>
              </a:spcBef>
              <a:buNone/>
              <a:defRPr/>
            </a:pPr>
            <a:endParaRPr lang="en-US" sz="1800" b="1" dirty="0">
              <a:latin typeface="Times New Roman" pitchFamily="18" charset="0"/>
              <a:cs typeface="Times New Roman" pitchFamily="18" charset="0"/>
            </a:endParaRPr>
          </a:p>
          <a:p>
            <a:pPr marL="514350" indent="-514350">
              <a:spcBef>
                <a:spcPts val="580"/>
              </a:spcBef>
              <a:buFont typeface="Wingdings 2"/>
              <a:buAutoNum type="alphaUcPeriod" startAt="2"/>
              <a:defRPr/>
            </a:pPr>
            <a:r>
              <a:rPr lang="en-US" b="1" dirty="0" smtClean="0">
                <a:latin typeface="Times New Roman" pitchFamily="18" charset="0"/>
                <a:ea typeface="+mn-ea"/>
                <a:cs typeface="Times New Roman" pitchFamily="18" charset="0"/>
              </a:rPr>
              <a:t>farrier</a:t>
            </a:r>
          </a:p>
          <a:p>
            <a:pPr marL="514350" indent="-514350">
              <a:spcBef>
                <a:spcPts val="580"/>
              </a:spcBef>
              <a:buNone/>
              <a:defRPr/>
            </a:pPr>
            <a:endParaRPr lang="en-US" sz="1800" b="1" dirty="0">
              <a:latin typeface="Times New Roman" pitchFamily="18" charset="0"/>
              <a:cs typeface="Times New Roman" pitchFamily="18" charset="0"/>
            </a:endParaRPr>
          </a:p>
          <a:p>
            <a:pPr marL="514350" indent="-514350">
              <a:spcBef>
                <a:spcPts val="580"/>
              </a:spcBef>
              <a:buFont typeface="Wingdings 2"/>
              <a:buAutoNum type="alphaUcPeriod" startAt="3"/>
              <a:defRPr/>
            </a:pPr>
            <a:r>
              <a:rPr lang="en-US" b="1" dirty="0" smtClean="0">
                <a:latin typeface="Times New Roman" pitchFamily="18" charset="0"/>
                <a:ea typeface="+mn-ea"/>
                <a:cs typeface="Times New Roman" pitchFamily="18" charset="0"/>
              </a:rPr>
              <a:t>halter</a:t>
            </a:r>
          </a:p>
          <a:p>
            <a:pPr marL="514350" indent="-514350">
              <a:spcBef>
                <a:spcPts val="580"/>
              </a:spcBef>
              <a:buNone/>
              <a:defRPr/>
            </a:pPr>
            <a:endParaRPr lang="en-US" sz="1800" b="1" dirty="0">
              <a:latin typeface="Times New Roman" pitchFamily="18" charset="0"/>
              <a:cs typeface="Times New Roman" pitchFamily="18" charset="0"/>
            </a:endParaRPr>
          </a:p>
          <a:p>
            <a:pPr marL="514350" indent="-514350">
              <a:spcBef>
                <a:spcPts val="580"/>
              </a:spcBef>
              <a:buNone/>
              <a:defRPr/>
            </a:pPr>
            <a:r>
              <a:rPr lang="en-US" sz="2400" b="1" dirty="0">
                <a:solidFill>
                  <a:schemeClr val="accent1"/>
                </a:solidFill>
                <a:latin typeface="Times New Roman" pitchFamily="18" charset="0"/>
                <a:cs typeface="Times New Roman" pitchFamily="18" charset="0"/>
              </a:rPr>
              <a:t>D.</a:t>
            </a:r>
            <a:r>
              <a:rPr lang="en-US" b="1" dirty="0" smtClean="0">
                <a:latin typeface="Times New Roman" pitchFamily="18" charset="0"/>
                <a:ea typeface="+mn-ea"/>
                <a:cs typeface="Times New Roman" pitchFamily="18" charset="0"/>
              </a:rPr>
              <a:t>   equestrian</a:t>
            </a:r>
          </a:p>
          <a:p>
            <a:pPr marL="514350" indent="-514350">
              <a:spcBef>
                <a:spcPts val="580"/>
              </a:spcBef>
              <a:buNone/>
              <a:defRPr/>
            </a:pPr>
            <a:endParaRPr lang="en-US" dirty="0">
              <a:ea typeface="+mn-ea"/>
            </a:endParaRPr>
          </a:p>
        </p:txBody>
      </p:sp>
    </p:spTree>
    <p:extLst>
      <p:ext uri="{BB962C8B-B14F-4D97-AF65-F5344CB8AC3E}">
        <p14:creationId xmlns:p14="http://schemas.microsoft.com/office/powerpoint/2010/main" val="208410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YOUR OWN in RED PEN</a:t>
            </a:r>
            <a:endParaRPr lang="en-US" dirty="0"/>
          </a:p>
        </p:txBody>
      </p:sp>
      <p:sp>
        <p:nvSpPr>
          <p:cNvPr id="3" name="Content Placeholder 2"/>
          <p:cNvSpPr>
            <a:spLocks noGrp="1"/>
          </p:cNvSpPr>
          <p:nvPr>
            <p:ph idx="1"/>
          </p:nvPr>
        </p:nvSpPr>
        <p:spPr/>
        <p:txBody>
          <a:bodyPr>
            <a:normAutofit/>
          </a:bodyPr>
          <a:lstStyle/>
          <a:p>
            <a:r>
              <a:rPr lang="en-US" sz="4000" dirty="0" smtClean="0"/>
              <a:t>Use the rubric to grade your 3.8</a:t>
            </a:r>
            <a:endParaRPr lang="en-US" sz="4000" dirty="0"/>
          </a:p>
          <a:p>
            <a:r>
              <a:rPr lang="en-US" sz="4000" dirty="0" smtClean="0"/>
              <a:t>On the bottom of the rubric write answers to the following: </a:t>
            </a:r>
          </a:p>
          <a:p>
            <a:pPr marL="914400" lvl="1" indent="-457200">
              <a:buAutoNum type="arabicPeriod"/>
            </a:pPr>
            <a:r>
              <a:rPr lang="en-US" sz="3600" dirty="0" smtClean="0"/>
              <a:t>What is one way you could improve on your summary 3.8?  </a:t>
            </a:r>
          </a:p>
          <a:p>
            <a:pPr marL="914400" lvl="1" indent="-457200">
              <a:buAutoNum type="arabicPeriod"/>
            </a:pPr>
            <a:r>
              <a:rPr lang="en-US" sz="3600" dirty="0" smtClean="0"/>
              <a:t>What is one thing you feel you did well in this 3.8?  </a:t>
            </a:r>
          </a:p>
        </p:txBody>
      </p:sp>
    </p:spTree>
    <p:extLst>
      <p:ext uri="{BB962C8B-B14F-4D97-AF65-F5344CB8AC3E}">
        <p14:creationId xmlns:p14="http://schemas.microsoft.com/office/powerpoint/2010/main" val="2921251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422</Words>
  <Application>Microsoft Office PowerPoint</Application>
  <PresentationFormat>Widescreen</PresentationFormat>
  <Paragraphs>113</Paragraphs>
  <Slides>17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Arial Narrow</vt:lpstr>
      <vt:lpstr>Calibri</vt:lpstr>
      <vt:lpstr>Calibri Light</vt:lpstr>
      <vt:lpstr>Times New Roman</vt:lpstr>
      <vt:lpstr>Wingdings</vt:lpstr>
      <vt:lpstr>Wingdings 2</vt:lpstr>
      <vt:lpstr>Office Theme</vt:lpstr>
      <vt:lpstr>R Week 8 Reading Week 8 </vt:lpstr>
      <vt:lpstr>filly</vt:lpstr>
      <vt:lpstr>Literacy Strand    Who Were the Ancient Thinkers of Society?</vt:lpstr>
      <vt:lpstr>GRADE YOUR OWN in RED PEN</vt:lpstr>
      <vt:lpstr>1. Choose the correct response</vt:lpstr>
      <vt:lpstr>2. Choose the correct response</vt:lpstr>
      <vt:lpstr>3. Choose the correct response</vt:lpstr>
      <vt:lpstr>4. Choose the correct response</vt:lpstr>
      <vt:lpstr>GRADE YOUR OWN in RED PEN</vt:lpstr>
      <vt:lpstr>Amelia Earhart Study</vt:lpstr>
      <vt:lpstr>colt</vt:lpstr>
      <vt:lpstr>Literacy Strand:    Who Were the Ancient Thinkers of Society?</vt:lpstr>
      <vt:lpstr>polo</vt:lpstr>
      <vt:lpstr>Literacy Strand:   Who Were the Ancient Thinkers of Society?</vt:lpstr>
      <vt:lpstr>gift-horse</vt:lpstr>
      <vt:lpstr>Literacy Strand:   Who Were the Ancient Thinkers of Society?</vt:lpstr>
      <vt:lpstr>CNN STUDENT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Week 8 Reading Week 8 </dc:title>
  <dc:creator>Schneider, Candice</dc:creator>
  <cp:lastModifiedBy>Schneider, Candice</cp:lastModifiedBy>
  <cp:revision>4</cp:revision>
  <dcterms:created xsi:type="dcterms:W3CDTF">2016-09-23T11:50:36Z</dcterms:created>
  <dcterms:modified xsi:type="dcterms:W3CDTF">2016-09-27T19:49:22Z</dcterms:modified>
</cp:coreProperties>
</file>