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8" r:id="rId5"/>
    <p:sldId id="267" r:id="rId6"/>
    <p:sldId id="259" r:id="rId7"/>
    <p:sldId id="263" r:id="rId8"/>
    <p:sldId id="264" r:id="rId9"/>
    <p:sldId id="265"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177F2-8BFF-42B9-A3D3-52A9DCBC69C9}"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ED29F-B6A9-4466-A4E9-A3DA358E4119}" type="slidenum">
              <a:rPr lang="en-US" smtClean="0"/>
              <a:t>‹#›</a:t>
            </a:fld>
            <a:endParaRPr lang="en-US"/>
          </a:p>
        </p:txBody>
      </p:sp>
    </p:spTree>
    <p:extLst>
      <p:ext uri="{BB962C8B-B14F-4D97-AF65-F5344CB8AC3E}">
        <p14:creationId xmlns:p14="http://schemas.microsoft.com/office/powerpoint/2010/main" val="182281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43181BB-1A50-4432-AAB0-E44C193C692E}"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288903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02E7B6A-E6C3-4C16-89A5-2A8B87E0EA12}"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190410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1B55E01-8EE1-40B1-9525-6FBDE31FC48B}"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2838358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C75E6D3-765B-4EAD-801B-72D1C8786D85}"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773724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6A731C9-6083-4EAF-B379-C12F0DE711B3}"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24187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5EC57A-4B46-4F28-9A9D-C4F37190E031}"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302994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EC57A-4B46-4F28-9A9D-C4F37190E031}"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114182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EC57A-4B46-4F28-9A9D-C4F37190E031}"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328093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EC57A-4B46-4F28-9A9D-C4F37190E031}"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429302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5EC57A-4B46-4F28-9A9D-C4F37190E031}"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125822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5EC57A-4B46-4F28-9A9D-C4F37190E031}"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257406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5EC57A-4B46-4F28-9A9D-C4F37190E031}"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51028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5EC57A-4B46-4F28-9A9D-C4F37190E031}"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342423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EC57A-4B46-4F28-9A9D-C4F37190E031}"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286935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5EC57A-4B46-4F28-9A9D-C4F37190E031}"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10531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5EC57A-4B46-4F28-9A9D-C4F37190E031}"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AFACB-F7E4-41A1-8F3D-C04E9A7FB42C}" type="slidenum">
              <a:rPr lang="en-US" smtClean="0"/>
              <a:t>‹#›</a:t>
            </a:fld>
            <a:endParaRPr lang="en-US"/>
          </a:p>
        </p:txBody>
      </p:sp>
    </p:spTree>
    <p:extLst>
      <p:ext uri="{BB962C8B-B14F-4D97-AF65-F5344CB8AC3E}">
        <p14:creationId xmlns:p14="http://schemas.microsoft.com/office/powerpoint/2010/main" val="159000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EC57A-4B46-4F28-9A9D-C4F37190E031}"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AFACB-F7E4-41A1-8F3D-C04E9A7FB42C}" type="slidenum">
              <a:rPr lang="en-US" smtClean="0"/>
              <a:t>‹#›</a:t>
            </a:fld>
            <a:endParaRPr lang="en-US"/>
          </a:p>
        </p:txBody>
      </p:sp>
    </p:spTree>
    <p:extLst>
      <p:ext uri="{BB962C8B-B14F-4D97-AF65-F5344CB8AC3E}">
        <p14:creationId xmlns:p14="http://schemas.microsoft.com/office/powerpoint/2010/main" val="522619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RWeek6</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0167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2438400" y="1219200"/>
            <a:ext cx="7772400" cy="4800600"/>
          </a:xfrm>
        </p:spPr>
        <p:txBody>
          <a:bodyPr>
            <a:normAutofit lnSpcReduction="10000"/>
          </a:bodyPr>
          <a:lstStyle/>
          <a:p>
            <a:pPr>
              <a:buFont typeface="Wingdings 2" panose="05020102010507070707" pitchFamily="18" charset="2"/>
              <a:buNone/>
            </a:pPr>
            <a:r>
              <a:rPr lang="en-US" altLang="en-US" sz="3600" b="1"/>
              <a:t>dressage </a:t>
            </a:r>
            <a:r>
              <a:rPr lang="en-US" altLang="en-US" sz="3600"/>
              <a:t>– noun – A horse competition where the horse must be trained to be poised and to move elegantly and responsively to the rider’s commands.</a:t>
            </a:r>
          </a:p>
          <a:p>
            <a:pPr>
              <a:buFont typeface="Wingdings 2" panose="05020102010507070707" pitchFamily="18" charset="2"/>
              <a:buNone/>
            </a:pPr>
            <a:endParaRPr lang="en-US" altLang="en-US" sz="1200"/>
          </a:p>
          <a:p>
            <a:r>
              <a:rPr lang="en-US" altLang="en-US" sz="3600"/>
              <a:t>The dressage competition is a crowd pleaser because the horse and rider need to be in absolute synch with one another, as well as with the music; therefore, it is fun to watch.</a:t>
            </a:r>
          </a:p>
          <a:p>
            <a:pPr>
              <a:buFont typeface="Wingdings 2" panose="05020102010507070707" pitchFamily="18" charset="2"/>
              <a:buNone/>
            </a:pPr>
            <a:endParaRPr lang="en-US" altLang="en-US" sz="3600">
              <a:latin typeface="Times New Roman" panose="02020603050405020304" pitchFamily="18" charset="0"/>
              <a:cs typeface="Times New Roman" panose="02020603050405020304" pitchFamily="18" charset="0"/>
            </a:endParaRPr>
          </a:p>
          <a:p>
            <a:pPr eaLnBrk="1" hangingPunct="1">
              <a:buFont typeface="Wingdings 2" panose="05020102010507070707" pitchFamily="18" charset="2"/>
              <a:buNone/>
            </a:pPr>
            <a:endParaRPr lang="en-US" altLang="en-US" sz="3200"/>
          </a:p>
          <a:p>
            <a:pPr eaLnBrk="1" hangingPunct="1">
              <a:buFont typeface="Wingdings 2" panose="05020102010507070707" pitchFamily="18" charset="2"/>
              <a:buNone/>
            </a:pPr>
            <a:endParaRPr lang="en-US" altLang="en-US" sz="3200"/>
          </a:p>
        </p:txBody>
      </p:sp>
      <p:sp>
        <p:nvSpPr>
          <p:cNvPr id="14339" name="Title 3"/>
          <p:cNvSpPr>
            <a:spLocks noGrp="1"/>
          </p:cNvSpPr>
          <p:nvPr>
            <p:ph type="title"/>
          </p:nvPr>
        </p:nvSpPr>
        <p:spPr>
          <a:xfrm>
            <a:off x="2133601" y="274638"/>
            <a:ext cx="8131175" cy="868362"/>
          </a:xfrm>
        </p:spPr>
        <p:txBody>
          <a:bodyPr/>
          <a:lstStyle/>
          <a:p>
            <a:pPr eaLnBrk="1" hangingPunct="1"/>
            <a:r>
              <a:rPr lang="en-US" altLang="en-US" b="1">
                <a:solidFill>
                  <a:srgbClr val="3366FF"/>
                </a:solidFill>
              </a:rPr>
              <a:t>dressage</a:t>
            </a:r>
          </a:p>
        </p:txBody>
      </p:sp>
    </p:spTree>
    <p:extLst>
      <p:ext uri="{BB962C8B-B14F-4D97-AF65-F5344CB8AC3E}">
        <p14:creationId xmlns:p14="http://schemas.microsoft.com/office/powerpoint/2010/main" val="2792513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b="1" smtClean="0">
                <a:solidFill>
                  <a:srgbClr val="C00000"/>
                </a:solidFill>
              </a:rPr>
              <a:t>August Words of the Day</a:t>
            </a:r>
          </a:p>
        </p:txBody>
      </p:sp>
      <p:sp>
        <p:nvSpPr>
          <p:cNvPr id="16387" name="Content Placeholder 2"/>
          <p:cNvSpPr>
            <a:spLocks noGrp="1"/>
          </p:cNvSpPr>
          <p:nvPr>
            <p:ph sz="quarter" idx="1"/>
          </p:nvPr>
        </p:nvSpPr>
        <p:spPr/>
        <p:txBody>
          <a:bodyPr/>
          <a:lstStyle/>
          <a:p>
            <a:pPr eaLnBrk="1" hangingPunct="1"/>
            <a:r>
              <a:rPr lang="en-US" altLang="en-US" smtClean="0">
                <a:solidFill>
                  <a:srgbClr val="3366FF"/>
                </a:solidFill>
                <a:latin typeface="Times New Roman" panose="02020603050405020304" pitchFamily="18" charset="0"/>
                <a:cs typeface="Times New Roman" panose="02020603050405020304" pitchFamily="18" charset="0"/>
              </a:rPr>
              <a:t>incentive			confidentiality</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charitable			vandalism</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truant</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infraction</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defiance</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arson</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forgery</a:t>
            </a:r>
          </a:p>
          <a:p>
            <a:pPr eaLnBrk="1" hangingPunct="1"/>
            <a:r>
              <a:rPr lang="en-US" altLang="en-US" smtClean="0">
                <a:solidFill>
                  <a:srgbClr val="3366FF"/>
                </a:solidFill>
                <a:latin typeface="Times New Roman" panose="02020603050405020304" pitchFamily="18" charset="0"/>
                <a:cs typeface="Times New Roman" panose="02020603050405020304" pitchFamily="18" charset="0"/>
              </a:rPr>
              <a:t>derogatory</a:t>
            </a:r>
          </a:p>
        </p:txBody>
      </p:sp>
    </p:spTree>
    <p:extLst>
      <p:ext uri="{BB962C8B-B14F-4D97-AF65-F5344CB8AC3E}">
        <p14:creationId xmlns:p14="http://schemas.microsoft.com/office/powerpoint/2010/main" val="112660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b="1" smtClean="0">
                <a:solidFill>
                  <a:srgbClr val="C00000"/>
                </a:solidFill>
              </a:rPr>
              <a:t>September Words of the Day</a:t>
            </a:r>
          </a:p>
        </p:txBody>
      </p:sp>
      <p:sp>
        <p:nvSpPr>
          <p:cNvPr id="18435" name="Content Placeholder 2"/>
          <p:cNvSpPr>
            <a:spLocks noGrp="1"/>
          </p:cNvSpPr>
          <p:nvPr>
            <p:ph sz="quarter" idx="1"/>
          </p:nvPr>
        </p:nvSpPr>
        <p:spPr/>
        <p:txBody>
          <a:bodyPr>
            <a:normAutofit fontScale="92500" lnSpcReduction="20000"/>
          </a:bodyPr>
          <a:lstStyle/>
          <a:p>
            <a:pPr>
              <a:buFont typeface="Wingdings 2" panose="05020102010507070707" pitchFamily="18" charset="2"/>
              <a:buNone/>
            </a:pPr>
            <a:r>
              <a:rPr lang="en-US" altLang="en-US" sz="3600">
                <a:solidFill>
                  <a:srgbClr val="3366FF"/>
                </a:solidFill>
              </a:rPr>
              <a:t>confidentiality 	blinkers		foal</a:t>
            </a:r>
          </a:p>
          <a:p>
            <a:pPr>
              <a:buFont typeface="Wingdings 2" panose="05020102010507070707" pitchFamily="18" charset="2"/>
              <a:buNone/>
            </a:pPr>
            <a:r>
              <a:rPr lang="en-US" altLang="en-US" sz="3600">
                <a:solidFill>
                  <a:srgbClr val="3366FF"/>
                </a:solidFill>
              </a:rPr>
              <a:t>vandalism         	tack			filly</a:t>
            </a:r>
          </a:p>
          <a:p>
            <a:pPr>
              <a:buFont typeface="Wingdings 2" panose="05020102010507070707" pitchFamily="18" charset="2"/>
              <a:buNone/>
            </a:pPr>
            <a:r>
              <a:rPr lang="en-US" altLang="en-US" sz="3600">
                <a:solidFill>
                  <a:srgbClr val="3366FF"/>
                </a:solidFill>
              </a:rPr>
              <a:t>analysis		cadence		colt</a:t>
            </a:r>
          </a:p>
          <a:p>
            <a:pPr>
              <a:buFont typeface="Wingdings 2" panose="05020102010507070707" pitchFamily="18" charset="2"/>
              <a:buNone/>
            </a:pPr>
            <a:r>
              <a:rPr lang="en-US" altLang="en-US" sz="3600">
                <a:solidFill>
                  <a:srgbClr val="3366FF"/>
                </a:solidFill>
              </a:rPr>
              <a:t>synthesis		dressage		polo</a:t>
            </a:r>
          </a:p>
          <a:p>
            <a:pPr>
              <a:buFont typeface="Wingdings 2" panose="05020102010507070707" pitchFamily="18" charset="2"/>
              <a:buNone/>
            </a:pPr>
            <a:r>
              <a:rPr lang="en-US" altLang="en-US" sz="3600">
                <a:solidFill>
                  <a:srgbClr val="3366FF"/>
                </a:solidFill>
              </a:rPr>
              <a:t>equestrian		farrier		gift-horse	</a:t>
            </a:r>
          </a:p>
          <a:p>
            <a:pPr>
              <a:buFont typeface="Wingdings 2" panose="05020102010507070707" pitchFamily="18" charset="2"/>
              <a:buNone/>
            </a:pPr>
            <a:r>
              <a:rPr lang="en-US" altLang="en-US" sz="3600">
                <a:solidFill>
                  <a:srgbClr val="3366FF"/>
                </a:solidFill>
              </a:rPr>
              <a:t>paddock		gait			Steeplechase</a:t>
            </a:r>
          </a:p>
          <a:p>
            <a:pPr>
              <a:buFont typeface="Wingdings 2" panose="05020102010507070707" pitchFamily="18" charset="2"/>
              <a:buNone/>
            </a:pPr>
            <a:r>
              <a:rPr lang="en-US" altLang="en-US" sz="3600">
                <a:solidFill>
                  <a:srgbClr val="3366FF"/>
                </a:solidFill>
              </a:rPr>
              <a:t>hands		halter		</a:t>
            </a:r>
            <a:r>
              <a:rPr lang="en-US" altLang="en-US" sz="3600">
                <a:solidFill>
                  <a:srgbClr val="0070C0"/>
                </a:solidFill>
              </a:rPr>
              <a:t>		</a:t>
            </a:r>
          </a:p>
          <a:p>
            <a:pPr>
              <a:buFont typeface="Wingdings 2" panose="05020102010507070707" pitchFamily="18" charset="2"/>
              <a:buNone/>
            </a:pPr>
            <a:r>
              <a:rPr lang="en-US" altLang="en-US" sz="3600">
                <a:solidFill>
                  <a:srgbClr val="0070C0"/>
                </a:solidFill>
              </a:rPr>
              <a:t>				</a:t>
            </a:r>
          </a:p>
          <a:p>
            <a:pPr>
              <a:buFont typeface="Wingdings 2" panose="05020102010507070707" pitchFamily="18" charset="2"/>
              <a:buNone/>
            </a:pPr>
            <a:r>
              <a:rPr lang="en-US" altLang="en-US" sz="3600">
                <a:solidFill>
                  <a:srgbClr val="0070C0"/>
                </a:solidFill>
              </a:rPr>
              <a:t>		</a:t>
            </a:r>
          </a:p>
          <a:p>
            <a:pPr>
              <a:buFont typeface="Wingdings 2" panose="05020102010507070707" pitchFamily="18" charset="2"/>
              <a:buNone/>
            </a:pPr>
            <a:endParaRPr lang="en-US" altLang="en-US" sz="3600">
              <a:solidFill>
                <a:srgbClr val="0070C0"/>
              </a:solidFill>
            </a:endParaRPr>
          </a:p>
        </p:txBody>
      </p:sp>
    </p:spTree>
    <p:extLst>
      <p:ext uri="{BB962C8B-B14F-4D97-AF65-F5344CB8AC3E}">
        <p14:creationId xmlns:p14="http://schemas.microsoft.com/office/powerpoint/2010/main" val="82997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8229600" cy="792162"/>
          </a:xfrm>
        </p:spPr>
        <p:txBody>
          <a:bodyPr/>
          <a:lstStyle/>
          <a:p>
            <a:r>
              <a:rPr lang="en-US" altLang="en-US" b="1" smtClean="0">
                <a:solidFill>
                  <a:srgbClr val="3366FF"/>
                </a:solidFill>
              </a:rPr>
              <a:t>blinkers  / blinders</a:t>
            </a:r>
          </a:p>
        </p:txBody>
      </p:sp>
      <p:sp>
        <p:nvSpPr>
          <p:cNvPr id="9219" name="Content Placeholder 2"/>
          <p:cNvSpPr>
            <a:spLocks noGrp="1"/>
          </p:cNvSpPr>
          <p:nvPr>
            <p:ph sz="quarter" idx="1"/>
          </p:nvPr>
        </p:nvSpPr>
        <p:spPr>
          <a:xfrm>
            <a:off x="1524000" y="1002506"/>
            <a:ext cx="5257800" cy="5486400"/>
          </a:xfrm>
        </p:spPr>
        <p:txBody>
          <a:bodyPr/>
          <a:lstStyle/>
          <a:p>
            <a:r>
              <a:rPr lang="en-US" altLang="en-US" b="1" dirty="0"/>
              <a:t>blinders / blinkers – </a:t>
            </a:r>
            <a:r>
              <a:rPr lang="en-US" altLang="en-US" dirty="0"/>
              <a:t>noun – A piece of equipment put on the horse's head to prevent the horse from seeing out the sides so the horse will not spook or jump when they see things out the sides of their eyes.</a:t>
            </a:r>
          </a:p>
          <a:p>
            <a:pPr>
              <a:buFont typeface="Wingdings 2" panose="05020102010507070707" pitchFamily="18" charset="2"/>
              <a:buNone/>
            </a:pPr>
            <a:endParaRPr lang="en-US" altLang="en-US" sz="1600" dirty="0"/>
          </a:p>
          <a:p>
            <a:pPr>
              <a:buFont typeface="Wingdings 2" panose="05020102010507070707" pitchFamily="18" charset="2"/>
              <a:buNone/>
            </a:pPr>
            <a:r>
              <a:rPr lang="en-US" altLang="en-US" dirty="0"/>
              <a:t>If a horse does not wear blinders during a race, he might get spooked and throw his jockey, or pull up and stop running.</a:t>
            </a:r>
          </a:p>
          <a:p>
            <a:endParaRPr lang="en-US" altLang="en-US" sz="3600" dirty="0"/>
          </a:p>
        </p:txBody>
      </p:sp>
      <p:pic>
        <p:nvPicPr>
          <p:cNvPr id="2" name="Picture 1"/>
          <p:cNvPicPr>
            <a:picLocks noChangeAspect="1"/>
          </p:cNvPicPr>
          <p:nvPr/>
        </p:nvPicPr>
        <p:blipFill>
          <a:blip r:embed="rId2"/>
          <a:stretch>
            <a:fillRect/>
          </a:stretch>
        </p:blipFill>
        <p:spPr>
          <a:xfrm>
            <a:off x="6324601" y="1"/>
            <a:ext cx="4265775" cy="2852737"/>
          </a:xfrm>
          <a:prstGeom prst="rect">
            <a:avLst/>
          </a:prstGeom>
        </p:spPr>
      </p:pic>
    </p:spTree>
    <p:extLst>
      <p:ext uri="{BB962C8B-B14F-4D97-AF65-F5344CB8AC3E}">
        <p14:creationId xmlns:p14="http://schemas.microsoft.com/office/powerpoint/2010/main" val="3761326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362200" y="0"/>
            <a:ext cx="7772400" cy="914400"/>
          </a:xfrm>
        </p:spPr>
        <p:txBody>
          <a:bodyPr/>
          <a:lstStyle/>
          <a:p>
            <a:pPr eaLnBrk="1" hangingPunct="1"/>
            <a:r>
              <a:rPr lang="en-US" altLang="en-US" b="1">
                <a:solidFill>
                  <a:srgbClr val="3366FF"/>
                </a:solidFill>
              </a:rPr>
              <a:t>tack</a:t>
            </a:r>
            <a:endParaRPr lang="en-US" altLang="en-US">
              <a:solidFill>
                <a:srgbClr val="3366FF"/>
              </a:solidFill>
            </a:endParaRPr>
          </a:p>
        </p:txBody>
      </p:sp>
      <p:sp>
        <p:nvSpPr>
          <p:cNvPr id="10243" name="Content Placeholder 2"/>
          <p:cNvSpPr>
            <a:spLocks noGrp="1"/>
          </p:cNvSpPr>
          <p:nvPr>
            <p:ph sz="quarter" idx="1"/>
          </p:nvPr>
        </p:nvSpPr>
        <p:spPr>
          <a:xfrm>
            <a:off x="2133600" y="1143000"/>
            <a:ext cx="8077200" cy="5257800"/>
          </a:xfrm>
        </p:spPr>
        <p:txBody>
          <a:bodyPr>
            <a:normAutofit lnSpcReduction="10000"/>
          </a:bodyPr>
          <a:lstStyle/>
          <a:p>
            <a:r>
              <a:rPr lang="en-US" altLang="en-US" sz="3200" b="1">
                <a:latin typeface="Times New Roman" panose="02020603050405020304" pitchFamily="18" charset="0"/>
                <a:cs typeface="Times New Roman" panose="02020603050405020304" pitchFamily="18" charset="0"/>
              </a:rPr>
              <a:t>tack – </a:t>
            </a:r>
            <a:r>
              <a:rPr lang="en-US" altLang="en-US" sz="3200">
                <a:latin typeface="Times New Roman" panose="02020603050405020304" pitchFamily="18" charset="0"/>
                <a:cs typeface="Times New Roman" panose="02020603050405020304" pitchFamily="18" charset="0"/>
              </a:rPr>
              <a:t>noun – all the gear that comes with owning and caring for a horse:  the bridle, saddle, bit, girths, cinches, saddle pads, lead ropes, halters, whips, stirrup irons and stirrup leathers, horse boots etc.</a:t>
            </a:r>
          </a:p>
          <a:p>
            <a:pPr>
              <a:buFont typeface="Wingdings 2" panose="05020102010507070707" pitchFamily="18" charset="2"/>
              <a:buNone/>
            </a:pPr>
            <a:endParaRPr lang="en-US" altLang="en-US" sz="3200">
              <a:latin typeface="Times New Roman" panose="02020603050405020304" pitchFamily="18" charset="0"/>
              <a:cs typeface="Times New Roman" panose="02020603050405020304" pitchFamily="18" charset="0"/>
            </a:endParaRPr>
          </a:p>
          <a:p>
            <a:r>
              <a:rPr lang="en-US" altLang="en-US" sz="3200">
                <a:latin typeface="Times New Roman" panose="02020603050405020304" pitchFamily="18" charset="0"/>
                <a:cs typeface="Times New Roman" panose="02020603050405020304" pitchFamily="18" charset="0"/>
              </a:rPr>
              <a:t>If you own a horse farm, you spend a lot of time in tack shops trying to buy everything necessary to keep your horse healthy, well groomed, and well equipped.</a:t>
            </a:r>
          </a:p>
          <a:p>
            <a:pPr>
              <a:buFont typeface="Wingdings 2" panose="05020102010507070707" pitchFamily="18" charset="2"/>
              <a:buNone/>
            </a:pPr>
            <a:r>
              <a:rPr lang="en-US" altLang="en-US" sz="3200"/>
              <a:t> </a:t>
            </a:r>
          </a:p>
          <a:p>
            <a:endParaRPr lang="en-US" altLang="en-US" sz="3200"/>
          </a:p>
          <a:p>
            <a:pPr eaLnBrk="1" hangingPunct="1"/>
            <a:endParaRPr lang="en-US" altLang="en-US" smtClean="0">
              <a:latin typeface="Times New Roman" panose="02020603050405020304" pitchFamily="18" charset="0"/>
              <a:cs typeface="Times New Roman" panose="02020603050405020304" pitchFamily="18" charset="0"/>
            </a:endParaRPr>
          </a:p>
          <a:p>
            <a:pPr eaLnBrk="1" hangingPunct="1">
              <a:buFont typeface="Wingdings 2" panose="05020102010507070707" pitchFamily="18" charset="2"/>
              <a:buNone/>
            </a:pPr>
            <a:endParaRPr lang="en-US" altLang="en-US" smtClean="0"/>
          </a:p>
        </p:txBody>
      </p:sp>
    </p:spTree>
    <p:extLst>
      <p:ext uri="{BB962C8B-B14F-4D97-AF65-F5344CB8AC3E}">
        <p14:creationId xmlns:p14="http://schemas.microsoft.com/office/powerpoint/2010/main" val="1647415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your Own Article from Yesterday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907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056" y="2544112"/>
            <a:ext cx="10515600" cy="1325563"/>
          </a:xfrm>
        </p:spPr>
        <p:txBody>
          <a:bodyPr/>
          <a:lstStyle/>
          <a:p>
            <a:r>
              <a:rPr lang="en-US" dirty="0" smtClean="0">
                <a:solidFill>
                  <a:srgbClr val="00B0F0"/>
                </a:solidFill>
              </a:rPr>
              <a:t>The dog ate its poster.  		It’s a bad dog.  </a:t>
            </a:r>
            <a:endParaRPr lang="en-US" dirty="0">
              <a:solidFill>
                <a:srgbClr val="00B0F0"/>
              </a:solidFill>
            </a:endParaRPr>
          </a:p>
        </p:txBody>
      </p:sp>
      <p:sp>
        <p:nvSpPr>
          <p:cNvPr id="3" name="Text Placeholder 2"/>
          <p:cNvSpPr>
            <a:spLocks noGrp="1"/>
          </p:cNvSpPr>
          <p:nvPr>
            <p:ph type="body" idx="1"/>
          </p:nvPr>
        </p:nvSpPr>
        <p:spPr>
          <a:xfrm>
            <a:off x="914400" y="822377"/>
            <a:ext cx="5157787" cy="823912"/>
          </a:xfrm>
        </p:spPr>
        <p:txBody>
          <a:bodyPr>
            <a:noAutofit/>
          </a:bodyPr>
          <a:lstStyle/>
          <a:p>
            <a:pPr algn="ctr"/>
            <a:r>
              <a:rPr lang="en-US" sz="5400" u="sng" dirty="0" smtClean="0"/>
              <a:t>ITS</a:t>
            </a:r>
            <a:r>
              <a:rPr lang="en-US" sz="5400" dirty="0" smtClean="0"/>
              <a:t>	</a:t>
            </a:r>
            <a:endParaRPr lang="en-US" sz="5400" dirty="0"/>
          </a:p>
        </p:txBody>
      </p:sp>
      <p:sp>
        <p:nvSpPr>
          <p:cNvPr id="4" name="Content Placeholder 3"/>
          <p:cNvSpPr>
            <a:spLocks noGrp="1"/>
          </p:cNvSpPr>
          <p:nvPr>
            <p:ph sz="half" idx="2"/>
          </p:nvPr>
        </p:nvSpPr>
        <p:spPr>
          <a:xfrm>
            <a:off x="914400" y="1829213"/>
            <a:ext cx="5157787" cy="3684588"/>
          </a:xfrm>
        </p:spPr>
        <p:txBody>
          <a:bodyPr/>
          <a:lstStyle/>
          <a:p>
            <a:r>
              <a:rPr lang="en-US" dirty="0" smtClean="0"/>
              <a:t>When an object or animal shows possession of something.  </a:t>
            </a:r>
            <a:endParaRPr lang="en-US" dirty="0"/>
          </a:p>
        </p:txBody>
      </p:sp>
      <p:sp>
        <p:nvSpPr>
          <p:cNvPr id="5" name="Text Placeholder 4"/>
          <p:cNvSpPr>
            <a:spLocks noGrp="1"/>
          </p:cNvSpPr>
          <p:nvPr>
            <p:ph type="body" sz="quarter" idx="3"/>
          </p:nvPr>
        </p:nvSpPr>
        <p:spPr>
          <a:xfrm>
            <a:off x="6172200" y="822377"/>
            <a:ext cx="5183188" cy="823912"/>
          </a:xfrm>
        </p:spPr>
        <p:txBody>
          <a:bodyPr>
            <a:normAutofit lnSpcReduction="10000"/>
          </a:bodyPr>
          <a:lstStyle/>
          <a:p>
            <a:pPr algn="ctr"/>
            <a:r>
              <a:rPr lang="en-US" sz="5400" u="sng" dirty="0" smtClean="0"/>
              <a:t>IT’S</a:t>
            </a:r>
            <a:endParaRPr lang="en-US" u="sng" dirty="0"/>
          </a:p>
        </p:txBody>
      </p:sp>
      <p:sp>
        <p:nvSpPr>
          <p:cNvPr id="6" name="Content Placeholder 5"/>
          <p:cNvSpPr>
            <a:spLocks noGrp="1"/>
          </p:cNvSpPr>
          <p:nvPr>
            <p:ph sz="quarter" idx="4"/>
          </p:nvPr>
        </p:nvSpPr>
        <p:spPr>
          <a:xfrm>
            <a:off x="6209043" y="1829213"/>
            <a:ext cx="5183188" cy="3684588"/>
          </a:xfrm>
        </p:spPr>
        <p:txBody>
          <a:bodyPr/>
          <a:lstStyle/>
          <a:p>
            <a:r>
              <a:rPr lang="en-US" dirty="0" smtClean="0"/>
              <a:t>Used as a pronoun contraction to replace “IT IS”  </a:t>
            </a:r>
            <a:endParaRPr lang="en-US" dirty="0"/>
          </a:p>
        </p:txBody>
      </p:sp>
      <p:pic>
        <p:nvPicPr>
          <p:cNvPr id="1026" name="Picture 2" descr="Image result for bad do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6216" y="3527265"/>
            <a:ext cx="4125927" cy="23208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og ate my pos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6121" y="7276298"/>
            <a:ext cx="646179" cy="5178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dog eating homewor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1580" y="3821113"/>
            <a:ext cx="2512874" cy="20269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21419" y="182880"/>
            <a:ext cx="3793035" cy="369332"/>
          </a:xfrm>
          <a:prstGeom prst="rect">
            <a:avLst/>
          </a:prstGeom>
          <a:noFill/>
        </p:spPr>
        <p:txBody>
          <a:bodyPr wrap="square" rtlCol="0">
            <a:spAutoFit/>
          </a:bodyPr>
          <a:lstStyle/>
          <a:p>
            <a:r>
              <a:rPr lang="en-US" dirty="0" smtClean="0"/>
              <a:t>NAME ____________  7</a:t>
            </a:r>
            <a:r>
              <a:rPr lang="en-US" baseline="30000" dirty="0" smtClean="0"/>
              <a:t>th</a:t>
            </a:r>
            <a:r>
              <a:rPr lang="en-US" dirty="0" smtClean="0"/>
              <a:t> hour</a:t>
            </a:r>
            <a:endParaRPr lang="en-US" dirty="0"/>
          </a:p>
        </p:txBody>
      </p:sp>
    </p:spTree>
    <p:extLst>
      <p:ext uri="{BB962C8B-B14F-4D97-AF65-F5344CB8AC3E}">
        <p14:creationId xmlns:p14="http://schemas.microsoft.com/office/powerpoint/2010/main" val="302578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362200" y="304800"/>
            <a:ext cx="7772400" cy="1143000"/>
          </a:xfrm>
        </p:spPr>
        <p:txBody>
          <a:bodyPr/>
          <a:lstStyle/>
          <a:p>
            <a:pPr eaLnBrk="1" hangingPunct="1"/>
            <a:r>
              <a:rPr lang="en-US" altLang="en-US" b="1" smtClean="0">
                <a:solidFill>
                  <a:srgbClr val="3366FF"/>
                </a:solidFill>
              </a:rPr>
              <a:t>cadence</a:t>
            </a:r>
          </a:p>
        </p:txBody>
      </p:sp>
      <p:sp>
        <p:nvSpPr>
          <p:cNvPr id="12291" name="Content Placeholder 2"/>
          <p:cNvSpPr>
            <a:spLocks noGrp="1"/>
          </p:cNvSpPr>
          <p:nvPr>
            <p:ph sz="quarter" idx="1"/>
          </p:nvPr>
        </p:nvSpPr>
        <p:spPr/>
        <p:txBody>
          <a:bodyPr>
            <a:normAutofit lnSpcReduction="10000"/>
          </a:bodyPr>
          <a:lstStyle/>
          <a:p>
            <a:pPr>
              <a:buFont typeface="Wingdings 2" panose="05020102010507070707" pitchFamily="18" charset="2"/>
              <a:buNone/>
            </a:pPr>
            <a:r>
              <a:rPr lang="en-US" altLang="en-US" sz="3600" b="1">
                <a:latin typeface="Times New Roman" panose="02020603050405020304" pitchFamily="18" charset="0"/>
                <a:cs typeface="Times New Roman" panose="02020603050405020304" pitchFamily="18" charset="0"/>
              </a:rPr>
              <a:t>cadence </a:t>
            </a:r>
            <a:r>
              <a:rPr lang="en-US" altLang="en-US" sz="3600">
                <a:latin typeface="Times New Roman" panose="02020603050405020304" pitchFamily="18" charset="0"/>
                <a:cs typeface="Times New Roman" panose="02020603050405020304" pitchFamily="18" charset="0"/>
              </a:rPr>
              <a:t>– noun – the rhythmic movement making up a horse’</a:t>
            </a:r>
            <a:r>
              <a:rPr lang="en-US" altLang="ja-JP" sz="3600">
                <a:latin typeface="Times New Roman" panose="02020603050405020304" pitchFamily="18" charset="0"/>
                <a:cs typeface="Times New Roman" panose="02020603050405020304" pitchFamily="18" charset="0"/>
              </a:rPr>
              <a:t>s gait.</a:t>
            </a:r>
          </a:p>
          <a:p>
            <a:pPr>
              <a:buFont typeface="Wingdings 2" panose="05020102010507070707" pitchFamily="18" charset="2"/>
              <a:buNone/>
            </a:pPr>
            <a:endParaRPr lang="en-US" altLang="en-US" sz="3600">
              <a:latin typeface="Times New Roman" panose="02020603050405020304" pitchFamily="18" charset="0"/>
              <a:cs typeface="Times New Roman" panose="02020603050405020304" pitchFamily="18" charset="0"/>
            </a:endParaRPr>
          </a:p>
          <a:p>
            <a:r>
              <a:rPr lang="en-US" altLang="en-US" sz="3600">
                <a:latin typeface="Times New Roman" panose="02020603050405020304" pitchFamily="18" charset="0"/>
                <a:cs typeface="Times New Roman" panose="02020603050405020304" pitchFamily="18" charset="0"/>
              </a:rPr>
              <a:t>In some horse competitions, the horse is expected to prance and trot in a specific cadence or rhythm that is set to music.</a:t>
            </a:r>
          </a:p>
          <a:p>
            <a:endParaRPr lang="en-US" altLang="en-US" sz="3200">
              <a:latin typeface="Times New Roman" panose="02020603050405020304" pitchFamily="18" charset="0"/>
              <a:cs typeface="Times New Roman" panose="02020603050405020304" pitchFamily="18" charset="0"/>
            </a:endParaRPr>
          </a:p>
          <a:p>
            <a:pPr>
              <a:buFont typeface="Wingdings 2" panose="05020102010507070707" pitchFamily="18" charset="2"/>
              <a:buNone/>
            </a:pPr>
            <a:r>
              <a:rPr lang="en-US" altLang="en-US" sz="3200" b="1">
                <a:latin typeface="Times New Roman" panose="02020603050405020304" pitchFamily="18" charset="0"/>
                <a:cs typeface="Times New Roman" panose="02020603050405020304" pitchFamily="18" charset="0"/>
              </a:rPr>
              <a:t> </a:t>
            </a:r>
          </a:p>
          <a:p>
            <a:pPr eaLnBrk="1" hangingPunct="1"/>
            <a:endParaRPr lang="en-US" altLang="en-US" smtClean="0"/>
          </a:p>
        </p:txBody>
      </p:sp>
    </p:spTree>
    <p:extLst>
      <p:ext uri="{BB962C8B-B14F-4D97-AF65-F5344CB8AC3E}">
        <p14:creationId xmlns:p14="http://schemas.microsoft.com/office/powerpoint/2010/main" val="295498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Works online assignments</a:t>
            </a:r>
            <a:endParaRPr lang="en-US" dirty="0"/>
          </a:p>
        </p:txBody>
      </p:sp>
      <p:sp>
        <p:nvSpPr>
          <p:cNvPr id="3" name="Content Placeholder 2"/>
          <p:cNvSpPr>
            <a:spLocks noGrp="1"/>
          </p:cNvSpPr>
          <p:nvPr>
            <p:ph idx="1"/>
          </p:nvPr>
        </p:nvSpPr>
        <p:spPr/>
        <p:txBody>
          <a:bodyPr/>
          <a:lstStyle/>
          <a:p>
            <a:r>
              <a:rPr lang="en-US" b="1" dirty="0" smtClean="0"/>
              <a:t>How to get your assignments</a:t>
            </a:r>
          </a:p>
          <a:p>
            <a:r>
              <a:rPr lang="en-US" dirty="0" smtClean="0"/>
              <a:t>1. Go to </a:t>
            </a:r>
            <a:r>
              <a:rPr lang="en-US" b="1" dirty="0" smtClean="0"/>
              <a:t>digital.readworks.org/student</a:t>
            </a:r>
            <a:endParaRPr lang="en-US" dirty="0" smtClean="0"/>
          </a:p>
          <a:p>
            <a:r>
              <a:rPr lang="en-US" dirty="0" smtClean="0"/>
              <a:t>2</a:t>
            </a:r>
            <a:r>
              <a:rPr lang="en-US" dirty="0"/>
              <a:t>. E</a:t>
            </a:r>
            <a:r>
              <a:rPr lang="en-US" dirty="0" smtClean="0"/>
              <a:t>nter the class </a:t>
            </a:r>
            <a:r>
              <a:rPr lang="en-US" dirty="0"/>
              <a:t>code </a:t>
            </a:r>
            <a:r>
              <a:rPr lang="en-US" b="1" dirty="0"/>
              <a:t>L3LNHW</a:t>
            </a:r>
            <a:endParaRPr lang="en-US" dirty="0"/>
          </a:p>
          <a:p>
            <a:r>
              <a:rPr lang="en-US" dirty="0"/>
              <a:t>3. </a:t>
            </a:r>
            <a:r>
              <a:rPr lang="en-US" dirty="0" smtClean="0"/>
              <a:t>Your default </a:t>
            </a:r>
            <a:r>
              <a:rPr lang="en-US" dirty="0"/>
              <a:t>password is </a:t>
            </a:r>
            <a:r>
              <a:rPr lang="en-US" b="1" dirty="0"/>
              <a:t>1234</a:t>
            </a:r>
            <a:endParaRPr lang="en-US" dirty="0"/>
          </a:p>
          <a:p>
            <a:endParaRPr lang="en-US" dirty="0"/>
          </a:p>
        </p:txBody>
      </p:sp>
    </p:spTree>
    <p:extLst>
      <p:ext uri="{BB962C8B-B14F-4D97-AF65-F5344CB8AC3E}">
        <p14:creationId xmlns:p14="http://schemas.microsoft.com/office/powerpoint/2010/main" val="72789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Corrections: </a:t>
            </a:r>
            <a:endParaRPr lang="en-US" dirty="0"/>
          </a:p>
        </p:txBody>
      </p:sp>
      <p:sp>
        <p:nvSpPr>
          <p:cNvPr id="3" name="Content Placeholder 2"/>
          <p:cNvSpPr>
            <a:spLocks noGrp="1"/>
          </p:cNvSpPr>
          <p:nvPr>
            <p:ph idx="1"/>
          </p:nvPr>
        </p:nvSpPr>
        <p:spPr/>
        <p:txBody>
          <a:bodyPr/>
          <a:lstStyle/>
          <a:p>
            <a:r>
              <a:rPr lang="en-US" dirty="0" smtClean="0"/>
              <a:t>Old Answer </a:t>
            </a:r>
          </a:p>
          <a:p>
            <a:r>
              <a:rPr lang="en-US" dirty="0" smtClean="0"/>
              <a:t>New Answer </a:t>
            </a:r>
          </a:p>
          <a:p>
            <a:r>
              <a:rPr lang="en-US" dirty="0" smtClean="0"/>
              <a:t>Why you know it was incorrect</a:t>
            </a:r>
          </a:p>
          <a:p>
            <a:endParaRPr lang="en-US" dirty="0"/>
          </a:p>
          <a:p>
            <a:r>
              <a:rPr lang="en-US" dirty="0" smtClean="0"/>
              <a:t>Staple together and turn in to THEHUB</a:t>
            </a:r>
          </a:p>
          <a:p>
            <a:r>
              <a:rPr lang="en-US" dirty="0" smtClean="0"/>
              <a:t>When you finish, create your poster of your Homonym</a:t>
            </a:r>
            <a:endParaRPr lang="en-US" dirty="0"/>
          </a:p>
        </p:txBody>
      </p:sp>
    </p:spTree>
    <p:extLst>
      <p:ext uri="{BB962C8B-B14F-4D97-AF65-F5344CB8AC3E}">
        <p14:creationId xmlns:p14="http://schemas.microsoft.com/office/powerpoint/2010/main" val="366546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Homonym Poster Project </a:t>
            </a:r>
            <a:endParaRPr lang="en-US" dirty="0"/>
          </a:p>
        </p:txBody>
      </p:sp>
      <p:sp>
        <p:nvSpPr>
          <p:cNvPr id="3" name="Content Placeholder 2"/>
          <p:cNvSpPr>
            <a:spLocks noGrp="1"/>
          </p:cNvSpPr>
          <p:nvPr>
            <p:ph idx="1"/>
          </p:nvPr>
        </p:nvSpPr>
        <p:spPr/>
        <p:txBody>
          <a:bodyPr/>
          <a:lstStyle/>
          <a:p>
            <a:r>
              <a:rPr lang="en-US" dirty="0" smtClean="0"/>
              <a:t>DUE TOMORROW</a:t>
            </a:r>
            <a:endParaRPr lang="en-US" dirty="0"/>
          </a:p>
        </p:txBody>
      </p:sp>
    </p:spTree>
    <p:extLst>
      <p:ext uri="{BB962C8B-B14F-4D97-AF65-F5344CB8AC3E}">
        <p14:creationId xmlns:p14="http://schemas.microsoft.com/office/powerpoint/2010/main" val="3492846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372</Words>
  <Application>Microsoft Office PowerPoint</Application>
  <PresentationFormat>Widescreen</PresentationFormat>
  <Paragraphs>67</Paragraphs>
  <Slides>12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PGothic</vt:lpstr>
      <vt:lpstr>游ゴシック</vt:lpstr>
      <vt:lpstr>Arial</vt:lpstr>
      <vt:lpstr>Calibri</vt:lpstr>
      <vt:lpstr>Calibri Light</vt:lpstr>
      <vt:lpstr>Times New Roman</vt:lpstr>
      <vt:lpstr>Wingdings 2</vt:lpstr>
      <vt:lpstr>Office Theme</vt:lpstr>
      <vt:lpstr>RWeek6</vt:lpstr>
      <vt:lpstr>blinkers  / blinders</vt:lpstr>
      <vt:lpstr>tack</vt:lpstr>
      <vt:lpstr>Grade your Own Article from Yesterday</vt:lpstr>
      <vt:lpstr>The dog ate its poster.    It’s a bad dog.  </vt:lpstr>
      <vt:lpstr>cadence</vt:lpstr>
      <vt:lpstr>Read Works online assignments</vt:lpstr>
      <vt:lpstr>Test Corrections: </vt:lpstr>
      <vt:lpstr>Homonym Poster Project </vt:lpstr>
      <vt:lpstr>dressage</vt:lpstr>
      <vt:lpstr>August Words of the Day</vt:lpstr>
      <vt:lpstr>September Words of the 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RWeek6</dc:title>
  <dc:creator>Schneider, Candice</dc:creator>
  <cp:lastModifiedBy>Schneider, Candice</cp:lastModifiedBy>
  <cp:revision>10</cp:revision>
  <dcterms:created xsi:type="dcterms:W3CDTF">2016-09-12T20:39:18Z</dcterms:created>
  <dcterms:modified xsi:type="dcterms:W3CDTF">2016-09-14T17:30:19Z</dcterms:modified>
</cp:coreProperties>
</file>