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2" r:id="rId3"/>
    <p:sldId id="258" r:id="rId4"/>
    <p:sldId id="257" r:id="rId5"/>
    <p:sldId id="28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0" r:id="rId32"/>
    <p:sldId id="259" r:id="rId33"/>
    <p:sldId id="294" r:id="rId34"/>
    <p:sldId id="289" r:id="rId35"/>
    <p:sldId id="291" r:id="rId36"/>
    <p:sldId id="260" r:id="rId37"/>
    <p:sldId id="295" r:id="rId38"/>
    <p:sldId id="292" r:id="rId39"/>
    <p:sldId id="261" r:id="rId40"/>
    <p:sldId id="296"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ABD84-4DF2-479D-91B8-2860930BF413}" type="datetimeFigureOut">
              <a:rPr lang="en-US" smtClean="0"/>
              <a:t>8/29/2016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3F9DA-166F-4FC9-886F-B5B53822CF41}" type="slidenum">
              <a:rPr lang="en-US" smtClean="0"/>
              <a:t>‹#›</a:t>
            </a:fld>
            <a:endParaRPr lang="en-US"/>
          </a:p>
        </p:txBody>
      </p:sp>
    </p:spTree>
    <p:extLst>
      <p:ext uri="{BB962C8B-B14F-4D97-AF65-F5344CB8AC3E}">
        <p14:creationId xmlns:p14="http://schemas.microsoft.com/office/powerpoint/2010/main" val="335213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458644-3C99-468C-9ABF-225371C9B124}" type="slidenum">
              <a:rPr lang="en-US" altLang="en-US"/>
              <a:pPr>
                <a:spcBef>
                  <a:spcPct val="0"/>
                </a:spcBef>
              </a:pPr>
              <a:t>3</a:t>
            </a:fld>
            <a:endParaRPr lang="en-US" altLang="en-US"/>
          </a:p>
        </p:txBody>
      </p:sp>
    </p:spTree>
    <p:extLst>
      <p:ext uri="{BB962C8B-B14F-4D97-AF65-F5344CB8AC3E}">
        <p14:creationId xmlns:p14="http://schemas.microsoft.com/office/powerpoint/2010/main" val="271250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49E21B-6CAC-454E-82C9-95D299ABAD06}" type="slidenum">
              <a:rPr lang="en-US" altLang="en-US"/>
              <a:pPr>
                <a:spcBef>
                  <a:spcPct val="0"/>
                </a:spcBef>
              </a:pPr>
              <a:t>32</a:t>
            </a:fld>
            <a:endParaRPr lang="en-US" altLang="en-US"/>
          </a:p>
        </p:txBody>
      </p:sp>
    </p:spTree>
    <p:extLst>
      <p:ext uri="{BB962C8B-B14F-4D97-AF65-F5344CB8AC3E}">
        <p14:creationId xmlns:p14="http://schemas.microsoft.com/office/powerpoint/2010/main" val="67273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CDA51EC-0DF6-4FE4-A751-2A5F085147AF}" type="slidenum">
              <a:rPr lang="en-US" altLang="en-US"/>
              <a:pPr>
                <a:spcBef>
                  <a:spcPct val="0"/>
                </a:spcBef>
              </a:pPr>
              <a:t>36</a:t>
            </a:fld>
            <a:endParaRPr lang="en-US" altLang="en-US"/>
          </a:p>
        </p:txBody>
      </p:sp>
    </p:spTree>
    <p:extLst>
      <p:ext uri="{BB962C8B-B14F-4D97-AF65-F5344CB8AC3E}">
        <p14:creationId xmlns:p14="http://schemas.microsoft.com/office/powerpoint/2010/main" val="23215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A3283D-793A-4CD8-ADC5-A5E971116A18}" type="slidenum">
              <a:rPr lang="en-US" altLang="en-US"/>
              <a:pPr>
                <a:spcBef>
                  <a:spcPct val="0"/>
                </a:spcBef>
              </a:pPr>
              <a:t>39</a:t>
            </a:fld>
            <a:endParaRPr lang="en-US" altLang="en-US"/>
          </a:p>
        </p:txBody>
      </p:sp>
    </p:spTree>
    <p:extLst>
      <p:ext uri="{BB962C8B-B14F-4D97-AF65-F5344CB8AC3E}">
        <p14:creationId xmlns:p14="http://schemas.microsoft.com/office/powerpoint/2010/main" val="126872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8880C-7ACB-498F-A58F-B83828D14B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365101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8880C-7ACB-498F-A58F-B83828D14B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378125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8880C-7ACB-498F-A58F-B83828D14B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118090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8880C-7ACB-498F-A58F-B83828D14B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86163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8880C-7ACB-498F-A58F-B83828D14B3B}"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211994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8880C-7ACB-498F-A58F-B83828D14B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21554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8880C-7ACB-498F-A58F-B83828D14B3B}"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18431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8880C-7ACB-498F-A58F-B83828D14B3B}"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384782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8880C-7ACB-498F-A58F-B83828D14B3B}"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226816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8880C-7ACB-498F-A58F-B83828D14B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73868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8880C-7ACB-498F-A58F-B83828D14B3B}"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6C4A9-8EDE-4995-A00B-A4A1F4C1B0C4}" type="slidenum">
              <a:rPr lang="en-US" smtClean="0"/>
              <a:t>‹#›</a:t>
            </a:fld>
            <a:endParaRPr lang="en-US"/>
          </a:p>
        </p:txBody>
      </p:sp>
    </p:spTree>
    <p:extLst>
      <p:ext uri="{BB962C8B-B14F-4D97-AF65-F5344CB8AC3E}">
        <p14:creationId xmlns:p14="http://schemas.microsoft.com/office/powerpoint/2010/main" val="101051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8880C-7ACB-498F-A58F-B83828D14B3B}" type="datetimeFigureOut">
              <a:rPr lang="en-US" smtClean="0"/>
              <a:t>8/29/2016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6C4A9-8EDE-4995-A00B-A4A1F4C1B0C4}" type="slidenum">
              <a:rPr lang="en-US" smtClean="0"/>
              <a:t>‹#›</a:t>
            </a:fld>
            <a:endParaRPr lang="en-US"/>
          </a:p>
        </p:txBody>
      </p:sp>
    </p:spTree>
    <p:extLst>
      <p:ext uri="{BB962C8B-B14F-4D97-AF65-F5344CB8AC3E}">
        <p14:creationId xmlns:p14="http://schemas.microsoft.com/office/powerpoint/2010/main" val="1674020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Week 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5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also be..</a:t>
            </a:r>
            <a:endParaRPr lang="en-US" dirty="0"/>
          </a:p>
        </p:txBody>
      </p:sp>
      <p:sp>
        <p:nvSpPr>
          <p:cNvPr id="3" name="Content Placeholder 2"/>
          <p:cNvSpPr>
            <a:spLocks noGrp="1"/>
          </p:cNvSpPr>
          <p:nvPr>
            <p:ph idx="1"/>
          </p:nvPr>
        </p:nvSpPr>
        <p:spPr/>
        <p:txBody>
          <a:bodyPr>
            <a:normAutofit/>
          </a:bodyPr>
          <a:lstStyle/>
          <a:p>
            <a:r>
              <a:rPr lang="en-US" sz="4000" dirty="0" smtClean="0"/>
              <a:t>the order that the author chooses to arrange the paragraphs within a piece of writing.  </a:t>
            </a:r>
            <a:endParaRPr lang="en-US" sz="4000" dirty="0"/>
          </a:p>
        </p:txBody>
      </p:sp>
    </p:spTree>
    <p:extLst>
      <p:ext uri="{BB962C8B-B14F-4D97-AF65-F5344CB8AC3E}">
        <p14:creationId xmlns:p14="http://schemas.microsoft.com/office/powerpoint/2010/main" val="258244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Text Structures for Paragraphs</a:t>
            </a:r>
            <a:endParaRPr lang="en-US" dirty="0"/>
          </a:p>
        </p:txBody>
      </p:sp>
      <p:sp>
        <p:nvSpPr>
          <p:cNvPr id="3" name="Content Placeholder 2"/>
          <p:cNvSpPr>
            <a:spLocks noGrp="1"/>
          </p:cNvSpPr>
          <p:nvPr>
            <p:ph idx="1"/>
          </p:nvPr>
        </p:nvSpPr>
        <p:spPr/>
        <p:txBody>
          <a:bodyPr/>
          <a:lstStyle/>
          <a:p>
            <a:pPr marL="0" indent="0" algn="ctr">
              <a:buNone/>
            </a:pPr>
            <a:r>
              <a:rPr lang="en-US" sz="5400" b="1" u="sng" dirty="0" smtClean="0"/>
              <a:t>Spatial</a:t>
            </a:r>
            <a:r>
              <a:rPr lang="en-US" sz="5400" b="1" u="sng" dirty="0" smtClean="0">
                <a:solidFill>
                  <a:srgbClr val="FF0000"/>
                </a:solidFill>
              </a:rPr>
              <a:t> </a:t>
            </a:r>
            <a:r>
              <a:rPr lang="en-US" sz="3600" b="1" dirty="0" smtClean="0">
                <a:solidFill>
                  <a:srgbClr val="FF0000"/>
                </a:solidFill>
              </a:rPr>
              <a:t>  </a:t>
            </a:r>
          </a:p>
          <a:p>
            <a:pPr marL="0" indent="0">
              <a:buNone/>
            </a:pPr>
            <a:r>
              <a:rPr lang="en-US" sz="3600" b="1" dirty="0" smtClean="0">
                <a:solidFill>
                  <a:srgbClr val="FF0000"/>
                </a:solidFill>
              </a:rPr>
              <a:t>Also known as descriptive </a:t>
            </a:r>
          </a:p>
          <a:p>
            <a:pPr marL="0" indent="0" algn="ctr">
              <a:buNone/>
            </a:pPr>
            <a:endParaRPr lang="en-US" sz="3600" b="1" dirty="0">
              <a:solidFill>
                <a:srgbClr val="FF0000"/>
              </a:solidFill>
            </a:endParaRPr>
          </a:p>
          <a:p>
            <a:pPr marL="0" indent="0">
              <a:buNone/>
            </a:pPr>
            <a:r>
              <a:rPr lang="en-US" sz="3600" b="1" dirty="0" smtClean="0">
                <a:solidFill>
                  <a:srgbClr val="FF0000"/>
                </a:solidFill>
              </a:rPr>
              <a:t>Used when describing a location, object, living thing.</a:t>
            </a:r>
          </a:p>
          <a:p>
            <a:pPr marL="0" indent="0">
              <a:buNone/>
            </a:pPr>
            <a:endParaRPr lang="en-US" b="1" dirty="0">
              <a:solidFill>
                <a:srgbClr val="FF0000"/>
              </a:solidFill>
            </a:endParaRPr>
          </a:p>
        </p:txBody>
      </p:sp>
    </p:spTree>
    <p:extLst>
      <p:ext uri="{BB962C8B-B14F-4D97-AF65-F5344CB8AC3E}">
        <p14:creationId xmlns:p14="http://schemas.microsoft.com/office/powerpoint/2010/main" val="1708392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pPr marL="0" indent="0">
              <a:buNone/>
            </a:pPr>
            <a:r>
              <a:rPr lang="en-US" sz="4000" dirty="0" smtClean="0"/>
              <a:t>My room is set up the way I like it.   When you walk into my bedroom there is a window facing the door.  To the right of that, is a dresser and television, and on the other side of the window is my bed.  The walls are covered with various pictures and posters.  </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49940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u="sng" dirty="0" smtClean="0"/>
              <a:t>Sequential</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solidFill>
                  <a:srgbClr val="FF0000"/>
                </a:solidFill>
              </a:rPr>
              <a:t>Used when the paragraph is describing the steps involved in the completion of something </a:t>
            </a:r>
            <a:endParaRPr lang="en-US" sz="4400" dirty="0">
              <a:solidFill>
                <a:srgbClr val="FF0000"/>
              </a:solidFill>
            </a:endParaRPr>
          </a:p>
        </p:txBody>
      </p:sp>
    </p:spTree>
    <p:extLst>
      <p:ext uri="{BB962C8B-B14F-4D97-AF65-F5344CB8AC3E}">
        <p14:creationId xmlns:p14="http://schemas.microsoft.com/office/powerpoint/2010/main" val="512540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pPr marL="0" indent="0">
              <a:buNone/>
            </a:pPr>
            <a:r>
              <a:rPr lang="en-US" dirty="0" smtClean="0"/>
              <a:t>When making a peanut butter and jelly sandwich, first you must get two slices of bread out of the bag.  Then, you must open the peanut butter jar and spread peanut butter on one of the slices of the bread.  After that, you will need to open the jar of jam and spread jam on the other slice the bread.  Finally, you stick the two slices of bread together.   </a:t>
            </a:r>
          </a:p>
          <a:p>
            <a:pPr marL="0" indent="0">
              <a:buNone/>
            </a:pPr>
            <a:endParaRPr lang="en-US" dirty="0"/>
          </a:p>
          <a:p>
            <a:pPr marL="0" indent="0">
              <a:buNone/>
            </a:pPr>
            <a:r>
              <a:rPr lang="en-US" dirty="0" smtClean="0">
                <a:solidFill>
                  <a:srgbClr val="C00000"/>
                </a:solidFill>
              </a:rPr>
              <a:t>What is the last step in making a peanut butter and jelly sandwich?  </a:t>
            </a:r>
            <a:r>
              <a:rPr lang="en-US" dirty="0" smtClean="0"/>
              <a:t> </a:t>
            </a:r>
            <a:endParaRPr lang="en-US" dirty="0"/>
          </a:p>
        </p:txBody>
      </p:sp>
    </p:spTree>
    <p:extLst>
      <p:ext uri="{BB962C8B-B14F-4D97-AF65-F5344CB8AC3E}">
        <p14:creationId xmlns:p14="http://schemas.microsoft.com/office/powerpoint/2010/main" val="851150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Cause and Effect </a:t>
            </a:r>
            <a:endParaRPr lang="en-US" b="1" u="sng" dirty="0"/>
          </a:p>
        </p:txBody>
      </p:sp>
      <p:sp>
        <p:nvSpPr>
          <p:cNvPr id="3" name="Content Placeholder 2"/>
          <p:cNvSpPr>
            <a:spLocks noGrp="1"/>
          </p:cNvSpPr>
          <p:nvPr>
            <p:ph idx="1"/>
          </p:nvPr>
        </p:nvSpPr>
        <p:spPr/>
        <p:txBody>
          <a:bodyPr>
            <a:normAutofit/>
          </a:bodyPr>
          <a:lstStyle/>
          <a:p>
            <a:r>
              <a:rPr lang="en-US" sz="4400" dirty="0" smtClean="0"/>
              <a:t>Used when a writer is trying to explain how one event caused or led to another event happening.  </a:t>
            </a:r>
            <a:endParaRPr lang="en-US" sz="4400" dirty="0"/>
          </a:p>
        </p:txBody>
      </p:sp>
    </p:spTree>
    <p:extLst>
      <p:ext uri="{BB962C8B-B14F-4D97-AF65-F5344CB8AC3E}">
        <p14:creationId xmlns:p14="http://schemas.microsoft.com/office/powerpoint/2010/main" val="2331493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pPr marL="0" indent="0">
              <a:buNone/>
            </a:pPr>
            <a:r>
              <a:rPr lang="en-US" dirty="0" smtClean="0"/>
              <a:t>The dodo bird used to roam in large flocks across America.  Interestingly, the dodo wasn’t startled by gun shot.  </a:t>
            </a:r>
            <a:r>
              <a:rPr lang="en-US" dirty="0" smtClean="0">
                <a:solidFill>
                  <a:srgbClr val="FF0000"/>
                </a:solidFill>
              </a:rPr>
              <a:t>Because of this, </a:t>
            </a:r>
            <a:r>
              <a:rPr lang="en-US" dirty="0" smtClean="0"/>
              <a:t>frontier men would kill entire flocks in one sitting.  Unable to sustain these attacks, the dodo was hunted to extinction.  </a:t>
            </a:r>
          </a:p>
          <a:p>
            <a:pPr marL="0" indent="0">
              <a:buNone/>
            </a:pPr>
            <a:endParaRPr lang="en-US" dirty="0"/>
          </a:p>
          <a:p>
            <a:pPr marL="0" indent="0">
              <a:buNone/>
            </a:pPr>
            <a:r>
              <a:rPr lang="en-US" dirty="0" smtClean="0">
                <a:solidFill>
                  <a:srgbClr val="7030A0"/>
                </a:solidFill>
              </a:rPr>
              <a:t>What caused the dodo’s extinction?  </a:t>
            </a:r>
            <a:endParaRPr lang="en-US" dirty="0">
              <a:solidFill>
                <a:srgbClr val="7030A0"/>
              </a:solidFill>
            </a:endParaRPr>
          </a:p>
        </p:txBody>
      </p:sp>
      <p:cxnSp>
        <p:nvCxnSpPr>
          <p:cNvPr id="5" name="Straight Arrow Connector 4"/>
          <p:cNvCxnSpPr/>
          <p:nvPr/>
        </p:nvCxnSpPr>
        <p:spPr>
          <a:xfrm>
            <a:off x="9321800" y="2565400"/>
            <a:ext cx="50800" cy="180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089900" y="4483100"/>
            <a:ext cx="3175000" cy="1333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This phrase is a clue!  It is explaining the cause of the effect in this paragraph.  </a:t>
            </a:r>
            <a:endParaRPr lang="en-US" dirty="0"/>
          </a:p>
        </p:txBody>
      </p:sp>
    </p:spTree>
    <p:extLst>
      <p:ext uri="{BB962C8B-B14F-4D97-AF65-F5344CB8AC3E}">
        <p14:creationId xmlns:p14="http://schemas.microsoft.com/office/powerpoint/2010/main" val="309839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Problem and Solution </a:t>
            </a:r>
            <a:endParaRPr lang="en-US" b="1" u="sng" dirty="0"/>
          </a:p>
        </p:txBody>
      </p:sp>
      <p:sp>
        <p:nvSpPr>
          <p:cNvPr id="3" name="Content Placeholder 2"/>
          <p:cNvSpPr>
            <a:spLocks noGrp="1"/>
          </p:cNvSpPr>
          <p:nvPr>
            <p:ph idx="1"/>
          </p:nvPr>
        </p:nvSpPr>
        <p:spPr/>
        <p:txBody>
          <a:bodyPr>
            <a:normAutofit/>
          </a:bodyPr>
          <a:lstStyle/>
          <a:p>
            <a:pPr marL="0" indent="0">
              <a:buNone/>
            </a:pPr>
            <a:r>
              <a:rPr lang="en-US" sz="4400" dirty="0" smtClean="0"/>
              <a:t>Used when describing a problem or solution to a problem  </a:t>
            </a:r>
            <a:endParaRPr lang="en-US" sz="4400" dirty="0"/>
          </a:p>
        </p:txBody>
      </p:sp>
    </p:spTree>
    <p:extLst>
      <p:ext uri="{BB962C8B-B14F-4D97-AF65-F5344CB8AC3E}">
        <p14:creationId xmlns:p14="http://schemas.microsoft.com/office/powerpoint/2010/main" val="2735938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pPr marL="0" indent="0">
              <a:buNone/>
            </a:pPr>
            <a:r>
              <a:rPr lang="en-US" dirty="0"/>
              <a:t>T</a:t>
            </a:r>
            <a:r>
              <a:rPr lang="en-US" dirty="0" smtClean="0"/>
              <a:t>housand of people die each year in car accidents involving drugs or alcohol.  Lives could be saved if our town adopts a free public taxi service. By providing such a service, we could prevent intoxicated drivers from endangering themselves or others.  </a:t>
            </a:r>
          </a:p>
          <a:p>
            <a:pPr marL="0" indent="0">
              <a:buNone/>
            </a:pPr>
            <a:endParaRPr lang="en-US" dirty="0"/>
          </a:p>
          <a:p>
            <a:pPr marL="0" indent="0">
              <a:buNone/>
            </a:pPr>
            <a:r>
              <a:rPr lang="en-US" dirty="0" smtClean="0"/>
              <a:t>What is the problem in this paragraph?</a:t>
            </a:r>
          </a:p>
          <a:p>
            <a:pPr marL="0" indent="0">
              <a:buNone/>
            </a:pPr>
            <a:endParaRPr lang="en-US" dirty="0"/>
          </a:p>
          <a:p>
            <a:pPr marL="0" indent="0">
              <a:buNone/>
            </a:pPr>
            <a:r>
              <a:rPr lang="en-US" dirty="0" smtClean="0"/>
              <a:t>What is the solution?  </a:t>
            </a:r>
            <a:endParaRPr lang="en-US" dirty="0"/>
          </a:p>
        </p:txBody>
      </p:sp>
    </p:spTree>
    <p:extLst>
      <p:ext uri="{BB962C8B-B14F-4D97-AF65-F5344CB8AC3E}">
        <p14:creationId xmlns:p14="http://schemas.microsoft.com/office/powerpoint/2010/main" val="140136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Compare and Contrast </a:t>
            </a:r>
            <a:endParaRPr lang="en-US" b="1" u="sng" dirty="0"/>
          </a:p>
        </p:txBody>
      </p:sp>
      <p:sp>
        <p:nvSpPr>
          <p:cNvPr id="3" name="Content Placeholder 2"/>
          <p:cNvSpPr>
            <a:spLocks noGrp="1"/>
          </p:cNvSpPr>
          <p:nvPr>
            <p:ph idx="1"/>
          </p:nvPr>
        </p:nvSpPr>
        <p:spPr/>
        <p:txBody>
          <a:bodyPr>
            <a:normAutofit/>
          </a:bodyPr>
          <a:lstStyle/>
          <a:p>
            <a:pPr marL="0" indent="0">
              <a:buNone/>
            </a:pPr>
            <a:r>
              <a:rPr lang="en-US" sz="4000" dirty="0" smtClean="0"/>
              <a:t>Used when an author wants to write about how things are similar and different.  </a:t>
            </a:r>
            <a:endParaRPr lang="en-US" sz="4000" dirty="0"/>
          </a:p>
        </p:txBody>
      </p:sp>
    </p:spTree>
    <p:extLst>
      <p:ext uri="{BB962C8B-B14F-4D97-AF65-F5344CB8AC3E}">
        <p14:creationId xmlns:p14="http://schemas.microsoft.com/office/powerpoint/2010/main" val="106285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Strand</a:t>
            </a:r>
            <a:endParaRPr lang="en-US" dirty="0"/>
          </a:p>
        </p:txBody>
      </p:sp>
      <p:sp>
        <p:nvSpPr>
          <p:cNvPr id="3" name="Content Placeholder 2"/>
          <p:cNvSpPr>
            <a:spLocks noGrp="1"/>
          </p:cNvSpPr>
          <p:nvPr>
            <p:ph idx="1"/>
          </p:nvPr>
        </p:nvSpPr>
        <p:spPr/>
        <p:txBody>
          <a:bodyPr/>
          <a:lstStyle/>
          <a:p>
            <a:r>
              <a:rPr lang="en-US" dirty="0" smtClean="0"/>
              <a:t>No Literacy Strand will be accepted unless it has… </a:t>
            </a:r>
          </a:p>
          <a:p>
            <a:r>
              <a:rPr lang="en-US" dirty="0" smtClean="0"/>
              <a:t>Underlined in the text</a:t>
            </a:r>
          </a:p>
          <a:p>
            <a:r>
              <a:rPr lang="en-US" dirty="0" smtClean="0"/>
              <a:t>Capital Letter</a:t>
            </a:r>
          </a:p>
          <a:p>
            <a:r>
              <a:rPr lang="en-US" dirty="0" smtClean="0"/>
              <a:t>Restated the direction</a:t>
            </a:r>
          </a:p>
          <a:p>
            <a:r>
              <a:rPr lang="en-US" dirty="0" smtClean="0"/>
              <a:t>Complete Sentence</a:t>
            </a:r>
          </a:p>
          <a:p>
            <a:r>
              <a:rPr lang="en-US" dirty="0" smtClean="0"/>
              <a:t>Punctuation.</a:t>
            </a:r>
          </a:p>
          <a:p>
            <a:endParaRPr lang="en-US" dirty="0"/>
          </a:p>
        </p:txBody>
      </p:sp>
    </p:spTree>
    <p:extLst>
      <p:ext uri="{BB962C8B-B14F-4D97-AF65-F5344CB8AC3E}">
        <p14:creationId xmlns:p14="http://schemas.microsoft.com/office/powerpoint/2010/main" val="872820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smtClean="0"/>
              <a:t>Linux and Windows are both computer operating systems.  Computers use them to run programs.  Linux is a totally free and open source, so users can improve or otherwise modify the source code.  Windows is owned by a specific company, so it costs money to use, and users are prohibited from altering the source code.  </a:t>
            </a:r>
          </a:p>
          <a:p>
            <a:pPr marL="0" indent="0">
              <a:buNone/>
            </a:pPr>
            <a:endParaRPr lang="en-US" dirty="0" smtClean="0"/>
          </a:p>
          <a:p>
            <a:pPr marL="0" indent="0">
              <a:buNone/>
            </a:pPr>
            <a:endParaRPr lang="en-US" dirty="0"/>
          </a:p>
          <a:p>
            <a:pPr marL="0" indent="0">
              <a:buNone/>
            </a:pPr>
            <a:r>
              <a:rPr lang="en-US" dirty="0" smtClean="0"/>
              <a:t>How are the two computer systems different?  </a:t>
            </a:r>
            <a:endParaRPr lang="en-US" dirty="0"/>
          </a:p>
        </p:txBody>
      </p:sp>
    </p:spTree>
    <p:extLst>
      <p:ext uri="{BB962C8B-B14F-4D97-AF65-F5344CB8AC3E}">
        <p14:creationId xmlns:p14="http://schemas.microsoft.com/office/powerpoint/2010/main" val="821296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Chronological Order</a:t>
            </a:r>
            <a:endParaRPr lang="en-US" b="1" u="sng" dirty="0"/>
          </a:p>
        </p:txBody>
      </p:sp>
      <p:sp>
        <p:nvSpPr>
          <p:cNvPr id="3" name="Content Placeholder 2"/>
          <p:cNvSpPr>
            <a:spLocks noGrp="1"/>
          </p:cNvSpPr>
          <p:nvPr>
            <p:ph idx="1"/>
          </p:nvPr>
        </p:nvSpPr>
        <p:spPr/>
        <p:txBody>
          <a:bodyPr>
            <a:normAutofit/>
          </a:bodyPr>
          <a:lstStyle/>
          <a:p>
            <a:pPr marL="0" indent="0">
              <a:buNone/>
            </a:pPr>
            <a:r>
              <a:rPr lang="en-US" sz="4400" dirty="0" smtClean="0"/>
              <a:t>When the paragraph is organized around the order in which events happened in time.  </a:t>
            </a:r>
            <a:endParaRPr lang="en-US" sz="4400" dirty="0"/>
          </a:p>
        </p:txBody>
      </p:sp>
    </p:spTree>
    <p:extLst>
      <p:ext uri="{BB962C8B-B14F-4D97-AF65-F5344CB8AC3E}">
        <p14:creationId xmlns:p14="http://schemas.microsoft.com/office/powerpoint/2010/main" val="1056158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1300" y="101601"/>
            <a:ext cx="12090400" cy="6613524"/>
          </a:xfrm>
        </p:spPr>
        <p:txBody>
          <a:bodyPr>
            <a:noAutofit/>
          </a:bodyPr>
          <a:lstStyle/>
          <a:p>
            <a:pPr marL="0" indent="0">
              <a:buNone/>
            </a:pPr>
            <a:r>
              <a:rPr lang="en-US" sz="3600" dirty="0"/>
              <a:t>Dinosaurs existed about 250 million years ago to 65 million years ago. This era is broken up into three periods known as the Triassic, Jurassic and Cretaceous periods. The Triassic Period lasted for 35 million years from 250-205 million years ago. Planet Earth was a very different place back then.  All the continents were united to form one huge land mass known as Pangaea.  The Jurassic Period was the second phase. The continents began shifting apart.  The time scale for this famous period is from 205 to 138 million years ago.  The Cretaceous Period was the last period of the dinosaurs. It spanned a time from 138 million to about 65 million years ago. In this period the continents fully separated. However, Australia and Antarctica were still united.</a:t>
            </a:r>
          </a:p>
        </p:txBody>
      </p:sp>
    </p:spTree>
    <p:extLst>
      <p:ext uri="{BB962C8B-B14F-4D97-AF65-F5344CB8AC3E}">
        <p14:creationId xmlns:p14="http://schemas.microsoft.com/office/powerpoint/2010/main" val="1506483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endParaRPr lang="en-US" dirty="0"/>
          </a:p>
        </p:txBody>
      </p:sp>
      <p:sp>
        <p:nvSpPr>
          <p:cNvPr id="3" name="Content Placeholder 2"/>
          <p:cNvSpPr>
            <a:spLocks noGrp="1"/>
          </p:cNvSpPr>
          <p:nvPr>
            <p:ph idx="1"/>
          </p:nvPr>
        </p:nvSpPr>
        <p:spPr/>
        <p:txBody>
          <a:bodyPr/>
          <a:lstStyle/>
          <a:p>
            <a:pPr marL="0" indent="0">
              <a:buNone/>
            </a:pPr>
            <a:r>
              <a:rPr lang="en-US" dirty="0" smtClean="0"/>
              <a:t>Eating cereal is easy.  First, get out your materials.  Next, pour your cereal in the bowl.  Then add your milk.  After that, stick a spoon in your bowl and enjoy!  </a:t>
            </a:r>
            <a:endParaRPr lang="en-US" dirty="0"/>
          </a:p>
        </p:txBody>
      </p:sp>
    </p:spTree>
    <p:extLst>
      <p:ext uri="{BB962C8B-B14F-4D97-AF65-F5344CB8AC3E}">
        <p14:creationId xmlns:p14="http://schemas.microsoft.com/office/powerpoint/2010/main" val="1034846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Sequential </a:t>
            </a:r>
            <a:endParaRPr lang="en-US" dirty="0"/>
          </a:p>
        </p:txBody>
      </p:sp>
    </p:spTree>
    <p:extLst>
      <p:ext uri="{BB962C8B-B14F-4D97-AF65-F5344CB8AC3E}">
        <p14:creationId xmlns:p14="http://schemas.microsoft.com/office/powerpoint/2010/main" val="26335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When looking at Mrs. </a:t>
            </a:r>
            <a:r>
              <a:rPr lang="en-US" dirty="0" smtClean="0"/>
              <a:t>Schneider’s </a:t>
            </a:r>
            <a:r>
              <a:rPr lang="en-US" dirty="0" smtClean="0"/>
              <a:t>desk, you will notice the coffee </a:t>
            </a:r>
            <a:r>
              <a:rPr lang="en-US" dirty="0" smtClean="0"/>
              <a:t>cup </a:t>
            </a:r>
            <a:r>
              <a:rPr lang="en-US" dirty="0" smtClean="0"/>
              <a:t>sitting on the left hand corner.  In the middle of the desk are </a:t>
            </a:r>
            <a:r>
              <a:rPr lang="en-US" dirty="0" smtClean="0"/>
              <a:t>a clipboard, her water bottle, papers </a:t>
            </a:r>
            <a:r>
              <a:rPr lang="en-US" dirty="0" smtClean="0"/>
              <a:t>and next to the wall </a:t>
            </a:r>
            <a:r>
              <a:rPr lang="en-US" dirty="0" smtClean="0"/>
              <a:t>is her phone.  </a:t>
            </a:r>
            <a:r>
              <a:rPr lang="en-US" dirty="0" smtClean="0"/>
              <a:t>Mrs. </a:t>
            </a:r>
            <a:r>
              <a:rPr lang="en-US" dirty="0" smtClean="0"/>
              <a:t>Schneider </a:t>
            </a:r>
            <a:r>
              <a:rPr lang="en-US" dirty="0" smtClean="0"/>
              <a:t>keeps her candy </a:t>
            </a:r>
            <a:r>
              <a:rPr lang="en-US" dirty="0" smtClean="0"/>
              <a:t>hidden.  </a:t>
            </a:r>
            <a:endParaRPr lang="en-US" dirty="0"/>
          </a:p>
        </p:txBody>
      </p:sp>
    </p:spTree>
    <p:extLst>
      <p:ext uri="{BB962C8B-B14F-4D97-AF65-F5344CB8AC3E}">
        <p14:creationId xmlns:p14="http://schemas.microsoft.com/office/powerpoint/2010/main" val="2216608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Spatial </a:t>
            </a:r>
            <a:endParaRPr lang="en-US" dirty="0"/>
          </a:p>
        </p:txBody>
      </p:sp>
    </p:spTree>
    <p:extLst>
      <p:ext uri="{BB962C8B-B14F-4D97-AF65-F5344CB8AC3E}">
        <p14:creationId xmlns:p14="http://schemas.microsoft.com/office/powerpoint/2010/main" val="4262292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No-name papers have plagued teachers for a long time.  It is very easy to forget to put your name on your paper.  Professor Mario and his colleague Luigi think that teachers should give students a simple reminder before handing in papers.  Others think that a more students should check each other’s papers for names.   </a:t>
            </a:r>
            <a:endParaRPr lang="en-US" dirty="0"/>
          </a:p>
        </p:txBody>
      </p:sp>
    </p:spTree>
    <p:extLst>
      <p:ext uri="{BB962C8B-B14F-4D97-AF65-F5344CB8AC3E}">
        <p14:creationId xmlns:p14="http://schemas.microsoft.com/office/powerpoint/2010/main" val="67070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Problem Solution </a:t>
            </a:r>
            <a:endParaRPr lang="en-US" dirty="0"/>
          </a:p>
        </p:txBody>
      </p:sp>
    </p:spTree>
    <p:extLst>
      <p:ext uri="{BB962C8B-B14F-4D97-AF65-F5344CB8AC3E}">
        <p14:creationId xmlns:p14="http://schemas.microsoft.com/office/powerpoint/2010/main" val="4147712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many theories about why the dinosaurs vanished from the planet.  One theory that many people believe is that a gigantic meteorite smashed into the Earth.  Scientists believe that the meteorite was very big and that the impact may have produced a large dust cloud that covered the Earth for many years.  The dust cloud may have caused plants to not receive sunlight and the large plant eaters, or herbivores, may have died off, followed by the large meat eaters, or carnivores.  This theory may or may not be true, but it is one explanation as to why these giant reptiles no longer inhabit the Earth</a:t>
            </a:r>
          </a:p>
        </p:txBody>
      </p:sp>
    </p:spTree>
    <p:extLst>
      <p:ext uri="{BB962C8B-B14F-4D97-AF65-F5344CB8AC3E}">
        <p14:creationId xmlns:p14="http://schemas.microsoft.com/office/powerpoint/2010/main" val="3415425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3610" y="304801"/>
            <a:ext cx="12128390" cy="868363"/>
          </a:xfrm>
        </p:spPr>
        <p:txBody>
          <a:bodyPr>
            <a:normAutofit fontScale="90000"/>
          </a:bodyPr>
          <a:lstStyle/>
          <a:p>
            <a:pPr algn="ctr" eaLnBrk="1" hangingPunct="1"/>
            <a:r>
              <a:rPr lang="en-US" altLang="en-US" sz="3600" b="1" dirty="0">
                <a:solidFill>
                  <a:srgbClr val="0070C0"/>
                </a:solidFill>
                <a:latin typeface="Times New Roman" panose="02020603050405020304" pitchFamily="18" charset="0"/>
              </a:rPr>
              <a:t>Word of the Day – </a:t>
            </a:r>
            <a:r>
              <a:rPr lang="en-US" altLang="en-US" sz="3600" b="1" dirty="0" smtClean="0">
                <a:solidFill>
                  <a:srgbClr val="0070C0"/>
                </a:solidFill>
                <a:latin typeface="Times New Roman" panose="02020603050405020304" pitchFamily="18" charset="0"/>
              </a:rPr>
              <a:t/>
            </a:r>
            <a:br>
              <a:rPr lang="en-US" altLang="en-US" sz="3600" b="1" dirty="0" smtClean="0">
                <a:solidFill>
                  <a:srgbClr val="0070C0"/>
                </a:solidFill>
                <a:latin typeface="Times New Roman" panose="02020603050405020304" pitchFamily="18" charset="0"/>
              </a:rPr>
            </a:br>
            <a:r>
              <a:rPr lang="en-US" altLang="en-US" sz="3600" b="1" dirty="0" smtClean="0">
                <a:solidFill>
                  <a:srgbClr val="0070C0"/>
                </a:solidFill>
                <a:latin typeface="Times New Roman" panose="02020603050405020304" pitchFamily="18" charset="0"/>
              </a:rPr>
              <a:t>Use the word of the day in an </a:t>
            </a:r>
            <a:r>
              <a:rPr lang="en-US" altLang="en-US" sz="3600" b="1" u="sng" dirty="0" smtClean="0">
                <a:solidFill>
                  <a:srgbClr val="0070C0"/>
                </a:solidFill>
                <a:latin typeface="Times New Roman" panose="02020603050405020304" pitchFamily="18" charset="0"/>
              </a:rPr>
              <a:t>original sentence</a:t>
            </a:r>
            <a:r>
              <a:rPr lang="en-US" altLang="en-US" sz="3600" b="1" dirty="0" smtClean="0">
                <a:solidFill>
                  <a:srgbClr val="0070C0"/>
                </a:solidFill>
                <a:latin typeface="Times New Roman" panose="02020603050405020304" pitchFamily="18" charset="0"/>
              </a:rPr>
              <a:t>.</a:t>
            </a:r>
            <a:br>
              <a:rPr lang="en-US" altLang="en-US" sz="3600" b="1" dirty="0" smtClean="0">
                <a:solidFill>
                  <a:srgbClr val="0070C0"/>
                </a:solidFill>
                <a:latin typeface="Times New Roman" panose="02020603050405020304" pitchFamily="18" charset="0"/>
              </a:rPr>
            </a:br>
            <a:r>
              <a:rPr lang="en-US" altLang="en-US" sz="3600" b="1" dirty="0" smtClean="0">
                <a:solidFill>
                  <a:srgbClr val="0070C0"/>
                </a:solidFill>
                <a:latin typeface="Times New Roman" panose="02020603050405020304" pitchFamily="18" charset="0"/>
              </a:rPr>
              <a:t>Then </a:t>
            </a:r>
            <a:r>
              <a:rPr lang="en-US" altLang="en-US" sz="3600" b="1" u="sng" dirty="0" smtClean="0">
                <a:solidFill>
                  <a:srgbClr val="0070C0"/>
                </a:solidFill>
                <a:latin typeface="Times New Roman" panose="02020603050405020304" pitchFamily="18" charset="0"/>
              </a:rPr>
              <a:t>draw a picture </a:t>
            </a:r>
            <a:r>
              <a:rPr lang="en-US" altLang="en-US" sz="3600" b="1" dirty="0" smtClean="0">
                <a:solidFill>
                  <a:srgbClr val="0070C0"/>
                </a:solidFill>
                <a:latin typeface="Times New Roman" panose="02020603050405020304" pitchFamily="18" charset="0"/>
              </a:rPr>
              <a:t>to help you remember what it means.  </a:t>
            </a:r>
            <a:endParaRPr lang="en-US" altLang="en-US" b="1" dirty="0" smtClean="0">
              <a:solidFill>
                <a:srgbClr val="0070C0"/>
              </a:solidFill>
              <a:latin typeface="Times New Roman" panose="02020603050405020304" pitchFamily="18" charset="0"/>
            </a:endParaRPr>
          </a:p>
        </p:txBody>
      </p:sp>
      <p:sp>
        <p:nvSpPr>
          <p:cNvPr id="9219" name="Content Placeholder 2"/>
          <p:cNvSpPr>
            <a:spLocks noGrp="1"/>
          </p:cNvSpPr>
          <p:nvPr>
            <p:ph sz="quarter" idx="1"/>
          </p:nvPr>
        </p:nvSpPr>
        <p:spPr>
          <a:xfrm>
            <a:off x="445273" y="2472856"/>
            <a:ext cx="11457830" cy="4080344"/>
          </a:xfrm>
        </p:spPr>
        <p:txBody>
          <a:bodyPr>
            <a:normAutofit fontScale="55000" lnSpcReduction="20000"/>
          </a:bodyPr>
          <a:lstStyle/>
          <a:p>
            <a:pPr>
              <a:buFont typeface="Wingdings 2" panose="05020102010507070707" pitchFamily="18" charset="2"/>
              <a:buNone/>
            </a:pPr>
            <a:endParaRPr lang="en-US" altLang="en-US" sz="2500" dirty="0"/>
          </a:p>
          <a:p>
            <a:r>
              <a:rPr lang="en-US" altLang="en-US" sz="8600" b="1" dirty="0"/>
              <a:t>confidentiality</a:t>
            </a:r>
            <a:r>
              <a:rPr lang="en-US" altLang="en-US" sz="8600" dirty="0"/>
              <a:t> – noun – to keep someone’s name or business private.</a:t>
            </a:r>
          </a:p>
          <a:p>
            <a:pPr>
              <a:buFont typeface="Wingdings 2" panose="05020102010507070707" pitchFamily="18" charset="2"/>
              <a:buNone/>
            </a:pPr>
            <a:endParaRPr lang="en-US" altLang="en-US" sz="8600" dirty="0"/>
          </a:p>
          <a:p>
            <a:pPr>
              <a:buFont typeface="Wingdings 2" panose="05020102010507070707" pitchFamily="18" charset="2"/>
              <a:buNone/>
            </a:pPr>
            <a:r>
              <a:rPr lang="en-US" altLang="en-US" sz="8600" dirty="0"/>
              <a:t>You can trust all school teachers and personnel to keep student information </a:t>
            </a:r>
            <a:r>
              <a:rPr lang="en-US" altLang="en-US" sz="8600" b="1" u="sng" dirty="0"/>
              <a:t>confidential</a:t>
            </a:r>
            <a:r>
              <a:rPr lang="en-US" altLang="en-US" sz="8600" dirty="0"/>
              <a:t> to protect everyone’s privacy.</a:t>
            </a:r>
          </a:p>
          <a:p>
            <a:pPr>
              <a:buFont typeface="Wingdings 2" panose="05020102010507070707" pitchFamily="18" charset="2"/>
              <a:buNone/>
            </a:pPr>
            <a:endParaRPr lang="en-US" altLang="en-US" sz="4000" dirty="0"/>
          </a:p>
          <a:p>
            <a:pPr>
              <a:buFont typeface="Wingdings 2" panose="05020102010507070707" pitchFamily="18" charset="2"/>
              <a:buNone/>
            </a:pPr>
            <a:endParaRPr lang="en-US" altLang="en-US" sz="4000" dirty="0"/>
          </a:p>
          <a:p>
            <a:endParaRPr lang="en-US" altLang="en-US" sz="4000" dirty="0">
              <a:latin typeface="Times New Roman" panose="02020603050405020304" pitchFamily="18" charset="0"/>
            </a:endParaRPr>
          </a:p>
          <a:p>
            <a:pPr>
              <a:buFont typeface="Wingdings 2" panose="05020102010507070707" pitchFamily="18" charset="2"/>
              <a:buNone/>
            </a:pPr>
            <a:endParaRPr lang="en-US" altLang="en-US" sz="3200" dirty="0"/>
          </a:p>
          <a:p>
            <a:pPr>
              <a:buFont typeface="Wingdings 2" panose="05020102010507070707" pitchFamily="18" charset="2"/>
              <a:buNone/>
            </a:pPr>
            <a:endParaRPr lang="en-US" altLang="en-US" sz="3200" dirty="0"/>
          </a:p>
          <a:p>
            <a:pPr eaLnBrk="1" hangingPunct="1">
              <a:buFont typeface="Wingdings 2" panose="05020102010507070707" pitchFamily="18" charset="2"/>
              <a:buNone/>
            </a:pPr>
            <a:endParaRPr lang="en-US" altLang="en-US" sz="3200" dirty="0">
              <a:latin typeface="Times New Roman" panose="02020603050405020304" pitchFamily="18" charset="0"/>
            </a:endParaRPr>
          </a:p>
          <a:p>
            <a:pPr marL="0" indent="0" eaLnBrk="1" hangingPunct="1">
              <a:buNone/>
            </a:pPr>
            <a:endParaRPr lang="en-US" altLang="en-US" sz="3200" dirty="0"/>
          </a:p>
        </p:txBody>
      </p:sp>
    </p:spTree>
    <p:extLst>
      <p:ext uri="{BB962C8B-B14F-4D97-AF65-F5344CB8AC3E}">
        <p14:creationId xmlns:p14="http://schemas.microsoft.com/office/powerpoint/2010/main" val="3940542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Cause and Effect </a:t>
            </a:r>
            <a:endParaRPr lang="en-US" dirty="0"/>
          </a:p>
        </p:txBody>
      </p:sp>
    </p:spTree>
    <p:extLst>
      <p:ext uri="{BB962C8B-B14F-4D97-AF65-F5344CB8AC3E}">
        <p14:creationId xmlns:p14="http://schemas.microsoft.com/office/powerpoint/2010/main" val="1310644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hlinkClick r:id="rId2"/>
              </a:rPr>
              <a:t>http://www.cnn.com/studentnews</a:t>
            </a:r>
            <a:r>
              <a:rPr lang="en-US" dirty="0" smtClean="0"/>
              <a:t> </a:t>
            </a:r>
            <a:endParaRPr lang="en-US" dirty="0"/>
          </a:p>
        </p:txBody>
      </p:sp>
      <p:pic>
        <p:nvPicPr>
          <p:cNvPr id="4" name="Picture 3"/>
          <p:cNvPicPr>
            <a:picLocks noChangeAspect="1"/>
          </p:cNvPicPr>
          <p:nvPr/>
        </p:nvPicPr>
        <p:blipFill>
          <a:blip r:embed="rId3"/>
          <a:stretch>
            <a:fillRect/>
          </a:stretch>
        </p:blipFill>
        <p:spPr>
          <a:xfrm>
            <a:off x="4427678" y="2428407"/>
            <a:ext cx="7535722" cy="4231598"/>
          </a:xfrm>
          <a:prstGeom prst="rect">
            <a:avLst/>
          </a:prstGeom>
        </p:spPr>
      </p:pic>
    </p:spTree>
    <p:extLst>
      <p:ext uri="{BB962C8B-B14F-4D97-AF65-F5344CB8AC3E}">
        <p14:creationId xmlns:p14="http://schemas.microsoft.com/office/powerpoint/2010/main" val="1933453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746919"/>
            <a:ext cx="12192000" cy="639762"/>
          </a:xfrm>
        </p:spPr>
        <p:txBody>
          <a:bodyPr>
            <a:normAutofit fontScale="90000"/>
          </a:bodyPr>
          <a:lstStyle/>
          <a:p>
            <a:pPr algn="ctr"/>
            <a:r>
              <a:rPr lang="en-US" altLang="en-US" b="1" dirty="0" smtClean="0">
                <a:solidFill>
                  <a:srgbClr val="0070C0"/>
                </a:solidFill>
                <a:latin typeface="Times New Roman" panose="02020603050405020304" pitchFamily="18" charset="0"/>
              </a:rPr>
              <a:t>Word </a:t>
            </a:r>
            <a:r>
              <a:rPr lang="en-US" altLang="en-US" b="1" dirty="0">
                <a:solidFill>
                  <a:srgbClr val="0070C0"/>
                </a:solidFill>
                <a:latin typeface="Times New Roman" panose="02020603050405020304" pitchFamily="18" charset="0"/>
              </a:rPr>
              <a:t>of the Day – </a:t>
            </a:r>
            <a:br>
              <a:rPr lang="en-US" altLang="en-US" b="1" dirty="0">
                <a:solidFill>
                  <a:srgbClr val="0070C0"/>
                </a:solidFill>
                <a:latin typeface="Times New Roman" panose="02020603050405020304" pitchFamily="18" charset="0"/>
              </a:rPr>
            </a:br>
            <a:r>
              <a:rPr lang="en-US" altLang="en-US" b="1" dirty="0">
                <a:solidFill>
                  <a:srgbClr val="0070C0"/>
                </a:solidFill>
                <a:latin typeface="Times New Roman" panose="02020603050405020304" pitchFamily="18" charset="0"/>
              </a:rPr>
              <a:t>Use the word of the day in an </a:t>
            </a:r>
            <a:r>
              <a:rPr lang="en-US" altLang="en-US" b="1" u="sng" dirty="0">
                <a:solidFill>
                  <a:srgbClr val="0070C0"/>
                </a:solidFill>
                <a:latin typeface="Times New Roman" panose="02020603050405020304" pitchFamily="18" charset="0"/>
              </a:rPr>
              <a:t>original sentence</a:t>
            </a:r>
            <a:r>
              <a:rPr lang="en-US" altLang="en-US" b="1" dirty="0">
                <a:solidFill>
                  <a:srgbClr val="0070C0"/>
                </a:solidFill>
                <a:latin typeface="Times New Roman" panose="02020603050405020304" pitchFamily="18" charset="0"/>
              </a:rPr>
              <a:t>.</a:t>
            </a:r>
            <a:br>
              <a:rPr lang="en-US" altLang="en-US" b="1" dirty="0">
                <a:solidFill>
                  <a:srgbClr val="0070C0"/>
                </a:solidFill>
                <a:latin typeface="Times New Roman" panose="02020603050405020304" pitchFamily="18" charset="0"/>
              </a:rPr>
            </a:br>
            <a:r>
              <a:rPr lang="en-US" altLang="en-US" b="1" dirty="0">
                <a:solidFill>
                  <a:srgbClr val="0070C0"/>
                </a:solidFill>
                <a:latin typeface="Times New Roman" panose="02020603050405020304" pitchFamily="18" charset="0"/>
              </a:rPr>
              <a:t>Then </a:t>
            </a:r>
            <a:r>
              <a:rPr lang="en-US" altLang="en-US" b="1" u="sng" dirty="0">
                <a:solidFill>
                  <a:srgbClr val="0070C0"/>
                </a:solidFill>
                <a:latin typeface="Times New Roman" panose="02020603050405020304" pitchFamily="18" charset="0"/>
              </a:rPr>
              <a:t>draw a picture </a:t>
            </a:r>
            <a:r>
              <a:rPr lang="en-US" altLang="en-US" b="1" dirty="0">
                <a:solidFill>
                  <a:srgbClr val="0070C0"/>
                </a:solidFill>
                <a:latin typeface="Times New Roman" panose="02020603050405020304" pitchFamily="18" charset="0"/>
              </a:rPr>
              <a:t>to help you remember what it means. </a:t>
            </a:r>
            <a:endParaRPr lang="en-US" altLang="en-US" b="1" dirty="0" smtClean="0">
              <a:solidFill>
                <a:srgbClr val="0070C0"/>
              </a:solidFill>
              <a:latin typeface="Times New Roman" panose="02020603050405020304" pitchFamily="18" charset="0"/>
            </a:endParaRPr>
          </a:p>
        </p:txBody>
      </p:sp>
      <p:sp>
        <p:nvSpPr>
          <p:cNvPr id="11267" name="Content Placeholder 2"/>
          <p:cNvSpPr>
            <a:spLocks noGrp="1"/>
          </p:cNvSpPr>
          <p:nvPr>
            <p:ph sz="quarter" idx="1"/>
          </p:nvPr>
        </p:nvSpPr>
        <p:spPr>
          <a:xfrm>
            <a:off x="318052" y="2154802"/>
            <a:ext cx="9892748" cy="4245997"/>
          </a:xfrm>
        </p:spPr>
        <p:txBody>
          <a:bodyPr>
            <a:normAutofit fontScale="92500"/>
          </a:bodyPr>
          <a:lstStyle/>
          <a:p>
            <a:pPr>
              <a:buFont typeface="Wingdings 2" panose="05020102010507070707" pitchFamily="18" charset="2"/>
              <a:buNone/>
            </a:pPr>
            <a:r>
              <a:rPr lang="en-US" altLang="en-US" sz="800" dirty="0"/>
              <a:t> </a:t>
            </a:r>
          </a:p>
          <a:p>
            <a:r>
              <a:rPr lang="en-US" altLang="en-US" sz="4000" b="1" dirty="0"/>
              <a:t>vandalism – </a:t>
            </a:r>
            <a:r>
              <a:rPr lang="en-US" altLang="en-US" sz="4000" dirty="0"/>
              <a:t>noun – destroying, mutilating, or defacing property</a:t>
            </a:r>
          </a:p>
          <a:p>
            <a:pPr>
              <a:buFont typeface="Wingdings 2" panose="05020102010507070707" pitchFamily="18" charset="2"/>
              <a:buNone/>
            </a:pPr>
            <a:endParaRPr lang="en-US" altLang="en-US" sz="4000" dirty="0"/>
          </a:p>
          <a:p>
            <a:pPr>
              <a:buFont typeface="Wingdings 2" panose="05020102010507070707" pitchFamily="18" charset="2"/>
              <a:buNone/>
            </a:pPr>
            <a:r>
              <a:rPr lang="en-US" altLang="en-US" sz="4000" b="1" u="sng" dirty="0"/>
              <a:t>Vandalism</a:t>
            </a:r>
            <a:r>
              <a:rPr lang="en-US" altLang="en-US" sz="4000" dirty="0"/>
              <a:t> is expensive; anytime we have to re-paint, rebuild, or repair property at our </a:t>
            </a:r>
            <a:r>
              <a:rPr lang="en-US" altLang="en-US" sz="4000" dirty="0" smtClean="0"/>
              <a:t>school </a:t>
            </a:r>
            <a:r>
              <a:rPr lang="en-US" altLang="en-US" sz="4000" dirty="0"/>
              <a:t>it costs money – money that could be better spent on books, materials and field </a:t>
            </a:r>
            <a:r>
              <a:rPr lang="en-US" altLang="en-US" sz="4000" dirty="0" smtClean="0"/>
              <a:t>trips</a:t>
            </a:r>
            <a:r>
              <a:rPr lang="en-US" altLang="en-US" sz="4000" dirty="0"/>
              <a:t>.</a:t>
            </a:r>
          </a:p>
          <a:p>
            <a:pPr>
              <a:buFont typeface="Wingdings 2" panose="05020102010507070707" pitchFamily="18" charset="2"/>
              <a:buNone/>
            </a:pPr>
            <a:endParaRPr lang="en-US" altLang="en-US" sz="4000" dirty="0"/>
          </a:p>
          <a:p>
            <a:pPr>
              <a:buFont typeface="Wingdings 2" panose="05020102010507070707" pitchFamily="18" charset="2"/>
              <a:buNone/>
            </a:pPr>
            <a:endParaRPr lang="en-US" altLang="en-US" sz="4000" dirty="0"/>
          </a:p>
          <a:p>
            <a:pPr>
              <a:buFont typeface="Wingdings 2" panose="05020102010507070707" pitchFamily="18" charset="2"/>
              <a:buNone/>
            </a:pPr>
            <a:endParaRPr lang="en-US" altLang="en-US" dirty="0"/>
          </a:p>
          <a:p>
            <a:pPr>
              <a:buFont typeface="Wingdings 2" panose="05020102010507070707" pitchFamily="18" charset="2"/>
              <a:buNone/>
            </a:pPr>
            <a:endParaRPr lang="en-US" altLang="en-US" dirty="0"/>
          </a:p>
          <a:p>
            <a:endParaRPr lang="en-US" altLang="en-US" dirty="0" smtClean="0"/>
          </a:p>
        </p:txBody>
      </p:sp>
    </p:spTree>
    <p:extLst>
      <p:ext uri="{BB962C8B-B14F-4D97-AF65-F5344CB8AC3E}">
        <p14:creationId xmlns:p14="http://schemas.microsoft.com/office/powerpoint/2010/main" val="112501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Strand</a:t>
            </a:r>
            <a:endParaRPr lang="en-US" dirty="0"/>
          </a:p>
        </p:txBody>
      </p:sp>
      <p:sp>
        <p:nvSpPr>
          <p:cNvPr id="3" name="Content Placeholder 2"/>
          <p:cNvSpPr>
            <a:spLocks noGrp="1"/>
          </p:cNvSpPr>
          <p:nvPr>
            <p:ph idx="1"/>
          </p:nvPr>
        </p:nvSpPr>
        <p:spPr/>
        <p:txBody>
          <a:bodyPr/>
          <a:lstStyle/>
          <a:p>
            <a:r>
              <a:rPr lang="en-US" dirty="0" smtClean="0"/>
              <a:t>No Literacy Strand will be accepted unless it has… </a:t>
            </a:r>
          </a:p>
          <a:p>
            <a:r>
              <a:rPr lang="en-US" dirty="0" smtClean="0"/>
              <a:t>Underlined in the text</a:t>
            </a:r>
          </a:p>
          <a:p>
            <a:r>
              <a:rPr lang="en-US" dirty="0" smtClean="0"/>
              <a:t>Capital Letter</a:t>
            </a:r>
          </a:p>
          <a:p>
            <a:r>
              <a:rPr lang="en-US" dirty="0" smtClean="0"/>
              <a:t>Restated the direction</a:t>
            </a:r>
          </a:p>
          <a:p>
            <a:r>
              <a:rPr lang="en-US" dirty="0" smtClean="0"/>
              <a:t>Complete Sentence</a:t>
            </a:r>
          </a:p>
          <a:p>
            <a:r>
              <a:rPr lang="en-US" dirty="0" smtClean="0"/>
              <a:t>Punctuation.</a:t>
            </a:r>
          </a:p>
          <a:p>
            <a:endParaRPr lang="en-US" dirty="0"/>
          </a:p>
        </p:txBody>
      </p:sp>
    </p:spTree>
    <p:extLst>
      <p:ext uri="{BB962C8B-B14F-4D97-AF65-F5344CB8AC3E}">
        <p14:creationId xmlns:p14="http://schemas.microsoft.com/office/powerpoint/2010/main" val="2880697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GRADE LAST WEEK’S QUIZ	</a:t>
            </a:r>
            <a:br>
              <a:rPr lang="en-US" dirty="0" smtClean="0"/>
            </a:br>
            <a:r>
              <a:rPr lang="en-US" dirty="0" smtClean="0"/>
              <a:t>						TOTAL </a:t>
            </a:r>
            <a:r>
              <a:rPr lang="en-US" dirty="0"/>
              <a:t>=  + ___ / </a:t>
            </a:r>
            <a:r>
              <a:rPr lang="en-US" dirty="0" smtClean="0"/>
              <a:t>24</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sz="3200" b="1" dirty="0" smtClean="0"/>
              <a:t> </a:t>
            </a:r>
            <a:r>
              <a:rPr lang="en-US" sz="3200" b="1" dirty="0" smtClean="0"/>
              <a:t>  </a:t>
            </a:r>
            <a:endParaRPr lang="en-US" sz="3200" b="1" dirty="0" smtClean="0"/>
          </a:p>
          <a:p>
            <a:pPr marL="514350" indent="-514350">
              <a:buFont typeface="+mj-lt"/>
              <a:buAutoNum type="arabicPeriod"/>
            </a:pPr>
            <a:r>
              <a:rPr lang="en-US" sz="3200" b="1" dirty="0"/>
              <a:t> </a:t>
            </a:r>
            <a:endParaRPr lang="en-US" sz="3200" b="1" dirty="0" smtClean="0"/>
          </a:p>
          <a:p>
            <a:pPr marL="0" indent="0">
              <a:buNone/>
            </a:pPr>
            <a:r>
              <a:rPr lang="en-US" sz="3200" dirty="0" smtClean="0"/>
              <a:t>Read the narrative 3.8 paragraph.  </a:t>
            </a:r>
          </a:p>
          <a:p>
            <a:pPr marL="274638" lvl="1" indent="0">
              <a:buNone/>
            </a:pPr>
            <a:r>
              <a:rPr lang="en-US" sz="3200" dirty="0" smtClean="0"/>
              <a:t> </a:t>
            </a:r>
            <a:r>
              <a:rPr lang="en-US" sz="3200" b="1" dirty="0" smtClean="0"/>
              <a:t>1 point </a:t>
            </a:r>
            <a:r>
              <a:rPr lang="en-US" sz="3200" dirty="0" smtClean="0"/>
              <a:t>= indenting before the paragraph (put a </a:t>
            </a:r>
            <a:r>
              <a:rPr lang="en-US" sz="3200" dirty="0" smtClean="0">
                <a:sym typeface="Wingdings" panose="05000000000000000000" pitchFamily="2" charset="2"/>
              </a:rPr>
              <a:t>) </a:t>
            </a:r>
            <a:endParaRPr lang="en-US" sz="3200" dirty="0" smtClean="0"/>
          </a:p>
          <a:p>
            <a:pPr marL="274638" lvl="1" indent="0">
              <a:buNone/>
            </a:pPr>
            <a:r>
              <a:rPr lang="en-US" sz="3200" b="1" dirty="0"/>
              <a:t> </a:t>
            </a:r>
            <a:r>
              <a:rPr lang="en-US" sz="3200" b="1" dirty="0" smtClean="0"/>
              <a:t>8 points </a:t>
            </a:r>
            <a:r>
              <a:rPr lang="en-US" sz="3200" dirty="0" smtClean="0"/>
              <a:t>= 1 for each complete sentence (put a check mark by it)</a:t>
            </a:r>
          </a:p>
          <a:p>
            <a:pPr marL="274638" lvl="1" indent="0">
              <a:buNone/>
            </a:pPr>
            <a:r>
              <a:rPr lang="en-US" sz="3200" b="1" dirty="0" smtClean="0"/>
              <a:t> 3 points </a:t>
            </a:r>
            <a:r>
              <a:rPr lang="en-US" sz="3200" dirty="0" smtClean="0"/>
              <a:t>= 3 rules mentioned (circle each rule) </a:t>
            </a:r>
            <a:endParaRPr lang="en-US" sz="3200" dirty="0"/>
          </a:p>
          <a:p>
            <a:pPr marL="274638" lvl="1" indent="0">
              <a:buNone/>
            </a:pPr>
            <a:r>
              <a:rPr lang="en-US" dirty="0" smtClean="0"/>
              <a:t> </a:t>
            </a:r>
          </a:p>
        </p:txBody>
      </p:sp>
    </p:spTree>
    <p:extLst>
      <p:ext uri="{BB962C8B-B14F-4D97-AF65-F5344CB8AC3E}">
        <p14:creationId xmlns:p14="http://schemas.microsoft.com/office/powerpoint/2010/main" val="1869726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hlinkClick r:id="rId2"/>
              </a:rPr>
              <a:t>http://www.cnn.com/studentnews</a:t>
            </a:r>
            <a:r>
              <a:rPr lang="en-US" dirty="0" smtClean="0"/>
              <a:t> </a:t>
            </a:r>
            <a:endParaRPr lang="en-US" dirty="0"/>
          </a:p>
        </p:txBody>
      </p:sp>
      <p:pic>
        <p:nvPicPr>
          <p:cNvPr id="4" name="Picture 3"/>
          <p:cNvPicPr>
            <a:picLocks noChangeAspect="1"/>
          </p:cNvPicPr>
          <p:nvPr/>
        </p:nvPicPr>
        <p:blipFill>
          <a:blip r:embed="rId3"/>
          <a:stretch>
            <a:fillRect/>
          </a:stretch>
        </p:blipFill>
        <p:spPr>
          <a:xfrm>
            <a:off x="4427678" y="2428407"/>
            <a:ext cx="7535722" cy="4231598"/>
          </a:xfrm>
          <a:prstGeom prst="rect">
            <a:avLst/>
          </a:prstGeom>
        </p:spPr>
      </p:pic>
    </p:spTree>
    <p:extLst>
      <p:ext uri="{BB962C8B-B14F-4D97-AF65-F5344CB8AC3E}">
        <p14:creationId xmlns:p14="http://schemas.microsoft.com/office/powerpoint/2010/main" val="93505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12192000" cy="792162"/>
          </a:xfrm>
        </p:spPr>
        <p:txBody>
          <a:bodyPr>
            <a:normAutofit fontScale="90000"/>
          </a:bodyPr>
          <a:lstStyle/>
          <a:p>
            <a:pPr algn="ctr"/>
            <a:r>
              <a:rPr lang="en-US" altLang="en-US" sz="3600" b="1" dirty="0" smtClean="0">
                <a:solidFill>
                  <a:srgbClr val="0070C0"/>
                </a:solidFill>
                <a:latin typeface="Times New Roman" panose="02020603050405020304" pitchFamily="18" charset="0"/>
              </a:rPr>
              <a:t>Word of the Day – </a:t>
            </a:r>
            <a:br>
              <a:rPr lang="en-US" altLang="en-US" sz="3600" b="1" dirty="0" smtClean="0">
                <a:solidFill>
                  <a:srgbClr val="0070C0"/>
                </a:solidFill>
                <a:latin typeface="Times New Roman" panose="02020603050405020304" pitchFamily="18" charset="0"/>
              </a:rPr>
            </a:br>
            <a:r>
              <a:rPr lang="en-US" altLang="en-US" sz="3600" b="1" dirty="0" smtClean="0">
                <a:solidFill>
                  <a:srgbClr val="0070C0"/>
                </a:solidFill>
                <a:latin typeface="Times New Roman" panose="02020603050405020304" pitchFamily="18" charset="0"/>
              </a:rPr>
              <a:t>Use the word of the day in an </a:t>
            </a:r>
            <a:r>
              <a:rPr lang="en-US" altLang="en-US" sz="3600" b="1" u="sng" dirty="0" smtClean="0">
                <a:solidFill>
                  <a:srgbClr val="0070C0"/>
                </a:solidFill>
                <a:latin typeface="Times New Roman" panose="02020603050405020304" pitchFamily="18" charset="0"/>
              </a:rPr>
              <a:t>original sentence</a:t>
            </a:r>
            <a:r>
              <a:rPr lang="en-US" altLang="en-US" sz="3600" b="1" dirty="0" smtClean="0">
                <a:solidFill>
                  <a:srgbClr val="0070C0"/>
                </a:solidFill>
                <a:latin typeface="Times New Roman" panose="02020603050405020304" pitchFamily="18" charset="0"/>
              </a:rPr>
              <a:t>.</a:t>
            </a:r>
            <a:br>
              <a:rPr lang="en-US" altLang="en-US" sz="3600" b="1" dirty="0" smtClean="0">
                <a:solidFill>
                  <a:srgbClr val="0070C0"/>
                </a:solidFill>
                <a:latin typeface="Times New Roman" panose="02020603050405020304" pitchFamily="18" charset="0"/>
              </a:rPr>
            </a:br>
            <a:r>
              <a:rPr lang="en-US" altLang="en-US" sz="3600" b="1" dirty="0" smtClean="0">
                <a:solidFill>
                  <a:srgbClr val="0070C0"/>
                </a:solidFill>
                <a:latin typeface="Times New Roman" panose="02020603050405020304" pitchFamily="18" charset="0"/>
              </a:rPr>
              <a:t>Then </a:t>
            </a:r>
            <a:r>
              <a:rPr lang="en-US" altLang="en-US" sz="3600" b="1" u="sng" dirty="0" smtClean="0">
                <a:solidFill>
                  <a:srgbClr val="0070C0"/>
                </a:solidFill>
                <a:latin typeface="Times New Roman" panose="02020603050405020304" pitchFamily="18" charset="0"/>
              </a:rPr>
              <a:t>draw a picture </a:t>
            </a:r>
            <a:r>
              <a:rPr lang="en-US" altLang="en-US" sz="3600" b="1" dirty="0" smtClean="0">
                <a:solidFill>
                  <a:srgbClr val="0070C0"/>
                </a:solidFill>
                <a:latin typeface="Times New Roman" panose="02020603050405020304" pitchFamily="18" charset="0"/>
              </a:rPr>
              <a:t>to help you remember what it means. </a:t>
            </a:r>
            <a:endParaRPr lang="en-US" altLang="en-US" b="1" dirty="0" smtClean="0">
              <a:solidFill>
                <a:srgbClr val="0070C0"/>
              </a:solidFill>
              <a:latin typeface="Times New Roman" panose="02020603050405020304" pitchFamily="18" charset="0"/>
            </a:endParaRPr>
          </a:p>
        </p:txBody>
      </p:sp>
      <p:sp>
        <p:nvSpPr>
          <p:cNvPr id="13315" name="Content Placeholder 2"/>
          <p:cNvSpPr>
            <a:spLocks noGrp="1"/>
          </p:cNvSpPr>
          <p:nvPr>
            <p:ph sz="quarter" idx="1"/>
          </p:nvPr>
        </p:nvSpPr>
        <p:spPr>
          <a:xfrm>
            <a:off x="294198" y="1693628"/>
            <a:ext cx="11897802" cy="4859572"/>
          </a:xfrm>
        </p:spPr>
        <p:txBody>
          <a:bodyPr>
            <a:normAutofit/>
          </a:bodyPr>
          <a:lstStyle/>
          <a:p>
            <a:pPr>
              <a:buFont typeface="Wingdings 2" panose="05020102010507070707" pitchFamily="18" charset="2"/>
              <a:buNone/>
            </a:pPr>
            <a:endParaRPr lang="en-US" altLang="en-US" sz="800" dirty="0"/>
          </a:p>
          <a:p>
            <a:r>
              <a:rPr lang="en-US" altLang="en-US" sz="3600" b="1" dirty="0"/>
              <a:t>plagiarism </a:t>
            </a:r>
            <a:r>
              <a:rPr lang="en-US" altLang="en-US" sz="3600" dirty="0"/>
              <a:t>– noun – the practice of taking someone’s ideas, work, words, inventions, or intellectual property and passing it off as one’s own.</a:t>
            </a:r>
          </a:p>
          <a:p>
            <a:pPr>
              <a:buFont typeface="Wingdings 2" panose="05020102010507070707" pitchFamily="18" charset="2"/>
              <a:buNone/>
            </a:pPr>
            <a:endParaRPr lang="en-US" altLang="en-US" sz="1800" dirty="0"/>
          </a:p>
          <a:p>
            <a:pPr>
              <a:buFont typeface="Wingdings 2" panose="05020102010507070707" pitchFamily="18" charset="2"/>
              <a:buNone/>
            </a:pPr>
            <a:r>
              <a:rPr lang="en-US" altLang="en-US" sz="3600" dirty="0"/>
              <a:t>When a student “cuts and pastes” words or pictures from a source and does not give credit to that site, the student is stealing someone else’s intellectual property, or plagiarizing.</a:t>
            </a:r>
          </a:p>
          <a:p>
            <a:pPr>
              <a:buFont typeface="Wingdings 2" panose="05020102010507070707" pitchFamily="18" charset="2"/>
              <a:buNone/>
            </a:pPr>
            <a:endParaRPr lang="en-US" altLang="en-US" sz="3600" dirty="0"/>
          </a:p>
          <a:p>
            <a:pPr>
              <a:buFont typeface="Wingdings 2" panose="05020102010507070707" pitchFamily="18" charset="2"/>
              <a:buNone/>
            </a:pPr>
            <a:endParaRPr lang="en-US" altLang="en-US" sz="3600" dirty="0"/>
          </a:p>
          <a:p>
            <a:endParaRPr lang="en-US" altLang="en-US" dirty="0" smtClean="0"/>
          </a:p>
        </p:txBody>
      </p:sp>
    </p:spTree>
    <p:extLst>
      <p:ext uri="{BB962C8B-B14F-4D97-AF65-F5344CB8AC3E}">
        <p14:creationId xmlns:p14="http://schemas.microsoft.com/office/powerpoint/2010/main" val="3591719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Strand</a:t>
            </a:r>
            <a:endParaRPr lang="en-US" dirty="0"/>
          </a:p>
        </p:txBody>
      </p:sp>
      <p:sp>
        <p:nvSpPr>
          <p:cNvPr id="3" name="Content Placeholder 2"/>
          <p:cNvSpPr>
            <a:spLocks noGrp="1"/>
          </p:cNvSpPr>
          <p:nvPr>
            <p:ph idx="1"/>
          </p:nvPr>
        </p:nvSpPr>
        <p:spPr/>
        <p:txBody>
          <a:bodyPr/>
          <a:lstStyle/>
          <a:p>
            <a:r>
              <a:rPr lang="en-US" dirty="0" smtClean="0"/>
              <a:t>No Literacy Strand will be accepted unless it has… </a:t>
            </a:r>
          </a:p>
          <a:p>
            <a:r>
              <a:rPr lang="en-US" dirty="0" smtClean="0"/>
              <a:t>Underlined in the text</a:t>
            </a:r>
          </a:p>
          <a:p>
            <a:r>
              <a:rPr lang="en-US" dirty="0" smtClean="0"/>
              <a:t>Capital Letter</a:t>
            </a:r>
          </a:p>
          <a:p>
            <a:r>
              <a:rPr lang="en-US" dirty="0" smtClean="0"/>
              <a:t>Restated the direction</a:t>
            </a:r>
          </a:p>
          <a:p>
            <a:r>
              <a:rPr lang="en-US" dirty="0" smtClean="0"/>
              <a:t>Complete Sentence</a:t>
            </a:r>
          </a:p>
          <a:p>
            <a:r>
              <a:rPr lang="en-US" dirty="0" smtClean="0"/>
              <a:t>Punctuation.</a:t>
            </a:r>
          </a:p>
          <a:p>
            <a:endParaRPr lang="en-US" dirty="0"/>
          </a:p>
        </p:txBody>
      </p:sp>
    </p:spTree>
    <p:extLst>
      <p:ext uri="{BB962C8B-B14F-4D97-AF65-F5344CB8AC3E}">
        <p14:creationId xmlns:p14="http://schemas.microsoft.com/office/powerpoint/2010/main" val="2927992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hlinkClick r:id="rId2"/>
              </a:rPr>
              <a:t>http://www.cnn.com/studentnews</a:t>
            </a:r>
            <a:r>
              <a:rPr lang="en-US" dirty="0" smtClean="0"/>
              <a:t> </a:t>
            </a:r>
            <a:endParaRPr lang="en-US" dirty="0"/>
          </a:p>
        </p:txBody>
      </p:sp>
      <p:pic>
        <p:nvPicPr>
          <p:cNvPr id="4" name="Picture 3"/>
          <p:cNvPicPr>
            <a:picLocks noChangeAspect="1"/>
          </p:cNvPicPr>
          <p:nvPr/>
        </p:nvPicPr>
        <p:blipFill>
          <a:blip r:embed="rId3"/>
          <a:stretch>
            <a:fillRect/>
          </a:stretch>
        </p:blipFill>
        <p:spPr>
          <a:xfrm>
            <a:off x="4427678" y="2428407"/>
            <a:ext cx="7535722" cy="4231598"/>
          </a:xfrm>
          <a:prstGeom prst="rect">
            <a:avLst/>
          </a:prstGeom>
        </p:spPr>
      </p:pic>
    </p:spTree>
    <p:extLst>
      <p:ext uri="{BB962C8B-B14F-4D97-AF65-F5344CB8AC3E}">
        <p14:creationId xmlns:p14="http://schemas.microsoft.com/office/powerpoint/2010/main" val="245867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12192000" cy="715962"/>
          </a:xfrm>
        </p:spPr>
        <p:txBody>
          <a:bodyPr>
            <a:normAutofit fontScale="90000"/>
          </a:bodyPr>
          <a:lstStyle/>
          <a:p>
            <a:pPr algn="ctr"/>
            <a:r>
              <a:rPr lang="en-US" altLang="en-US" sz="4800" b="1" u="sng" dirty="0">
                <a:solidFill>
                  <a:srgbClr val="0070C0"/>
                </a:solidFill>
              </a:rPr>
              <a:t/>
            </a:r>
            <a:br>
              <a:rPr lang="en-US" altLang="en-US" sz="4800" b="1" u="sng" dirty="0">
                <a:solidFill>
                  <a:srgbClr val="0070C0"/>
                </a:solidFill>
              </a:rPr>
            </a:br>
            <a:r>
              <a:rPr lang="en-US" altLang="en-US" sz="3600" b="1" dirty="0" smtClean="0">
                <a:solidFill>
                  <a:srgbClr val="0070C0"/>
                </a:solidFill>
                <a:latin typeface="Times New Roman" panose="02020603050405020304" pitchFamily="18" charset="0"/>
              </a:rPr>
              <a:t>Word of the Day – </a:t>
            </a:r>
            <a:br>
              <a:rPr lang="en-US" altLang="en-US" sz="3600" b="1" dirty="0" smtClean="0">
                <a:solidFill>
                  <a:srgbClr val="0070C0"/>
                </a:solidFill>
                <a:latin typeface="Times New Roman" panose="02020603050405020304" pitchFamily="18" charset="0"/>
              </a:rPr>
            </a:br>
            <a:r>
              <a:rPr lang="en-US" altLang="en-US" sz="3600" b="1" dirty="0" smtClean="0">
                <a:solidFill>
                  <a:srgbClr val="0070C0"/>
                </a:solidFill>
                <a:latin typeface="Times New Roman" panose="02020603050405020304" pitchFamily="18" charset="0"/>
              </a:rPr>
              <a:t>Use the word of the day in an </a:t>
            </a:r>
            <a:r>
              <a:rPr lang="en-US" altLang="en-US" sz="3600" b="1" u="sng" dirty="0" smtClean="0">
                <a:solidFill>
                  <a:srgbClr val="0070C0"/>
                </a:solidFill>
                <a:latin typeface="Times New Roman" panose="02020603050405020304" pitchFamily="18" charset="0"/>
              </a:rPr>
              <a:t>original sentence</a:t>
            </a:r>
            <a:r>
              <a:rPr lang="en-US" altLang="en-US" sz="3600" b="1" dirty="0" smtClean="0">
                <a:solidFill>
                  <a:srgbClr val="0070C0"/>
                </a:solidFill>
                <a:latin typeface="Times New Roman" panose="02020603050405020304" pitchFamily="18" charset="0"/>
              </a:rPr>
              <a:t>.</a:t>
            </a:r>
            <a:br>
              <a:rPr lang="en-US" altLang="en-US" sz="3600" b="1" dirty="0" smtClean="0">
                <a:solidFill>
                  <a:srgbClr val="0070C0"/>
                </a:solidFill>
                <a:latin typeface="Times New Roman" panose="02020603050405020304" pitchFamily="18" charset="0"/>
              </a:rPr>
            </a:br>
            <a:r>
              <a:rPr lang="en-US" altLang="en-US" sz="3600" b="1" dirty="0" smtClean="0">
                <a:solidFill>
                  <a:srgbClr val="0070C0"/>
                </a:solidFill>
                <a:latin typeface="Times New Roman" panose="02020603050405020304" pitchFamily="18" charset="0"/>
              </a:rPr>
              <a:t>Then </a:t>
            </a:r>
            <a:r>
              <a:rPr lang="en-US" altLang="en-US" sz="3600" b="1" u="sng" dirty="0" smtClean="0">
                <a:solidFill>
                  <a:srgbClr val="0070C0"/>
                </a:solidFill>
                <a:latin typeface="Times New Roman" panose="02020603050405020304" pitchFamily="18" charset="0"/>
              </a:rPr>
              <a:t>draw a picture </a:t>
            </a:r>
            <a:r>
              <a:rPr lang="en-US" altLang="en-US" sz="3600" b="1" dirty="0" smtClean="0">
                <a:solidFill>
                  <a:srgbClr val="0070C0"/>
                </a:solidFill>
                <a:latin typeface="Times New Roman" panose="02020603050405020304" pitchFamily="18" charset="0"/>
              </a:rPr>
              <a:t>to help you remember what it means. </a:t>
            </a:r>
            <a:endParaRPr lang="en-US" altLang="en-US" b="1" dirty="0" smtClean="0">
              <a:solidFill>
                <a:srgbClr val="0070C0"/>
              </a:solidFill>
            </a:endParaRPr>
          </a:p>
        </p:txBody>
      </p:sp>
      <p:sp>
        <p:nvSpPr>
          <p:cNvPr id="15363" name="Content Placeholder 2"/>
          <p:cNvSpPr>
            <a:spLocks noGrp="1"/>
          </p:cNvSpPr>
          <p:nvPr>
            <p:ph sz="quarter" idx="1"/>
          </p:nvPr>
        </p:nvSpPr>
        <p:spPr>
          <a:xfrm>
            <a:off x="-55659" y="2019630"/>
            <a:ext cx="12507402" cy="4533569"/>
          </a:xfrm>
        </p:spPr>
        <p:txBody>
          <a:bodyPr/>
          <a:lstStyle/>
          <a:p>
            <a:pPr>
              <a:buFont typeface="Wingdings 2" panose="05020102010507070707" pitchFamily="18" charset="2"/>
              <a:buNone/>
            </a:pPr>
            <a:endParaRPr lang="en-US" altLang="en-US" sz="800" dirty="0"/>
          </a:p>
          <a:p>
            <a:r>
              <a:rPr lang="en-US" altLang="en-US" sz="3600" b="1" dirty="0"/>
              <a:t>syllabus – </a:t>
            </a:r>
            <a:r>
              <a:rPr lang="en-US" altLang="en-US" sz="3600" dirty="0"/>
              <a:t>noun – a brief outline, list, or overview of the main topics, or texts to be covered 	during a class. </a:t>
            </a:r>
          </a:p>
          <a:p>
            <a:pPr>
              <a:buFont typeface="Wingdings 2" panose="05020102010507070707" pitchFamily="18" charset="2"/>
              <a:buNone/>
            </a:pPr>
            <a:r>
              <a:rPr lang="en-US" altLang="en-US" sz="3600" dirty="0"/>
              <a:t> </a:t>
            </a:r>
          </a:p>
          <a:p>
            <a:pPr>
              <a:buFont typeface="Wingdings 2" panose="05020102010507070707" pitchFamily="18" charset="2"/>
              <a:buNone/>
            </a:pPr>
            <a:r>
              <a:rPr lang="en-US" altLang="en-US" sz="3600" dirty="0"/>
              <a:t>Many teachers give students a class syllabus for each 9 weeks so they can anticipate the work they will need to make time to complete.</a:t>
            </a:r>
          </a:p>
          <a:p>
            <a:pPr>
              <a:buFont typeface="Wingdings 2" panose="05020102010507070707" pitchFamily="18" charset="2"/>
              <a:buNone/>
            </a:pPr>
            <a:r>
              <a:rPr lang="en-US" altLang="en-US" sz="3600" dirty="0"/>
              <a:t> </a:t>
            </a:r>
          </a:p>
          <a:p>
            <a:pPr>
              <a:buFont typeface="Wingdings 2" panose="05020102010507070707" pitchFamily="18" charset="2"/>
              <a:buNone/>
            </a:pPr>
            <a:endParaRPr lang="en-US" altLang="en-US" sz="3600" dirty="0"/>
          </a:p>
          <a:p>
            <a:pPr>
              <a:buFont typeface="Wingdings 2" panose="05020102010507070707" pitchFamily="18" charset="2"/>
              <a:buNone/>
            </a:pPr>
            <a:endParaRPr lang="en-US" altLang="en-US" sz="3600" dirty="0"/>
          </a:p>
          <a:p>
            <a:pPr>
              <a:buFont typeface="Wingdings 2" panose="05020102010507070707" pitchFamily="18" charset="2"/>
              <a:buNone/>
            </a:pPr>
            <a:endParaRPr lang="en-US" altLang="en-US" sz="3600" dirty="0"/>
          </a:p>
        </p:txBody>
      </p:sp>
    </p:spTree>
    <p:extLst>
      <p:ext uri="{BB962C8B-B14F-4D97-AF65-F5344CB8AC3E}">
        <p14:creationId xmlns:p14="http://schemas.microsoft.com/office/powerpoint/2010/main" val="353303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an encouragement letter…</a:t>
            </a:r>
            <a:endParaRPr lang="en-US" dirty="0"/>
          </a:p>
        </p:txBody>
      </p:sp>
      <p:sp>
        <p:nvSpPr>
          <p:cNvPr id="3" name="Content Placeholder 2"/>
          <p:cNvSpPr>
            <a:spLocks noGrp="1"/>
          </p:cNvSpPr>
          <p:nvPr>
            <p:ph idx="1"/>
          </p:nvPr>
        </p:nvSpPr>
        <p:spPr/>
        <p:txBody>
          <a:bodyPr/>
          <a:lstStyle/>
          <a:p>
            <a:r>
              <a:rPr lang="en-US" dirty="0" smtClean="0"/>
              <a:t>Please write a letter of encouragement to offer condolences to the Penn family or Peyton.  </a:t>
            </a:r>
          </a:p>
          <a:p>
            <a:r>
              <a:rPr lang="en-US" dirty="0" smtClean="0"/>
              <a:t>Begin by saying, “Dear Penn Family,…”  </a:t>
            </a:r>
            <a:endParaRPr lang="en-US" dirty="0"/>
          </a:p>
          <a:p>
            <a:r>
              <a:rPr lang="en-US" dirty="0" smtClean="0"/>
              <a:t>Express your sympathy by saying “I am sorry for your loss.”  </a:t>
            </a:r>
          </a:p>
          <a:p>
            <a:r>
              <a:rPr lang="en-US" dirty="0" smtClean="0"/>
              <a:t>Empathize with them by saying something like, “I can’t imagine the pain you are experiencing, but please know that your community is here for you if you need anything.”  </a:t>
            </a:r>
          </a:p>
          <a:p>
            <a:r>
              <a:rPr lang="en-US" dirty="0" smtClean="0"/>
              <a:t>Please use sensitivity when speaking about their circumstances.  </a:t>
            </a:r>
          </a:p>
          <a:p>
            <a:r>
              <a:rPr lang="en-US" dirty="0" smtClean="0"/>
              <a:t>If in doubt, just say kind things.  </a:t>
            </a:r>
          </a:p>
          <a:p>
            <a:endParaRPr lang="en-US" dirty="0" smtClean="0"/>
          </a:p>
          <a:p>
            <a:endParaRPr lang="en-US" dirty="0"/>
          </a:p>
        </p:txBody>
      </p:sp>
    </p:spTree>
    <p:extLst>
      <p:ext uri="{BB962C8B-B14F-4D97-AF65-F5344CB8AC3E}">
        <p14:creationId xmlns:p14="http://schemas.microsoft.com/office/powerpoint/2010/main" val="2295073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Strand</a:t>
            </a:r>
            <a:endParaRPr lang="en-US" dirty="0"/>
          </a:p>
        </p:txBody>
      </p:sp>
      <p:sp>
        <p:nvSpPr>
          <p:cNvPr id="3" name="Content Placeholder 2"/>
          <p:cNvSpPr>
            <a:spLocks noGrp="1"/>
          </p:cNvSpPr>
          <p:nvPr>
            <p:ph idx="1"/>
          </p:nvPr>
        </p:nvSpPr>
        <p:spPr/>
        <p:txBody>
          <a:bodyPr/>
          <a:lstStyle/>
          <a:p>
            <a:r>
              <a:rPr lang="en-US" dirty="0" smtClean="0"/>
              <a:t>No Literacy Strand will be accepted unless it has… </a:t>
            </a:r>
          </a:p>
          <a:p>
            <a:r>
              <a:rPr lang="en-US" dirty="0" smtClean="0"/>
              <a:t>Underlined in the text</a:t>
            </a:r>
          </a:p>
          <a:p>
            <a:r>
              <a:rPr lang="en-US" dirty="0" smtClean="0"/>
              <a:t>Capital Letter</a:t>
            </a:r>
          </a:p>
          <a:p>
            <a:r>
              <a:rPr lang="en-US" dirty="0" smtClean="0"/>
              <a:t>Restated the direction</a:t>
            </a:r>
          </a:p>
          <a:p>
            <a:r>
              <a:rPr lang="en-US" dirty="0" smtClean="0"/>
              <a:t>Complete Sentence</a:t>
            </a:r>
          </a:p>
          <a:p>
            <a:r>
              <a:rPr lang="en-US" dirty="0" smtClean="0"/>
              <a:t>Punctuation.</a:t>
            </a:r>
          </a:p>
          <a:p>
            <a:endParaRPr lang="en-US" dirty="0"/>
          </a:p>
        </p:txBody>
      </p:sp>
    </p:spTree>
    <p:extLst>
      <p:ext uri="{BB962C8B-B14F-4D97-AF65-F5344CB8AC3E}">
        <p14:creationId xmlns:p14="http://schemas.microsoft.com/office/powerpoint/2010/main" val="3750905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hlinkClick r:id="rId2"/>
              </a:rPr>
              <a:t>http://www.cnn.com/studentnews</a:t>
            </a:r>
            <a:r>
              <a:rPr lang="en-US" dirty="0" smtClean="0"/>
              <a:t> </a:t>
            </a:r>
            <a:endParaRPr lang="en-US" dirty="0"/>
          </a:p>
        </p:txBody>
      </p:sp>
      <p:pic>
        <p:nvPicPr>
          <p:cNvPr id="4" name="Picture 3"/>
          <p:cNvPicPr>
            <a:picLocks noChangeAspect="1"/>
          </p:cNvPicPr>
          <p:nvPr/>
        </p:nvPicPr>
        <p:blipFill>
          <a:blip r:embed="rId3"/>
          <a:stretch>
            <a:fillRect/>
          </a:stretch>
        </p:blipFill>
        <p:spPr>
          <a:xfrm>
            <a:off x="4427678" y="2428407"/>
            <a:ext cx="7535722" cy="4231598"/>
          </a:xfrm>
          <a:prstGeom prst="rect">
            <a:avLst/>
          </a:prstGeom>
        </p:spPr>
      </p:pic>
    </p:spTree>
    <p:extLst>
      <p:ext uri="{BB962C8B-B14F-4D97-AF65-F5344CB8AC3E}">
        <p14:creationId xmlns:p14="http://schemas.microsoft.com/office/powerpoint/2010/main" val="42518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 for Reading!  </a:t>
            </a:r>
            <a:endParaRPr lang="en-US" dirty="0"/>
          </a:p>
        </p:txBody>
      </p:sp>
      <p:sp>
        <p:nvSpPr>
          <p:cNvPr id="3" name="Content Placeholder 2"/>
          <p:cNvSpPr>
            <a:spLocks noGrp="1"/>
          </p:cNvSpPr>
          <p:nvPr>
            <p:ph idx="1"/>
          </p:nvPr>
        </p:nvSpPr>
        <p:spPr/>
        <p:txBody>
          <a:bodyPr>
            <a:normAutofit/>
          </a:bodyPr>
          <a:lstStyle/>
          <a:p>
            <a:r>
              <a:rPr lang="en-US" sz="6600" dirty="0" smtClean="0"/>
              <a:t>Anticipate</a:t>
            </a:r>
          </a:p>
          <a:p>
            <a:r>
              <a:rPr lang="en-US" sz="6600" dirty="0" smtClean="0"/>
              <a:t>Process</a:t>
            </a:r>
          </a:p>
          <a:p>
            <a:r>
              <a:rPr lang="en-US" sz="6600" dirty="0" smtClean="0"/>
              <a:t>Evaluate </a:t>
            </a:r>
            <a:endParaRPr lang="en-US" sz="6600" dirty="0"/>
          </a:p>
        </p:txBody>
      </p:sp>
      <p:pic>
        <p:nvPicPr>
          <p:cNvPr id="4" name="Picture 3"/>
          <p:cNvPicPr>
            <a:picLocks noChangeAspect="1"/>
          </p:cNvPicPr>
          <p:nvPr/>
        </p:nvPicPr>
        <p:blipFill>
          <a:blip r:embed="rId2"/>
          <a:stretch>
            <a:fillRect/>
          </a:stretch>
        </p:blipFill>
        <p:spPr>
          <a:xfrm>
            <a:off x="7043351" y="0"/>
            <a:ext cx="5148649" cy="6858000"/>
          </a:xfrm>
          <a:prstGeom prst="rect">
            <a:avLst/>
          </a:prstGeom>
        </p:spPr>
      </p:pic>
      <p:pic>
        <p:nvPicPr>
          <p:cNvPr id="5" name="Picture 4"/>
          <p:cNvPicPr>
            <a:picLocks noChangeAspect="1"/>
          </p:cNvPicPr>
          <p:nvPr/>
        </p:nvPicPr>
        <p:blipFill>
          <a:blip r:embed="rId3"/>
          <a:stretch>
            <a:fillRect/>
          </a:stretch>
        </p:blipFill>
        <p:spPr>
          <a:xfrm>
            <a:off x="5152349" y="1160463"/>
            <a:ext cx="1587500" cy="5016500"/>
          </a:xfrm>
          <a:prstGeom prst="rect">
            <a:avLst/>
          </a:prstGeom>
        </p:spPr>
      </p:pic>
    </p:spTree>
    <p:extLst>
      <p:ext uri="{BB962C8B-B14F-4D97-AF65-F5344CB8AC3E}">
        <p14:creationId xmlns:p14="http://schemas.microsoft.com/office/powerpoint/2010/main" val="777731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Text Structure</a:t>
            </a:r>
            <a:endParaRPr lang="en-US" dirty="0"/>
          </a:p>
        </p:txBody>
      </p:sp>
      <p:sp>
        <p:nvSpPr>
          <p:cNvPr id="3" name="Subtitle 2"/>
          <p:cNvSpPr>
            <a:spLocks noGrp="1"/>
          </p:cNvSpPr>
          <p:nvPr>
            <p:ph type="subTitle" idx="1"/>
          </p:nvPr>
        </p:nvSpPr>
        <p:spPr/>
        <p:txBody>
          <a:bodyPr/>
          <a:lstStyle/>
          <a:p>
            <a:r>
              <a:rPr lang="en-US" dirty="0" smtClean="0"/>
              <a:t>Take notes in your notes section or on a separate piece of paper.  </a:t>
            </a:r>
            <a:endParaRPr lang="en-US" dirty="0"/>
          </a:p>
        </p:txBody>
      </p:sp>
    </p:spTree>
    <p:extLst>
      <p:ext uri="{BB962C8B-B14F-4D97-AF65-F5344CB8AC3E}">
        <p14:creationId xmlns:p14="http://schemas.microsoft.com/office/powerpoint/2010/main" val="265860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Paragraphs are the building blocks of texts! </a:t>
            </a:r>
            <a:endParaRPr lang="en-US" dirty="0"/>
          </a:p>
        </p:txBody>
      </p:sp>
      <p:pic>
        <p:nvPicPr>
          <p:cNvPr id="4" name="Content Placeholder 3"/>
          <p:cNvPicPr>
            <a:picLocks noGrp="1" noChangeAspect="1"/>
          </p:cNvPicPr>
          <p:nvPr>
            <p:ph idx="1"/>
          </p:nvPr>
        </p:nvPicPr>
        <p:blipFill>
          <a:blip r:embed="rId2"/>
          <a:stretch>
            <a:fillRect/>
          </a:stretch>
        </p:blipFill>
        <p:spPr>
          <a:xfrm>
            <a:off x="1240631" y="2028825"/>
            <a:ext cx="4351338" cy="4351338"/>
          </a:xfrm>
          <a:prstGeom prst="rect">
            <a:avLst/>
          </a:prstGeom>
        </p:spPr>
      </p:pic>
    </p:spTree>
    <p:extLst>
      <p:ext uri="{BB962C8B-B14F-4D97-AF65-F5344CB8AC3E}">
        <p14:creationId xmlns:p14="http://schemas.microsoft.com/office/powerpoint/2010/main" val="3314459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idx="1"/>
          </p:nvPr>
        </p:nvSpPr>
        <p:spPr/>
        <p:txBody>
          <a:bodyPr>
            <a:normAutofit/>
          </a:bodyPr>
          <a:lstStyle/>
          <a:p>
            <a:r>
              <a:rPr lang="en-US" sz="4000" dirty="0" smtClean="0"/>
              <a:t>The purpose of an informational paragraph is to convey  the main idea </a:t>
            </a:r>
            <a:r>
              <a:rPr lang="en-US" sz="4000" dirty="0" smtClean="0"/>
              <a:t>to </a:t>
            </a:r>
            <a:r>
              <a:rPr lang="en-US" sz="4000" dirty="0" smtClean="0"/>
              <a:t>the reader </a:t>
            </a:r>
            <a:r>
              <a:rPr lang="en-US" sz="4000" dirty="0" smtClean="0"/>
              <a:t>to </a:t>
            </a:r>
            <a:r>
              <a:rPr lang="en-US" sz="4000" dirty="0" smtClean="0"/>
              <a:t>help </a:t>
            </a:r>
            <a:r>
              <a:rPr lang="en-US" sz="4000" dirty="0" smtClean="0"/>
              <a:t>them understand the main </a:t>
            </a:r>
            <a:r>
              <a:rPr lang="en-US" sz="4000" dirty="0" smtClean="0"/>
              <a:t>idea of an entire text.  </a:t>
            </a:r>
            <a:endParaRPr lang="en-US" sz="4000" dirty="0"/>
          </a:p>
        </p:txBody>
      </p:sp>
    </p:spTree>
    <p:extLst>
      <p:ext uri="{BB962C8B-B14F-4D97-AF65-F5344CB8AC3E}">
        <p14:creationId xmlns:p14="http://schemas.microsoft.com/office/powerpoint/2010/main" val="1778434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Structure</a:t>
            </a:r>
            <a:endParaRPr lang="en-US" dirty="0"/>
          </a:p>
        </p:txBody>
      </p:sp>
      <p:sp>
        <p:nvSpPr>
          <p:cNvPr id="3" name="Content Placeholder 2"/>
          <p:cNvSpPr>
            <a:spLocks noGrp="1"/>
          </p:cNvSpPr>
          <p:nvPr>
            <p:ph idx="1"/>
          </p:nvPr>
        </p:nvSpPr>
        <p:spPr/>
        <p:txBody>
          <a:bodyPr/>
          <a:lstStyle/>
          <a:p>
            <a:endParaRPr lang="en-US" dirty="0"/>
          </a:p>
          <a:p>
            <a:r>
              <a:rPr lang="en-US" sz="3200" b="1" u="sng" dirty="0" smtClean="0"/>
              <a:t>Text structure </a:t>
            </a:r>
            <a:r>
              <a:rPr lang="en-US" sz="3200" dirty="0" smtClean="0"/>
              <a:t>is the way the writer has chosen to organize the information inside an individual </a:t>
            </a:r>
            <a:r>
              <a:rPr lang="en-US" sz="3200" dirty="0" smtClean="0"/>
              <a:t>paragraph or article.  </a:t>
            </a:r>
            <a:endParaRPr lang="en-US" sz="3200" dirty="0"/>
          </a:p>
          <a:p>
            <a:endParaRPr lang="en-US" sz="3200" dirty="0" smtClean="0"/>
          </a:p>
        </p:txBody>
      </p:sp>
    </p:spTree>
    <p:extLst>
      <p:ext uri="{BB962C8B-B14F-4D97-AF65-F5344CB8AC3E}">
        <p14:creationId xmlns:p14="http://schemas.microsoft.com/office/powerpoint/2010/main" val="175000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1440</Words>
  <Application>Microsoft Office PowerPoint</Application>
  <PresentationFormat>Widescreen</PresentationFormat>
  <Paragraphs>149</Paragraphs>
  <Slides>41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MS PGothic</vt:lpstr>
      <vt:lpstr>Arial</vt:lpstr>
      <vt:lpstr>Calibri</vt:lpstr>
      <vt:lpstr>Calibri Light</vt:lpstr>
      <vt:lpstr>Times New Roman</vt:lpstr>
      <vt:lpstr>Wingdings</vt:lpstr>
      <vt:lpstr>Wingdings 2</vt:lpstr>
      <vt:lpstr>Office Theme</vt:lpstr>
      <vt:lpstr>Reading Week 4</vt:lpstr>
      <vt:lpstr>Literacy Strand</vt:lpstr>
      <vt:lpstr>Word of the Day –  Use the word of the day in an original sentence. Then draw a picture to help you remember what it means.  </vt:lpstr>
      <vt:lpstr>Write an encouragement letter…</vt:lpstr>
      <vt:lpstr>APE for Reading!  </vt:lpstr>
      <vt:lpstr>Text Structure</vt:lpstr>
      <vt:lpstr>Paragraphs are the building blocks of texts! </vt:lpstr>
      <vt:lpstr>WHY?  </vt:lpstr>
      <vt:lpstr>Text Structure</vt:lpstr>
      <vt:lpstr>It can also be..</vt:lpstr>
      <vt:lpstr>Types of Text Structures for Paragraphs</vt:lpstr>
      <vt:lpstr>Example  </vt:lpstr>
      <vt:lpstr> Sequential  </vt:lpstr>
      <vt:lpstr>Example </vt:lpstr>
      <vt:lpstr>Cause and Effect </vt:lpstr>
      <vt:lpstr>Example </vt:lpstr>
      <vt:lpstr>Problem and Solution </vt:lpstr>
      <vt:lpstr>Example </vt:lpstr>
      <vt:lpstr>Compare and Contrast </vt:lpstr>
      <vt:lpstr>Example </vt:lpstr>
      <vt:lpstr>Chronological Order</vt:lpstr>
      <vt:lpstr>PowerPoint Presentation</vt:lpstr>
      <vt:lpstr>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CNN STUDENT NEWS</vt:lpstr>
      <vt:lpstr>Word of the Day –  Use the word of the day in an original sentence. Then draw a picture to help you remember what it means. </vt:lpstr>
      <vt:lpstr>Literacy Strand</vt:lpstr>
      <vt:lpstr>GRADE LAST WEEK’S QUIZ        TOTAL =  + ___ / 24</vt:lpstr>
      <vt:lpstr>CNN STUDENT NEWS</vt:lpstr>
      <vt:lpstr>Word of the Day –  Use the word of the day in an original sentence. Then draw a picture to help you remember what it means. </vt:lpstr>
      <vt:lpstr>Literacy Strand</vt:lpstr>
      <vt:lpstr>CNN STUDENT NEWS</vt:lpstr>
      <vt:lpstr> Word of the Day –  Use the word of the day in an original sentence. Then draw a picture to help you remember what it means. </vt:lpstr>
      <vt:lpstr>Literacy Strand</vt:lpstr>
      <vt:lpstr>CNN STUDENT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Week 4</dc:title>
  <dc:creator>Schneider, Candice</dc:creator>
  <cp:lastModifiedBy>Schneider, Candice</cp:lastModifiedBy>
  <cp:revision>6</cp:revision>
  <dcterms:created xsi:type="dcterms:W3CDTF">2016-08-29T15:25:18Z</dcterms:created>
  <dcterms:modified xsi:type="dcterms:W3CDTF">2016-08-29T19:46:45Z</dcterms:modified>
</cp:coreProperties>
</file>