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8" r:id="rId2"/>
    <p:sldId id="259" r:id="rId3"/>
    <p:sldId id="271" r:id="rId4"/>
    <p:sldId id="272" r:id="rId5"/>
    <p:sldId id="273" r:id="rId6"/>
    <p:sldId id="260" r:id="rId7"/>
    <p:sldId id="261" r:id="rId8"/>
    <p:sldId id="275" r:id="rId9"/>
    <p:sldId id="262" r:id="rId10"/>
    <p:sldId id="263" r:id="rId11"/>
    <p:sldId id="264" r:id="rId12"/>
    <p:sldId id="265" r:id="rId13"/>
    <p:sldId id="266" r:id="rId14"/>
    <p:sldId id="269" r:id="rId15"/>
    <p:sldId id="267" r:id="rId16"/>
    <p:sldId id="268"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BD2F6"/>
    <a:srgbClr val="E4C3F3"/>
    <a:srgbClr val="FCBAF4"/>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5" d="100"/>
          <a:sy n="85" d="100"/>
        </p:scale>
        <p:origin x="-1016"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00E11B-16B2-4712-A1EB-947E9F0F936C}" type="datetimeFigureOut">
              <a:rPr lang="en-US" smtClean="0"/>
              <a:pPr/>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200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0E11B-16B2-4712-A1EB-947E9F0F936C}" type="datetimeFigureOut">
              <a:rPr lang="en-US" smtClean="0"/>
              <a:pPr/>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633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0E11B-16B2-4712-A1EB-947E9F0F936C}" type="datetimeFigureOut">
              <a:rPr lang="en-US" smtClean="0"/>
              <a:pPr/>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770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0E11B-16B2-4712-A1EB-947E9F0F936C}" type="datetimeFigureOut">
              <a:rPr lang="en-US" smtClean="0"/>
              <a:pPr/>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587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0E11B-16B2-4712-A1EB-947E9F0F936C}" type="datetimeFigureOut">
              <a:rPr lang="en-US" smtClean="0"/>
              <a:pPr/>
              <a:t>4/29/13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494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00E11B-16B2-4712-A1EB-947E9F0F936C}" type="datetimeFigureOut">
              <a:rPr lang="en-US" smtClean="0"/>
              <a:pPr/>
              <a:t>4/29/13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44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00E11B-16B2-4712-A1EB-947E9F0F936C}" type="datetimeFigureOut">
              <a:rPr lang="en-US" smtClean="0"/>
              <a:pPr/>
              <a:t>4/29/13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777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00E11B-16B2-4712-A1EB-947E9F0F936C}" type="datetimeFigureOut">
              <a:rPr lang="en-US" smtClean="0"/>
              <a:pPr/>
              <a:t>4/29/13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694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0E11B-16B2-4712-A1EB-947E9F0F936C}" type="datetimeFigureOut">
              <a:rPr lang="en-US" smtClean="0"/>
              <a:pPr/>
              <a:t>4/29/13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698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0E11B-16B2-4712-A1EB-947E9F0F936C}" type="datetimeFigureOut">
              <a:rPr lang="en-US" smtClean="0"/>
              <a:pPr/>
              <a:t>4/29/13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397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0E11B-16B2-4712-A1EB-947E9F0F936C}" type="datetimeFigureOut">
              <a:rPr lang="en-US" smtClean="0"/>
              <a:pPr/>
              <a:t>4/29/13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5889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EBD2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0E11B-16B2-4712-A1EB-947E9F0F936C}" type="datetimeFigureOut">
              <a:rPr lang="en-US" smtClean="0"/>
              <a:pPr/>
              <a:t>4/29/13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7C107-680D-4166-8195-8964B244773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3613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t>
            </a:r>
            <a:r>
              <a:rPr lang="en-US" dirty="0" err="1" smtClean="0"/>
              <a:t>Bellwork</a:t>
            </a:r>
            <a:r>
              <a:rPr lang="en-US" dirty="0" smtClean="0"/>
              <a:t/>
            </a:r>
            <a:br>
              <a:rPr lang="en-US" dirty="0" smtClean="0"/>
            </a:br>
            <a:r>
              <a:rPr lang="en-US" dirty="0" smtClean="0"/>
              <a:t>I.J. 29</a:t>
            </a:r>
            <a:endParaRPr lang="en-US" dirty="0"/>
          </a:p>
        </p:txBody>
      </p:sp>
      <p:sp>
        <p:nvSpPr>
          <p:cNvPr id="3" name="Content Placeholder 2"/>
          <p:cNvSpPr>
            <a:spLocks noGrp="1"/>
          </p:cNvSpPr>
          <p:nvPr>
            <p:ph idx="1"/>
          </p:nvPr>
        </p:nvSpPr>
        <p:spPr/>
        <p:txBody>
          <a:bodyPr/>
          <a:lstStyle/>
          <a:p>
            <a:pPr marL="0" indent="0">
              <a:buNone/>
            </a:pPr>
            <a:r>
              <a:rPr lang="en-US" dirty="0" smtClean="0"/>
              <a:t>Answer the following questions using complete sentences: </a:t>
            </a:r>
          </a:p>
          <a:p>
            <a:pPr marL="514350" indent="-514350">
              <a:buAutoNum type="arabicPeriod"/>
            </a:pPr>
            <a:r>
              <a:rPr lang="en-US" dirty="0" smtClean="0"/>
              <a:t>Do you think there is any hope for the City of Ember?  If so, what might it be?  </a:t>
            </a:r>
          </a:p>
          <a:p>
            <a:pPr marL="514350" indent="-514350">
              <a:buAutoNum type="arabicPeriod"/>
            </a:pPr>
            <a:r>
              <a:rPr lang="en-US" dirty="0" smtClean="0"/>
              <a:t> How are the problems in the City of Ember similar to the problems in our world today?  Give</a:t>
            </a:r>
            <a:r>
              <a:rPr lang="en-US" dirty="0" smtClean="0"/>
              <a:t> at least three examples.</a:t>
            </a:r>
            <a:endParaRPr lang="en-US" dirty="0"/>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2 Day 1</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7668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normAutofit lnSpcReduction="10000"/>
          </a:bodyPr>
          <a:lstStyle/>
          <a:p>
            <a:r>
              <a:rPr lang="en-US" dirty="0" smtClean="0"/>
              <a:t>I can practice comprehending important plot points by taking a quiz.  </a:t>
            </a:r>
          </a:p>
          <a:p>
            <a:endParaRPr lang="en-US" dirty="0" smtClean="0"/>
          </a:p>
          <a:p>
            <a:endParaRPr lang="en-US" dirty="0" smtClean="0"/>
          </a:p>
          <a:p>
            <a:endParaRPr lang="en-US" dirty="0" smtClean="0"/>
          </a:p>
          <a:p>
            <a:endParaRPr lang="en-US" dirty="0" smtClean="0"/>
          </a:p>
          <a:p>
            <a:endParaRPr lang="en-US" dirty="0" smtClean="0"/>
          </a:p>
          <a:p>
            <a:r>
              <a:rPr lang="en-US" dirty="0" smtClean="0"/>
              <a:t>Take out a separate piece of paper </a:t>
            </a:r>
            <a:r>
              <a:rPr lang="en-US" dirty="0" smtClean="0">
                <a:sym typeface="Wingdings"/>
              </a:rPr>
              <a:t>  </a:t>
            </a:r>
            <a:endParaRPr lang="en-US" dirty="0"/>
          </a:p>
        </p:txBody>
      </p:sp>
      <p:pic>
        <p:nvPicPr>
          <p:cNvPr id="5" name="Picture 3" descr="C:\Documents and Settings\cfaye\Local Settings\Temporary Internet Files\Content.IE5\H3181V9X\MC900383606[1].wmf"/>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257800" y="2362200"/>
            <a:ext cx="3152080" cy="28194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6" name="Rectangle 5"/>
          <p:cNvSpPr/>
          <p:nvPr/>
        </p:nvSpPr>
        <p:spPr>
          <a:xfrm>
            <a:off x="0" y="0"/>
            <a:ext cx="1459542" cy="369332"/>
          </a:xfrm>
          <a:prstGeom prst="rect">
            <a:avLst/>
          </a:prstGeom>
        </p:spPr>
        <p:txBody>
          <a:bodyPr wrap="none">
            <a:spAutoFit/>
          </a:bodyPr>
          <a:lstStyle/>
          <a:p>
            <a:r>
              <a:rPr lang="en-US" dirty="0" smtClean="0"/>
              <a:t>Week 2 Day 3</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41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
            <a:ext cx="8229600" cy="1143000"/>
          </a:xfrm>
        </p:spPr>
        <p:txBody>
          <a:bodyPr>
            <a:normAutofit fontScale="90000"/>
          </a:bodyPr>
          <a:lstStyle/>
          <a:p>
            <a:r>
              <a:rPr lang="en-US" dirty="0" smtClean="0"/>
              <a:t>Reading </a:t>
            </a:r>
            <a:r>
              <a:rPr lang="en-US" dirty="0" err="1" smtClean="0"/>
              <a:t>Bellwork</a:t>
            </a:r>
            <a:r>
              <a:rPr lang="en-US" dirty="0" smtClean="0"/>
              <a:t> </a:t>
            </a:r>
            <a:br>
              <a:rPr lang="en-US" dirty="0" smtClean="0"/>
            </a:br>
            <a:r>
              <a:rPr lang="en-US" dirty="0" smtClean="0"/>
              <a:t>I.J. 32</a:t>
            </a:r>
            <a:endParaRPr lang="en-US" dirty="0"/>
          </a:p>
        </p:txBody>
      </p:sp>
      <p:sp>
        <p:nvSpPr>
          <p:cNvPr id="3" name="Content Placeholder 2"/>
          <p:cNvSpPr>
            <a:spLocks noGrp="1"/>
          </p:cNvSpPr>
          <p:nvPr>
            <p:ph idx="1"/>
          </p:nvPr>
        </p:nvSpPr>
        <p:spPr>
          <a:xfrm>
            <a:off x="228600" y="1143000"/>
            <a:ext cx="8763000" cy="5638800"/>
          </a:xfrm>
        </p:spPr>
        <p:txBody>
          <a:bodyPr/>
          <a:lstStyle/>
          <a:p>
            <a:pPr marL="514350" indent="-514350">
              <a:buAutoNum type="arabicPeriod"/>
            </a:pPr>
            <a:r>
              <a:rPr lang="en-US" dirty="0" smtClean="0"/>
              <a:t>What is meant by “cause and effect”?</a:t>
            </a:r>
          </a:p>
          <a:p>
            <a:pPr marL="514350" indent="-514350">
              <a:buAutoNum type="arabicPeriod"/>
            </a:pPr>
            <a:r>
              <a:rPr lang="en-US" dirty="0" smtClean="0"/>
              <a:t>Give an example of a cause/effect relationship.  Underline the cause and circle the effect.</a:t>
            </a:r>
          </a:p>
          <a:p>
            <a:pPr marL="0" indent="0">
              <a:buNone/>
            </a:pPr>
            <a:r>
              <a:rPr lang="en-US" dirty="0" smtClean="0"/>
              <a:t>Copy each of the following.  For each, underline the cause and circle the effect.</a:t>
            </a:r>
          </a:p>
          <a:p>
            <a:pPr marL="514350" indent="-514350">
              <a:buAutoNum type="arabicPeriod" startAt="3"/>
            </a:pPr>
            <a:r>
              <a:rPr lang="en-US" dirty="0" smtClean="0"/>
              <a:t>I slept in late, so I missed my test.</a:t>
            </a:r>
          </a:p>
          <a:p>
            <a:pPr marL="514350" indent="-514350">
              <a:buAutoNum type="arabicPeriod" startAt="3"/>
            </a:pPr>
            <a:r>
              <a:rPr lang="en-US" dirty="0" smtClean="0"/>
              <a:t>My favorite restaurant was closed, so I tried a new place to eat.</a:t>
            </a:r>
          </a:p>
          <a:p>
            <a:pPr marL="514350" indent="-514350">
              <a:buAutoNum type="arabicPeriod" startAt="3"/>
            </a:pPr>
            <a:r>
              <a:rPr lang="en-US" dirty="0" smtClean="0"/>
              <a:t>It started getting dark out, so I couldn’t finish planting my trees.</a:t>
            </a:r>
            <a:endParaRPr lang="en-US" dirty="0"/>
          </a:p>
        </p:txBody>
      </p:sp>
      <p:sp>
        <p:nvSpPr>
          <p:cNvPr id="4" name="TextBox 3"/>
          <p:cNvSpPr txBox="1"/>
          <p:nvPr/>
        </p:nvSpPr>
        <p:spPr>
          <a:xfrm>
            <a:off x="-1" y="273"/>
            <a:ext cx="1409425" cy="369332"/>
          </a:xfrm>
          <a:prstGeom prst="rect">
            <a:avLst/>
          </a:prstGeom>
          <a:noFill/>
        </p:spPr>
        <p:txBody>
          <a:bodyPr wrap="none" rtlCol="0">
            <a:spAutoFit/>
          </a:bodyPr>
          <a:lstStyle/>
          <a:p>
            <a:r>
              <a:rPr lang="en-US" dirty="0" smtClean="0"/>
              <a:t>Week 2 Day4</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480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create a causal chain using several cause-and-effect relationships</a:t>
            </a:r>
          </a:p>
          <a:p>
            <a:endParaRPr lang="en-US" dirty="0"/>
          </a:p>
          <a:p>
            <a:r>
              <a:rPr lang="en-US" dirty="0" smtClean="0"/>
              <a:t>I can write in the first person from the perspective of a novel character and explain how characters’ perspectives differ from one another</a:t>
            </a:r>
            <a:endParaRPr lang="en-US" dirty="0"/>
          </a:p>
        </p:txBody>
      </p:sp>
      <p:pic>
        <p:nvPicPr>
          <p:cNvPr id="5" name="Picture 3" descr="C:\Documents and Settings\cfaye\Local Settings\Temporary Internet Files\Content.IE5\H3181V9X\MC900383606[1].wmf"/>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467600" y="5334000"/>
            <a:ext cx="1536341" cy="137419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9060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Review – Causal Chains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C00000"/>
                </a:solidFill>
              </a:rPr>
              <a:t>In a cause-and-effect relationship, the </a:t>
            </a:r>
            <a:r>
              <a:rPr lang="en-US" u="sng" dirty="0" smtClean="0">
                <a:solidFill>
                  <a:srgbClr val="C00000"/>
                </a:solidFill>
              </a:rPr>
              <a:t>cause</a:t>
            </a:r>
            <a:r>
              <a:rPr lang="en-US" dirty="0" smtClean="0">
                <a:solidFill>
                  <a:srgbClr val="C00000"/>
                </a:solidFill>
              </a:rPr>
              <a:t> causes something to happen.</a:t>
            </a:r>
          </a:p>
          <a:p>
            <a:pPr marL="0" indent="0">
              <a:buNone/>
            </a:pPr>
            <a:endParaRPr lang="en-US" dirty="0" smtClean="0">
              <a:solidFill>
                <a:srgbClr val="C00000"/>
              </a:solidFill>
            </a:endParaRPr>
          </a:p>
          <a:p>
            <a:r>
              <a:rPr lang="en-US" dirty="0" smtClean="0">
                <a:solidFill>
                  <a:srgbClr val="C00000"/>
                </a:solidFill>
              </a:rPr>
              <a:t>What is caused to happen is the </a:t>
            </a:r>
            <a:r>
              <a:rPr lang="en-US" u="sng" dirty="0" smtClean="0">
                <a:solidFill>
                  <a:srgbClr val="C00000"/>
                </a:solidFill>
              </a:rPr>
              <a:t>effect</a:t>
            </a:r>
            <a:r>
              <a:rPr lang="en-US" dirty="0" smtClean="0">
                <a:solidFill>
                  <a:srgbClr val="C00000"/>
                </a:solidFill>
              </a:rPr>
              <a:t>.</a:t>
            </a:r>
          </a:p>
          <a:p>
            <a:endParaRPr lang="en-US" dirty="0">
              <a:solidFill>
                <a:srgbClr val="C00000"/>
              </a:solidFill>
            </a:endParaRPr>
          </a:p>
          <a:p>
            <a:r>
              <a:rPr lang="en-US" dirty="0" smtClean="0">
                <a:solidFill>
                  <a:srgbClr val="C00000"/>
                </a:solidFill>
              </a:rPr>
              <a:t>One way to show cause-and effect relationships is with a causal chain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924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Causal Chain</a:t>
            </a:r>
            <a:endParaRPr lang="en-US" dirty="0">
              <a:solidFill>
                <a:srgbClr val="C0000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67000" y="2057400"/>
            <a:ext cx="3990975" cy="3810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2858847"/>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Practice</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C00000"/>
                </a:solidFill>
              </a:rPr>
              <a:t>You will be given a cause.  When called on, give an event that could be the effect of that cause.</a:t>
            </a:r>
          </a:p>
          <a:p>
            <a:r>
              <a:rPr lang="en-US" dirty="0" smtClean="0">
                <a:solidFill>
                  <a:srgbClr val="C00000"/>
                </a:solidFill>
              </a:rPr>
              <a:t>Each effect will then become the cause of the next event.</a:t>
            </a:r>
          </a:p>
          <a:p>
            <a:endParaRPr lang="en-US" dirty="0">
              <a:solidFill>
                <a:srgbClr val="C00000"/>
              </a:solidFill>
            </a:endParaRPr>
          </a:p>
          <a:p>
            <a:r>
              <a:rPr lang="en-US" dirty="0" smtClean="0">
                <a:solidFill>
                  <a:srgbClr val="C00000"/>
                </a:solidFill>
              </a:rPr>
              <a:t>Bob bought a lottery ticket</a:t>
            </a:r>
            <a:endParaRPr lang="en-US" dirty="0">
              <a:solidFill>
                <a:srgbClr val="C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477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3"/>
            <a:ext cx="8229600" cy="960438"/>
          </a:xfrm>
        </p:spPr>
        <p:txBody>
          <a:bodyPr/>
          <a:lstStyle/>
          <a:p>
            <a:r>
              <a:rPr lang="en-US" dirty="0" smtClean="0">
                <a:solidFill>
                  <a:srgbClr val="C00000"/>
                </a:solidFill>
              </a:rPr>
              <a:t>Cause-and-Effect Game</a:t>
            </a:r>
            <a:endParaRPr lang="en-US" dirty="0">
              <a:solidFill>
                <a:srgbClr val="C00000"/>
              </a:solidFill>
            </a:endParaRPr>
          </a:p>
        </p:txBody>
      </p:sp>
      <p:sp>
        <p:nvSpPr>
          <p:cNvPr id="3" name="Content Placeholder 2"/>
          <p:cNvSpPr>
            <a:spLocks noGrp="1"/>
          </p:cNvSpPr>
          <p:nvPr>
            <p:ph idx="1"/>
          </p:nvPr>
        </p:nvSpPr>
        <p:spPr>
          <a:xfrm>
            <a:off x="228600" y="914400"/>
            <a:ext cx="8610600" cy="5791200"/>
          </a:xfrm>
        </p:spPr>
        <p:txBody>
          <a:bodyPr>
            <a:normAutofit/>
          </a:bodyPr>
          <a:lstStyle/>
          <a:p>
            <a:r>
              <a:rPr lang="en-US" dirty="0" smtClean="0">
                <a:solidFill>
                  <a:srgbClr val="C00000"/>
                </a:solidFill>
              </a:rPr>
              <a:t>In groups, think of cause-and-effect relationships that have happened so far in The City of Ember.</a:t>
            </a:r>
          </a:p>
          <a:p>
            <a:pPr marL="0" indent="0">
              <a:buNone/>
            </a:pPr>
            <a:endParaRPr lang="en-US" sz="1000" dirty="0" smtClean="0">
              <a:solidFill>
                <a:srgbClr val="C00000"/>
              </a:solidFill>
            </a:endParaRPr>
          </a:p>
          <a:p>
            <a:r>
              <a:rPr lang="en-US" dirty="0" smtClean="0">
                <a:solidFill>
                  <a:srgbClr val="C00000"/>
                </a:solidFill>
              </a:rPr>
              <a:t>Using a pocket chart, your group will create causal chains using events </a:t>
            </a:r>
            <a:r>
              <a:rPr lang="en-US" u="sng" dirty="0" smtClean="0">
                <a:solidFill>
                  <a:srgbClr val="C00000"/>
                </a:solidFill>
              </a:rPr>
              <a:t>from the story</a:t>
            </a:r>
            <a:r>
              <a:rPr lang="en-US" dirty="0" smtClean="0">
                <a:solidFill>
                  <a:srgbClr val="C00000"/>
                </a:solidFill>
              </a:rPr>
              <a:t>.  Each chain must have at least three events, and each event must cause the next to occur.</a:t>
            </a:r>
          </a:p>
          <a:p>
            <a:pPr marL="0" indent="0">
              <a:buNone/>
            </a:pPr>
            <a:endParaRPr lang="en-US" sz="1000" dirty="0" smtClean="0">
              <a:solidFill>
                <a:srgbClr val="C00000"/>
              </a:solidFill>
            </a:endParaRPr>
          </a:p>
          <a:p>
            <a:r>
              <a:rPr lang="en-US" dirty="0" smtClean="0">
                <a:solidFill>
                  <a:srgbClr val="C00000"/>
                </a:solidFill>
              </a:rPr>
              <a:t>After creating a chain, raise your hand.  If your chain is a proper causal chain from the story, your group will earn a point.  The group with the most points wins.</a:t>
            </a:r>
            <a:endParaRPr lang="en-US" dirty="0">
              <a:solidFill>
                <a:srgbClr val="C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5943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7"/>
            <a:ext cx="8229600" cy="884238"/>
          </a:xfrm>
        </p:spPr>
        <p:txBody>
          <a:bodyPr/>
          <a:lstStyle/>
          <a:p>
            <a:r>
              <a:rPr lang="en-US" dirty="0" smtClean="0">
                <a:solidFill>
                  <a:srgbClr val="C00000"/>
                </a:solidFill>
              </a:rPr>
              <a:t>Practice</a:t>
            </a:r>
            <a:endParaRPr lang="en-US" dirty="0">
              <a:solidFill>
                <a:srgbClr val="C00000"/>
              </a:solidFill>
            </a:endParaRPr>
          </a:p>
        </p:txBody>
      </p:sp>
      <p:sp>
        <p:nvSpPr>
          <p:cNvPr id="3" name="Content Placeholder 2"/>
          <p:cNvSpPr>
            <a:spLocks noGrp="1"/>
          </p:cNvSpPr>
          <p:nvPr>
            <p:ph idx="1"/>
          </p:nvPr>
        </p:nvSpPr>
        <p:spPr>
          <a:xfrm>
            <a:off x="457200" y="914400"/>
            <a:ext cx="8229600" cy="5867400"/>
          </a:xfrm>
        </p:spPr>
        <p:txBody>
          <a:bodyPr/>
          <a:lstStyle/>
          <a:p>
            <a:r>
              <a:rPr lang="en-US" dirty="0" smtClean="0">
                <a:solidFill>
                  <a:srgbClr val="C00000"/>
                </a:solidFill>
              </a:rPr>
              <a:t>Draw a causal chain with events from the story which has at least four cause/effects.</a:t>
            </a:r>
          </a:p>
          <a:p>
            <a:pPr marL="0" indent="0">
              <a:buNone/>
            </a:pPr>
            <a:endParaRPr lang="en-US" sz="1000" dirty="0">
              <a:solidFill>
                <a:srgbClr val="C00000"/>
              </a:solidFill>
            </a:endParaRPr>
          </a:p>
          <a:p>
            <a:r>
              <a:rPr lang="en-US" dirty="0" smtClean="0">
                <a:solidFill>
                  <a:srgbClr val="C00000"/>
                </a:solidFill>
              </a:rPr>
              <a:t>On a sheet of paper, write a ½ page journal entry from the point-of-view of one of the characters in the book. Include each of the events from the causal chain you drew.</a:t>
            </a:r>
          </a:p>
          <a:p>
            <a:pPr marL="0" indent="0">
              <a:buNone/>
            </a:pPr>
            <a:endParaRPr lang="en-US" sz="1000" dirty="0">
              <a:solidFill>
                <a:srgbClr val="C00000"/>
              </a:solidFill>
            </a:endParaRPr>
          </a:p>
          <a:p>
            <a:r>
              <a:rPr lang="en-US" dirty="0" smtClean="0">
                <a:solidFill>
                  <a:srgbClr val="C00000"/>
                </a:solidFill>
              </a:rPr>
              <a:t>Under the journal entry, write three sentences explaining how the entry would differ if you had chosen to write it from the point-of-view of a different character.</a:t>
            </a:r>
            <a:endParaRPr lang="en-US" dirty="0">
              <a:solidFill>
                <a:srgbClr val="C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1006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identify and analyze elements of mood in a text.  </a:t>
            </a:r>
          </a:p>
        </p:txBody>
      </p:sp>
      <p:pic>
        <p:nvPicPr>
          <p:cNvPr id="1027" name="Picture 3" descr="C:\Documents and Settings\cfaye\Local Settings\Temporary Internet Files\Content.IE5\H3181V9X\MC900383606[1].wmf"/>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467600" y="5334000"/>
            <a:ext cx="1536341" cy="137419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3150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notes in your I.J. 29) </a:t>
            </a:r>
            <a:endParaRPr lang="en-US" dirty="0"/>
          </a:p>
        </p:txBody>
      </p:sp>
      <p:sp>
        <p:nvSpPr>
          <p:cNvPr id="3" name="Content Placeholder 2"/>
          <p:cNvSpPr>
            <a:spLocks noGrp="1"/>
          </p:cNvSpPr>
          <p:nvPr>
            <p:ph idx="1"/>
          </p:nvPr>
        </p:nvSpPr>
        <p:spPr/>
        <p:txBody>
          <a:bodyPr/>
          <a:lstStyle/>
          <a:p>
            <a:pPr marL="0" indent="0">
              <a:buNone/>
            </a:pPr>
            <a:r>
              <a:rPr lang="en-US" u="sng" dirty="0" smtClean="0"/>
              <a:t>MOOD</a:t>
            </a:r>
            <a:r>
              <a:rPr lang="en-US" dirty="0" smtClean="0"/>
              <a:t>: the overall atmosphere or feeling of a story.  </a:t>
            </a:r>
          </a:p>
          <a:p>
            <a:pPr marL="0" indent="0"/>
            <a:r>
              <a:rPr lang="en-US" dirty="0" smtClean="0"/>
              <a:t> Mood can be any strong feeling or emotion the author creates.  </a:t>
            </a:r>
          </a:p>
          <a:p>
            <a:pPr marL="0" indent="0"/>
            <a:r>
              <a:rPr lang="en-US" dirty="0" smtClean="0"/>
              <a:t> ex: Happiness </a:t>
            </a:r>
            <a:r>
              <a:rPr lang="en-US" dirty="0" smtClean="0"/>
              <a:t>or sadness, terror or </a:t>
            </a:r>
            <a:r>
              <a:rPr lang="en-US" dirty="0" smtClean="0"/>
              <a:t>tranquility</a:t>
            </a:r>
          </a:p>
          <a:p>
            <a:pPr marL="0" indent="0"/>
            <a:r>
              <a:rPr lang="en-US" dirty="0" smtClean="0"/>
              <a:t> It is often created by using descriptive language.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(I.J. 29) </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pPr>
              <a:buNone/>
            </a:pPr>
            <a:r>
              <a:rPr lang="en-US" dirty="0" smtClean="0"/>
              <a:t>“She began to tremble and felt the sinking and dissolving inside her that meant she was going to cry.  Her legs gave way like wet paper, and she slid down until she was sitting on the street, with her head on her knees.  Trembling, her mind a wordless whirl of dread, she waited.”</a:t>
            </a:r>
          </a:p>
          <a:p>
            <a:pPr marL="514350" indent="-514350">
              <a:buAutoNum type="arabicPeriod"/>
            </a:pPr>
            <a:r>
              <a:rPr lang="en-US" dirty="0" smtClean="0"/>
              <a:t>Describe the mood in this passage.  </a:t>
            </a:r>
          </a:p>
          <a:p>
            <a:pPr marL="514350" indent="-514350">
              <a:buAutoNum type="arabicPeriod"/>
            </a:pPr>
            <a:r>
              <a:rPr lang="en-US" dirty="0" smtClean="0"/>
              <a:t> What words in particular stand out to support your answer?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Read Chapter 6</a:t>
            </a:r>
          </a:p>
          <a:p>
            <a:pPr marL="514350" indent="-514350">
              <a:buFont typeface="+mj-lt"/>
              <a:buAutoNum type="arabicPeriod"/>
            </a:pPr>
            <a:r>
              <a:rPr lang="en-US" dirty="0" smtClean="0"/>
              <a:t>On a separate piece of paper write down a passage (multiple sentences) from the book that shows a specific mood.  </a:t>
            </a:r>
          </a:p>
          <a:p>
            <a:pPr marL="914400" lvl="1" indent="-514350">
              <a:buNone/>
            </a:pPr>
            <a:r>
              <a:rPr lang="en-US" dirty="0" smtClean="0"/>
              <a:t>	</a:t>
            </a:r>
            <a:r>
              <a:rPr lang="en-US" dirty="0" smtClean="0"/>
              <a:t>(Don’t forget quotes and a page number)</a:t>
            </a:r>
          </a:p>
          <a:p>
            <a:pPr marL="514350" indent="-514350">
              <a:buFont typeface="+mj-lt"/>
              <a:buAutoNum type="arabicPeriod"/>
            </a:pPr>
            <a:r>
              <a:rPr lang="en-US" u="sng" dirty="0" smtClean="0"/>
              <a:t>Underline</a:t>
            </a:r>
            <a:r>
              <a:rPr lang="en-US" dirty="0" smtClean="0"/>
              <a:t> words that show the mood.  </a:t>
            </a:r>
          </a:p>
          <a:p>
            <a:pPr marL="514350" indent="-514350">
              <a:buFont typeface="+mj-lt"/>
              <a:buAutoNum type="arabicPeriod"/>
            </a:pPr>
            <a:r>
              <a:rPr lang="en-US" dirty="0" smtClean="0"/>
              <a:t>Then </a:t>
            </a:r>
            <a:r>
              <a:rPr lang="en-US" i="1" dirty="0" smtClean="0"/>
              <a:t>describe the mood </a:t>
            </a:r>
            <a:r>
              <a:rPr lang="en-US" dirty="0" smtClean="0"/>
              <a:t>and words that support your answer in a well-developed </a:t>
            </a:r>
            <a:r>
              <a:rPr lang="en-US" b="1" dirty="0" smtClean="0"/>
              <a:t>paragraph</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Reading </a:t>
            </a:r>
            <a:r>
              <a:rPr lang="en-US" dirty="0" err="1" smtClean="0"/>
              <a:t>Bellwork</a:t>
            </a:r>
            <a:r>
              <a:rPr lang="en-US" dirty="0" smtClean="0"/>
              <a:t/>
            </a:r>
            <a:br>
              <a:rPr lang="en-US" dirty="0" smtClean="0"/>
            </a:br>
            <a:r>
              <a:rPr lang="en-US" dirty="0" smtClean="0"/>
              <a:t>I.J. 30</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5211763"/>
          </a:xfrm>
        </p:spPr>
        <p:txBody>
          <a:bodyPr>
            <a:normAutofit/>
          </a:bodyPr>
          <a:lstStyle/>
          <a:p>
            <a:pPr marL="0" indent="0">
              <a:buNone/>
            </a:pPr>
            <a:r>
              <a:rPr lang="en-US" dirty="0" smtClean="0"/>
              <a:t>***Turn in your homework from yesterday.  </a:t>
            </a:r>
          </a:p>
          <a:p>
            <a:pPr marL="0" indent="0">
              <a:buNone/>
            </a:pPr>
            <a:endParaRPr lang="en-US" dirty="0" smtClean="0"/>
          </a:p>
          <a:p>
            <a:pPr marL="0" indent="0"/>
            <a:r>
              <a:rPr lang="en-US" dirty="0" smtClean="0"/>
              <a:t>Read pages 93-95.  </a:t>
            </a:r>
          </a:p>
          <a:p>
            <a:pPr marL="0" indent="0"/>
            <a:r>
              <a:rPr lang="en-US" dirty="0" smtClean="0"/>
              <a:t>Copy down the scrambled message in your notebook.  Try to decode the message by adding letters and words to make it makes sense.  </a:t>
            </a:r>
          </a:p>
          <a:p>
            <a:pPr marL="0" indent="0">
              <a:buNone/>
            </a:pPr>
            <a:endParaRPr lang="en-US" dirty="0" smtClean="0"/>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2 Day 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534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make predictions about the novel by decoding the message Lina reads.  </a:t>
            </a:r>
            <a:endParaRPr lang="en-US" dirty="0"/>
          </a:p>
        </p:txBody>
      </p:sp>
      <p:pic>
        <p:nvPicPr>
          <p:cNvPr id="5" name="Picture 3" descr="C:\Documents and Settings\cfaye\Local Settings\Temporary Internet Files\Content.IE5\H3181V9X\MC900383606[1].wmf"/>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467600" y="5334000"/>
            <a:ext cx="1536341" cy="137419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286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I.J. 30</a:t>
            </a:r>
            <a:endParaRPr lang="en-US" dirty="0"/>
          </a:p>
        </p:txBody>
      </p:sp>
      <p:sp>
        <p:nvSpPr>
          <p:cNvPr id="3" name="Content Placeholder 2"/>
          <p:cNvSpPr>
            <a:spLocks noGrp="1"/>
          </p:cNvSpPr>
          <p:nvPr>
            <p:ph idx="1"/>
          </p:nvPr>
        </p:nvSpPr>
        <p:spPr/>
        <p:txBody>
          <a:bodyPr>
            <a:normAutofit fontScale="92500"/>
          </a:bodyPr>
          <a:lstStyle/>
          <a:p>
            <a:r>
              <a:rPr lang="en-US" dirty="0" smtClean="0"/>
              <a:t>Share your decoding with the group sitting around you.  </a:t>
            </a:r>
          </a:p>
          <a:p>
            <a:r>
              <a:rPr lang="en-US" dirty="0" smtClean="0"/>
              <a:t> Below your unscrambled message, write what you think the message means.  Who wrote it?  Why did they write it?  What will happen now?  </a:t>
            </a:r>
          </a:p>
          <a:p>
            <a:r>
              <a:rPr lang="en-US" dirty="0" smtClean="0"/>
              <a:t>When everyone is finished answering the questions in their notebook, take turns reading the rest of Chapter 7.  (What you don’t finish is homework)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t>
            </a:r>
            <a:r>
              <a:rPr lang="en-US" dirty="0" err="1" smtClean="0"/>
              <a:t>Bellwork</a:t>
            </a:r>
            <a:r>
              <a:rPr lang="en-US" dirty="0" smtClean="0"/>
              <a:t/>
            </a:r>
            <a:br>
              <a:rPr lang="en-US" dirty="0" smtClean="0"/>
            </a:br>
            <a:r>
              <a:rPr lang="en-US" dirty="0" smtClean="0"/>
              <a:t>I.J. 31</a:t>
            </a:r>
            <a:endParaRPr lang="en-US" dirty="0"/>
          </a:p>
        </p:txBody>
      </p:sp>
      <p:sp>
        <p:nvSpPr>
          <p:cNvPr id="4" name="TextBox 3"/>
          <p:cNvSpPr txBox="1"/>
          <p:nvPr/>
        </p:nvSpPr>
        <p:spPr>
          <a:xfrm>
            <a:off x="-1" y="273"/>
            <a:ext cx="1462323" cy="369332"/>
          </a:xfrm>
          <a:prstGeom prst="rect">
            <a:avLst/>
          </a:prstGeom>
          <a:noFill/>
        </p:spPr>
        <p:txBody>
          <a:bodyPr wrap="none" rtlCol="0">
            <a:spAutoFit/>
          </a:bodyPr>
          <a:lstStyle/>
          <a:p>
            <a:r>
              <a:rPr lang="en-US" dirty="0" smtClean="0"/>
              <a:t>Week 2 Day </a:t>
            </a:r>
            <a:r>
              <a:rPr lang="en-US" dirty="0"/>
              <a:t>3</a:t>
            </a:r>
          </a:p>
        </p:txBody>
      </p:sp>
      <p:sp>
        <p:nvSpPr>
          <p:cNvPr id="6" name="Content Placeholder 5"/>
          <p:cNvSpPr>
            <a:spLocks noGrp="1"/>
          </p:cNvSpPr>
          <p:nvPr>
            <p:ph idx="1"/>
          </p:nvPr>
        </p:nvSpPr>
        <p:spPr/>
        <p:txBody>
          <a:bodyPr/>
          <a:lstStyle/>
          <a:p>
            <a:pPr>
              <a:buNone/>
            </a:pPr>
            <a:r>
              <a:rPr lang="en-US" dirty="0" smtClean="0"/>
              <a:t>Based on your reading so far, make a prediction about the plot:  </a:t>
            </a:r>
          </a:p>
          <a:p>
            <a:r>
              <a:rPr lang="en-US" dirty="0" smtClean="0"/>
              <a:t>What do you think the letter is about?  Will it help Ember be saved?  Will it lead to more problems?  Discuss what you think will happen from here.  </a:t>
            </a:r>
          </a:p>
          <a:p>
            <a:pPr>
              <a:buNone/>
            </a:pPr>
            <a:r>
              <a:rPr lang="en-US" dirty="0" smtClean="0"/>
              <a:t>(When you finish, review details of chapter 7 by flipping back through the book)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4674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933</Words>
  <Application>Microsoft Macintosh PowerPoint</Application>
  <PresentationFormat>On-screen Show (4:3)</PresentationFormat>
  <Paragraphs>84</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Office Theme</vt:lpstr>
      <vt:lpstr>Reading Bellwork I.J. 29</vt:lpstr>
      <vt:lpstr>Learning Target</vt:lpstr>
      <vt:lpstr>(Take notes in your I.J. 29) </vt:lpstr>
      <vt:lpstr>Practice... (I.J. 29) </vt:lpstr>
      <vt:lpstr>HOMEWORK:</vt:lpstr>
      <vt:lpstr>Reading Bellwork I.J. 30  </vt:lpstr>
      <vt:lpstr>Learning Target</vt:lpstr>
      <vt:lpstr>I.J. 30</vt:lpstr>
      <vt:lpstr>Reading Bellwork I.J. 31</vt:lpstr>
      <vt:lpstr>Learning Target</vt:lpstr>
      <vt:lpstr>Reading Bellwork  I.J. 32</vt:lpstr>
      <vt:lpstr>Learning Target</vt:lpstr>
      <vt:lpstr>Review – Causal Chains</vt:lpstr>
      <vt:lpstr>Causal Chain</vt:lpstr>
      <vt:lpstr>Practice</vt:lpstr>
      <vt:lpstr>Cause-and-Effect Game</vt:lpstr>
      <vt:lpstr>Practice</vt:lpstr>
    </vt:vector>
  </TitlesOfParts>
  <Company>PUSD11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IMT</dc:creator>
  <cp:lastModifiedBy>Candice Lewis</cp:lastModifiedBy>
  <cp:revision>26</cp:revision>
  <dcterms:created xsi:type="dcterms:W3CDTF">2013-04-30T03:20:13Z</dcterms:created>
  <dcterms:modified xsi:type="dcterms:W3CDTF">2013-04-30T05:25:55Z</dcterms:modified>
</cp:coreProperties>
</file>