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839C9-A827-49CD-905B-7CA3B3FEDC57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5A77A-80E3-49BF-B95C-CC81D1D3C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34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04CE-9914-4121-99D5-3F88E026CDB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3E1-B472-4986-8FCF-05B42DF11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832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04CE-9914-4121-99D5-3F88E026CDB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3E1-B472-4986-8FCF-05B42DF11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01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04CE-9914-4121-99D5-3F88E026CDB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3E1-B472-4986-8FCF-05B42DF11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67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04CE-9914-4121-99D5-3F88E026CDB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3E1-B472-4986-8FCF-05B42DF11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99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04CE-9914-4121-99D5-3F88E026CDB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3E1-B472-4986-8FCF-05B42DF11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609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04CE-9914-4121-99D5-3F88E026CDB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3E1-B472-4986-8FCF-05B42DF11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58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04CE-9914-4121-99D5-3F88E026CDB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3E1-B472-4986-8FCF-05B42DF11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34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04CE-9914-4121-99D5-3F88E026CDB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3E1-B472-4986-8FCF-05B42DF11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50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04CE-9914-4121-99D5-3F88E026CDB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3E1-B472-4986-8FCF-05B42DF11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12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04CE-9914-4121-99D5-3F88E026CDB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3E1-B472-4986-8FCF-05B42DF11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1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04CE-9914-4121-99D5-3F88E026CDB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3E1-B472-4986-8FCF-05B42DF11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14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404CE-9914-4121-99D5-3F88E026CDB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7F3E1-B472-4986-8FCF-05B42DF11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22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dirty="0" smtClean="0"/>
              <a:t>LEARNING TARGET</a:t>
            </a:r>
            <a:br>
              <a:rPr lang="en-US" dirty="0" smtClean="0"/>
            </a:br>
            <a:r>
              <a:rPr lang="en-US" dirty="0" smtClean="0"/>
              <a:t>- I can identify characters in a story that are more important than others</a:t>
            </a:r>
            <a:br>
              <a:rPr lang="en-US" dirty="0" smtClean="0"/>
            </a:br>
            <a:r>
              <a:rPr lang="en-US" dirty="0" smtClean="0"/>
              <a:t>- To better understand each characters’ purpose</a:t>
            </a:r>
            <a:br>
              <a:rPr lang="en-US" dirty="0" smtClean="0"/>
            </a:br>
            <a:r>
              <a:rPr lang="en-US" dirty="0" smtClean="0"/>
              <a:t>- By listing characters, describing them, and deciding which ones are more important.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5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Wednesday </a:t>
            </a:r>
            <a:r>
              <a:rPr lang="en-US" dirty="0" smtClean="0"/>
              <a:t>4-3: </a:t>
            </a:r>
            <a:r>
              <a:rPr lang="en-US" dirty="0"/>
              <a:t>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b="1" u="sng" dirty="0" smtClean="0"/>
              <a:t>Group Directions</a:t>
            </a:r>
          </a:p>
          <a:p>
            <a:r>
              <a:rPr lang="en-US" dirty="0" smtClean="0"/>
              <a:t>Use the cards at your table to match each ROOT word with a matching AFFIX.  </a:t>
            </a:r>
          </a:p>
          <a:p>
            <a:r>
              <a:rPr lang="en-US" dirty="0" smtClean="0"/>
              <a:t>Write the answers in the chart on your worksheet.  </a:t>
            </a:r>
          </a:p>
          <a:p>
            <a:r>
              <a:rPr lang="en-US" dirty="0" smtClean="0"/>
              <a:t>Be sure to completely finish the puzzle at your table before writing it in the chart on your worksheet.  </a:t>
            </a:r>
          </a:p>
          <a:p>
            <a:pPr marL="0" indent="0" algn="ctr">
              <a:buNone/>
            </a:pPr>
            <a:r>
              <a:rPr lang="en-US" b="1" u="sng" dirty="0" smtClean="0"/>
              <a:t>WHEN YOU FINISH… </a:t>
            </a:r>
          </a:p>
          <a:p>
            <a:r>
              <a:rPr lang="en-US" dirty="0" smtClean="0"/>
              <a:t>Complete the back side of the worksheet INDEPENDENTLY.  (Use your textbook) </a:t>
            </a:r>
          </a:p>
          <a:p>
            <a:r>
              <a:rPr lang="en-US" dirty="0" smtClean="0"/>
              <a:t>Turn it in at THE HUB and read silently.  </a:t>
            </a:r>
          </a:p>
          <a:p>
            <a:r>
              <a:rPr lang="en-US" dirty="0" smtClean="0"/>
              <a:t>When everyone at your table is finished, you may get your AIMS books and work on your STRENGTH GROUP Project.  </a:t>
            </a:r>
          </a:p>
        </p:txBody>
      </p:sp>
    </p:spTree>
    <p:extLst>
      <p:ext uri="{BB962C8B-B14F-4D97-AF65-F5344CB8AC3E}">
        <p14:creationId xmlns:p14="http://schemas.microsoft.com/office/powerpoint/2010/main" val="30296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4-4: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your strength group assignment out.  </a:t>
            </a:r>
          </a:p>
          <a:p>
            <a:r>
              <a:rPr lang="en-US" dirty="0" smtClean="0"/>
              <a:t>One person from your group needs to come get a stack of Buckle Down Books.  </a:t>
            </a:r>
          </a:p>
          <a:p>
            <a:r>
              <a:rPr lang="en-US" dirty="0" smtClean="0"/>
              <a:t>Get a piece of paper to start step 1, if you haven’t already.  </a:t>
            </a:r>
          </a:p>
          <a:p>
            <a:r>
              <a:rPr lang="en-US" dirty="0" smtClean="0"/>
              <a:t>We will revisit the directions as a class before you begin working today.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08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4-5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Begin working in your strength groups.  </a:t>
            </a:r>
          </a:p>
          <a:p>
            <a:r>
              <a:rPr lang="en-US" dirty="0" smtClean="0"/>
              <a:t>When you finish all of your answers, paper clip them together and give them to Mrs. Schneider.  (Make sure EVERYONE is finished.) </a:t>
            </a:r>
          </a:p>
          <a:p>
            <a:r>
              <a:rPr lang="en-US" dirty="0" smtClean="0"/>
              <a:t>If you still have time left in class, you can…</a:t>
            </a:r>
          </a:p>
          <a:p>
            <a:pPr lvl="1"/>
            <a:r>
              <a:rPr lang="en-US" dirty="0" smtClean="0"/>
              <a:t>Take notes for your skill to think about your lesson</a:t>
            </a:r>
          </a:p>
          <a:p>
            <a:pPr lvl="1"/>
            <a:r>
              <a:rPr lang="en-US" dirty="0" smtClean="0"/>
              <a:t>Look through other textbooks to begin planning.  </a:t>
            </a:r>
          </a:p>
          <a:p>
            <a:pPr lvl="1"/>
            <a:r>
              <a:rPr lang="en-US" dirty="0" smtClean="0"/>
              <a:t>Read silently</a:t>
            </a:r>
          </a:p>
          <a:p>
            <a:pPr lvl="1"/>
            <a:r>
              <a:rPr lang="en-US" dirty="0" smtClean="0"/>
              <a:t>Work on other homework</a:t>
            </a:r>
          </a:p>
          <a:p>
            <a:pPr lvl="1"/>
            <a:r>
              <a:rPr lang="en-US" dirty="0" smtClean="0"/>
              <a:t>Study for our Language Spelling Test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84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Monday: Reading 4-1-13</a:t>
            </a:r>
            <a:br>
              <a:rPr lang="en-US" dirty="0" smtClean="0"/>
            </a:br>
            <a:r>
              <a:rPr lang="en-US" dirty="0" smtClean="0"/>
              <a:t>I.J. 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Be sure your I.J. 21 is complete from last Friday. (pages 789-791, #1-5 and Practice 1-2) </a:t>
            </a:r>
          </a:p>
          <a:p>
            <a:r>
              <a:rPr lang="en-US" dirty="0" smtClean="0"/>
              <a:t>On I.J. 22, answer the following questions: </a:t>
            </a:r>
          </a:p>
          <a:p>
            <a:pPr lvl="1"/>
            <a:r>
              <a:rPr lang="en-US" b="1" dirty="0" smtClean="0"/>
              <a:t>What is a legend?  Some people living today may be so famous that stories are told about them for years.  What kinds of qualities make someone a legend?  Who could be a legend in 100 years?  </a:t>
            </a:r>
          </a:p>
          <a:p>
            <a:r>
              <a:rPr lang="en-US" dirty="0" smtClean="0"/>
              <a:t>Read an independent reading book silently.  </a:t>
            </a:r>
          </a:p>
          <a:p>
            <a:r>
              <a:rPr lang="en-US" dirty="0" smtClean="0"/>
              <a:t>Have your book open to page 792 &amp; I.J. page 22.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82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Monday: Reading 4-1-13</a:t>
            </a:r>
            <a:br>
              <a:rPr lang="en-US" dirty="0" smtClean="0"/>
            </a:br>
            <a:r>
              <a:rPr lang="en-US" dirty="0" smtClean="0"/>
              <a:t>I.J. 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Keep it Straight… </a:t>
            </a:r>
          </a:p>
          <a:p>
            <a:r>
              <a:rPr lang="en-US" dirty="0" smtClean="0"/>
              <a:t>As we read the beginning of the story, we are going to pause and list EVERY character that is mentioned and what is important about them.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10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Tuesday: Reading 4-2-13</a:t>
            </a:r>
            <a:br>
              <a:rPr lang="en-US" dirty="0" smtClean="0"/>
            </a:br>
            <a:r>
              <a:rPr lang="en-US" dirty="0" smtClean="0"/>
              <a:t>I.J. 22 (continuing on from yesterday)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the textbook opened to the page we left off on in “King Arthur: The Sword in the Stone” (begins on page 793) </a:t>
            </a:r>
          </a:p>
          <a:p>
            <a:r>
              <a:rPr lang="en-US" dirty="0" smtClean="0"/>
              <a:t>Have your I.J. out and ready to continue character notes.  </a:t>
            </a:r>
          </a:p>
          <a:p>
            <a:r>
              <a:rPr lang="en-US" dirty="0" smtClean="0"/>
              <a:t>Remind yourself of the definition of a “legend” by reading through your notes from yesterday.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04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Tuesday: Reading 4-2-13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time… </a:t>
            </a:r>
          </a:p>
          <a:p>
            <a:pPr lvl="1"/>
            <a:r>
              <a:rPr lang="en-US" dirty="0" smtClean="0"/>
              <a:t>Begin to describe STRENGTH GROUPS. </a:t>
            </a:r>
          </a:p>
          <a:p>
            <a:pPr lvl="1"/>
            <a:r>
              <a:rPr lang="en-US" dirty="0" smtClean="0"/>
              <a:t>Give students time to look through the assignment.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77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WHAT: </a:t>
            </a:r>
            <a:r>
              <a:rPr lang="en-US" dirty="0" smtClean="0"/>
              <a:t>I can understand the meaning of a word based on its affix and root.  </a:t>
            </a:r>
          </a:p>
          <a:p>
            <a:pPr marL="0" indent="0">
              <a:buNone/>
            </a:pPr>
            <a:r>
              <a:rPr lang="en-US" u="sng" dirty="0" smtClean="0"/>
              <a:t>WHY: </a:t>
            </a:r>
            <a:r>
              <a:rPr lang="en-US" dirty="0" smtClean="0"/>
              <a:t>To be able to see my language more clearly.  </a:t>
            </a:r>
          </a:p>
          <a:p>
            <a:pPr marL="0" indent="0">
              <a:buNone/>
            </a:pPr>
            <a:r>
              <a:rPr lang="en-US" u="sng" dirty="0" smtClean="0"/>
              <a:t>HOW WILL I KNOW: </a:t>
            </a:r>
            <a:r>
              <a:rPr lang="en-US" dirty="0" smtClean="0"/>
              <a:t>By adding root words to affixes and knowing how their meanings changed.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96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Wednesday </a:t>
            </a:r>
            <a:r>
              <a:rPr lang="en-US" dirty="0" smtClean="0"/>
              <a:t>4-3: </a:t>
            </a:r>
            <a:r>
              <a:rPr lang="en-US" dirty="0" smtClean="0"/>
              <a:t>Reading</a:t>
            </a:r>
            <a:br>
              <a:rPr lang="en-US" dirty="0" smtClean="0"/>
            </a:br>
            <a:r>
              <a:rPr lang="en-US" dirty="0" smtClean="0"/>
              <a:t>I.J.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Have your “Strength Group” Assignment out.  (We will work on this at the end of class.) </a:t>
            </a:r>
          </a:p>
          <a:p>
            <a:r>
              <a:rPr lang="en-US" dirty="0" smtClean="0"/>
              <a:t>Open your textbook to page 650.  </a:t>
            </a:r>
          </a:p>
          <a:p>
            <a:r>
              <a:rPr lang="en-US" dirty="0" smtClean="0"/>
              <a:t>In your I.J. 25, list </a:t>
            </a:r>
            <a:r>
              <a:rPr lang="en-US" i="1" dirty="0" smtClean="0"/>
              <a:t>anything</a:t>
            </a:r>
            <a:r>
              <a:rPr lang="en-US" dirty="0" smtClean="0"/>
              <a:t> you know or remember about the following words: </a:t>
            </a:r>
          </a:p>
          <a:p>
            <a:pPr lvl="1"/>
            <a:r>
              <a:rPr lang="en-US" dirty="0" smtClean="0"/>
              <a:t>Root Words</a:t>
            </a:r>
          </a:p>
          <a:p>
            <a:pPr lvl="1"/>
            <a:r>
              <a:rPr lang="en-US" dirty="0" smtClean="0"/>
              <a:t>Prefix</a:t>
            </a:r>
          </a:p>
          <a:p>
            <a:pPr lvl="1"/>
            <a:r>
              <a:rPr lang="en-US" dirty="0" smtClean="0"/>
              <a:t>Suffix</a:t>
            </a:r>
          </a:p>
          <a:p>
            <a:pPr lvl="1"/>
            <a:r>
              <a:rPr lang="en-US" dirty="0" smtClean="0"/>
              <a:t>Affix 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(If you finish before others, read silently/ update your table of contents in your I.J.) </a:t>
            </a:r>
          </a:p>
        </p:txBody>
      </p:sp>
    </p:spTree>
    <p:extLst>
      <p:ext uri="{BB962C8B-B14F-4D97-AF65-F5344CB8AC3E}">
        <p14:creationId xmlns:p14="http://schemas.microsoft.com/office/powerpoint/2010/main" val="107632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 </a:t>
            </a:r>
            <a:r>
              <a:rPr lang="en-US" dirty="0" smtClean="0"/>
              <a:t>4-3: </a:t>
            </a:r>
            <a:r>
              <a:rPr lang="en-US" dirty="0"/>
              <a:t>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(Take notes on your worksheet from THE HUB.) </a:t>
            </a:r>
          </a:p>
          <a:p>
            <a:pPr marL="0" indent="0">
              <a:buNone/>
            </a:pPr>
            <a:r>
              <a:rPr lang="en-US" b="1" u="sng" dirty="0" smtClean="0"/>
              <a:t>Root</a:t>
            </a:r>
            <a:r>
              <a:rPr lang="en-US" b="1" dirty="0" smtClean="0"/>
              <a:t> = </a:t>
            </a:r>
            <a:r>
              <a:rPr lang="en-US" dirty="0" smtClean="0"/>
              <a:t>fundamental, or most important</a:t>
            </a:r>
            <a:r>
              <a:rPr lang="en-US" smtClean="0"/>
              <a:t>, part </a:t>
            </a:r>
            <a:r>
              <a:rPr lang="en-US" dirty="0" smtClean="0"/>
              <a:t>of a word.  </a:t>
            </a:r>
            <a:r>
              <a:rPr lang="en-US" i="1" dirty="0" smtClean="0"/>
              <a:t>Examples</a:t>
            </a:r>
            <a:r>
              <a:rPr lang="en-US" dirty="0" smtClean="0"/>
              <a:t> are…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err="1" smtClean="0"/>
              <a:t>Loc</a:t>
            </a:r>
            <a:r>
              <a:rPr lang="en-US" b="1" dirty="0" smtClean="0"/>
              <a:t> </a:t>
            </a:r>
            <a:r>
              <a:rPr lang="en-US" dirty="0" smtClean="0"/>
              <a:t>= place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err="1" smtClean="0"/>
              <a:t>Aud</a:t>
            </a:r>
            <a:r>
              <a:rPr lang="en-US" b="1" dirty="0" smtClean="0"/>
              <a:t> </a:t>
            </a:r>
            <a:r>
              <a:rPr lang="en-US" dirty="0" smtClean="0"/>
              <a:t>= Hear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Spec</a:t>
            </a:r>
            <a:r>
              <a:rPr lang="en-US" dirty="0" smtClean="0"/>
              <a:t> = To see or look at</a:t>
            </a:r>
          </a:p>
          <a:p>
            <a:pPr marL="0" indent="0">
              <a:buNone/>
            </a:pPr>
            <a:r>
              <a:rPr lang="en-US" b="1" u="sng" dirty="0" smtClean="0"/>
              <a:t>Affix</a:t>
            </a:r>
            <a:r>
              <a:rPr lang="en-US" b="1" dirty="0" smtClean="0"/>
              <a:t>= </a:t>
            </a:r>
            <a:r>
              <a:rPr lang="en-US" dirty="0" smtClean="0"/>
              <a:t>any word part added to a word to alter or change its meaning.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79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Wednesday </a:t>
            </a:r>
            <a:r>
              <a:rPr lang="en-US" dirty="0" smtClean="0"/>
              <a:t>4-3: </a:t>
            </a:r>
            <a:r>
              <a:rPr lang="en-US" dirty="0" smtClean="0"/>
              <a:t>Reading</a:t>
            </a:r>
            <a:br>
              <a:rPr lang="en-US" dirty="0" smtClean="0"/>
            </a:br>
            <a:r>
              <a:rPr lang="en-US" sz="3100" dirty="0" smtClean="0"/>
              <a:t>(notes continued…) 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Prefix </a:t>
            </a:r>
            <a:r>
              <a:rPr lang="en-US" dirty="0" smtClean="0"/>
              <a:t>= an affix added to the </a:t>
            </a:r>
            <a:r>
              <a:rPr lang="en-US" i="1" dirty="0" smtClean="0"/>
              <a:t>beginning</a:t>
            </a:r>
            <a:r>
              <a:rPr lang="en-US" dirty="0" smtClean="0"/>
              <a:t> of a word</a:t>
            </a:r>
          </a:p>
          <a:p>
            <a:pPr marL="0" indent="0">
              <a:buNone/>
            </a:pPr>
            <a:r>
              <a:rPr lang="en-US" dirty="0" smtClean="0"/>
              <a:t>	Example: </a:t>
            </a:r>
            <a:r>
              <a:rPr lang="en-US" u="sng" dirty="0" smtClean="0"/>
              <a:t>dis</a:t>
            </a:r>
            <a:r>
              <a:rPr lang="en-US" dirty="0" smtClean="0"/>
              <a:t>locate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= away/ apart </a:t>
            </a:r>
          </a:p>
          <a:p>
            <a:pPr marL="0" indent="0">
              <a:buNone/>
            </a:pPr>
            <a:r>
              <a:rPr lang="en-US" b="1" u="sng" dirty="0" smtClean="0"/>
              <a:t>Suffix</a:t>
            </a:r>
            <a:r>
              <a:rPr lang="en-US" dirty="0" smtClean="0"/>
              <a:t> = an affix added to the </a:t>
            </a:r>
            <a:r>
              <a:rPr lang="en-US" i="1" dirty="0" smtClean="0"/>
              <a:t>end</a:t>
            </a:r>
            <a:r>
              <a:rPr lang="en-US" dirty="0" smtClean="0"/>
              <a:t> of a word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Example: lov</a:t>
            </a:r>
            <a:r>
              <a:rPr lang="en-US" u="sng" dirty="0" smtClean="0"/>
              <a:t>able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				= able/ likely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162870" y="3086669"/>
            <a:ext cx="152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886200" y="4953000"/>
            <a:ext cx="228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2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1969</TotalTime>
  <Words>622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LEARNING TARGET - I can identify characters in a story that are more important than others - To better understand each characters’ purpose - By listing characters, describing them, and deciding which ones are more important.  </vt:lpstr>
      <vt:lpstr>Monday: Reading 4-1-13 I.J. 22</vt:lpstr>
      <vt:lpstr>Monday: Reading 4-1-13 I.J. 22</vt:lpstr>
      <vt:lpstr>Tuesday: Reading 4-2-13 I.J. 22 (continuing on from yesterday)</vt:lpstr>
      <vt:lpstr>Tuesday: Reading 4-2-13</vt:lpstr>
      <vt:lpstr>Learning Target</vt:lpstr>
      <vt:lpstr>Wednesday 4-3: Reading I.J. 25</vt:lpstr>
      <vt:lpstr>Wednesday 4-3: Reading</vt:lpstr>
      <vt:lpstr>Wednesday 4-3: Reading (notes continued…) </vt:lpstr>
      <vt:lpstr>Wednesday 4-3: Reading</vt:lpstr>
      <vt:lpstr>THURSDAY 4-4: Reading</vt:lpstr>
      <vt:lpstr>FRIDAY 4-5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IMT</dc:creator>
  <cp:lastModifiedBy>IMT</cp:lastModifiedBy>
  <cp:revision>25</cp:revision>
  <cp:lastPrinted>2013-04-03T14:27:32Z</cp:lastPrinted>
  <dcterms:created xsi:type="dcterms:W3CDTF">2013-04-01T13:28:59Z</dcterms:created>
  <dcterms:modified xsi:type="dcterms:W3CDTF">2013-04-04T22:52:35Z</dcterms:modified>
</cp:coreProperties>
</file>