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61" r:id="rId5"/>
    <p:sldId id="265" r:id="rId6"/>
    <p:sldId id="266" r:id="rId7"/>
    <p:sldId id="258" r:id="rId8"/>
    <p:sldId id="262" r:id="rId9"/>
    <p:sldId id="267" r:id="rId10"/>
    <p:sldId id="268" r:id="rId11"/>
    <p:sldId id="259" r:id="rId12"/>
    <p:sldId id="263" r:id="rId13"/>
    <p:sldId id="269" r:id="rId14"/>
    <p:sldId id="270" r:id="rId15"/>
    <p:sldId id="260" r:id="rId16"/>
    <p:sldId id="264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595"/>
  </p:normalViewPr>
  <p:slideViewPr>
    <p:cSldViewPr snapToGrid="0" snapToObjects="1">
      <p:cViewPr varScale="1">
        <p:scale>
          <a:sx n="85" d="100"/>
          <a:sy n="85" d="100"/>
        </p:scale>
        <p:origin x="19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90AA2-BBD6-B748-900A-B484A028391F}" type="datetimeFigureOut">
              <a:rPr lang="en-US" smtClean="0"/>
              <a:t>8/21/16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EF075-BF9E-1D42-82D2-5451213E2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3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747053EF-356E-4341-B067-8A3D43621B1B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3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C8F591AD-D23B-994A-A50D-D33A3753770F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2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FCE82BF9-98F0-DB4E-954D-978D2D6196D8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5EA81B7-9AEE-0349-A682-CF3E2F254308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2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C8E3-C34A-1945-B0AC-6E30255A847E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A91D-013F-2F4D-82FE-09D12017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C8E3-C34A-1945-B0AC-6E30255A847E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A91D-013F-2F4D-82FE-09D12017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0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C8E3-C34A-1945-B0AC-6E30255A847E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A91D-013F-2F4D-82FE-09D12017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86785" y="69851"/>
            <a:ext cx="1201843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667" y="1449389"/>
            <a:ext cx="12026900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667" y="139700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667" y="2976564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9E711C-8DCB-B042-847D-9153779F8325}" type="datetimeFigureOut">
              <a:rPr lang="en-US" altLang="en-US">
                <a:solidFill>
                  <a:srgbClr val="696464"/>
                </a:solidFill>
              </a:rPr>
              <a:pPr>
                <a:defRPr/>
              </a:pPr>
              <a:t>8/21/16</a:t>
            </a:fld>
            <a:endParaRPr lang="en-US" alt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331115-365C-0E4A-9A24-725254311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281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CBDEF-8093-4A49-BBDA-1710527E423D}" type="datetimeFigureOut">
              <a:rPr lang="en-US" altLang="en-US">
                <a:solidFill>
                  <a:srgbClr val="696464"/>
                </a:solidFill>
              </a:rPr>
              <a:pPr>
                <a:defRPr/>
              </a:pPr>
              <a:t>8/21/16</a:t>
            </a:fld>
            <a:endParaRPr lang="en-US" alt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01F05-5480-7F43-9168-5EC3FC44E9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435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93134" y="2376489"/>
            <a:ext cx="1201843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134" y="2341564"/>
            <a:ext cx="1201843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018" y="2468564"/>
            <a:ext cx="1202054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368A48-932E-994E-9313-20D7C6A92366}" type="datetimeFigureOut">
              <a:rPr lang="en-US" altLang="en-US">
                <a:solidFill>
                  <a:srgbClr val="696464"/>
                </a:solidFill>
              </a:rPr>
              <a:pPr>
                <a:defRPr/>
              </a:pPr>
              <a:t>8/21/16</a:t>
            </a:fld>
            <a:endParaRPr lang="en-US" alt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BEDAF7-E217-F644-A140-EBE2F2CEE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66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FA220-7F72-EB46-9D3A-00163D2B5C44}" type="datetimeFigureOut">
              <a:rPr lang="en-US" altLang="en-US">
                <a:solidFill>
                  <a:srgbClr val="696464"/>
                </a:solidFill>
              </a:rPr>
              <a:pPr>
                <a:defRPr/>
              </a:pPr>
              <a:t>8/21/16</a:t>
            </a:fld>
            <a:endParaRPr lang="en-US" alt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BB24-F842-B745-AEE4-C621AEC1FD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133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BA8E8-2E5D-264F-9B90-6D4B2947307B}" type="datetimeFigureOut">
              <a:rPr lang="en-US" altLang="en-US">
                <a:solidFill>
                  <a:srgbClr val="696464"/>
                </a:solidFill>
              </a:rPr>
              <a:pPr>
                <a:defRPr/>
              </a:pPr>
              <a:t>8/21/16</a:t>
            </a:fld>
            <a:endParaRPr lang="en-US" alt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ED4D-EEC8-F141-B8D8-3363B15019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997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C35B4-F80B-6540-81F6-A4B1BB1AEA7E}" type="datetimeFigureOut">
              <a:rPr lang="en-US" altLang="en-US">
                <a:solidFill>
                  <a:srgbClr val="696464"/>
                </a:solidFill>
              </a:rPr>
              <a:pPr>
                <a:defRPr/>
              </a:pPr>
              <a:t>8/21/16</a:t>
            </a:fld>
            <a:endParaRPr lang="en-US" alt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53071-EADD-814D-B461-55BCBF244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87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23008-AD75-5249-94B7-FED9837756C1}" type="datetimeFigureOut">
              <a:rPr lang="en-US" altLang="en-US">
                <a:solidFill>
                  <a:srgbClr val="696464"/>
                </a:solidFill>
              </a:rPr>
              <a:pPr>
                <a:defRPr/>
              </a:pPr>
              <a:t>8/21/16</a:t>
            </a:fld>
            <a:endParaRPr lang="en-US" alt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24CC5-E3CE-C845-9C93-116DEFCAF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264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CCA454-2F80-F046-B4AC-9C5E976A1784}" type="datetimeFigureOut">
              <a:rPr lang="en-US" altLang="en-US">
                <a:solidFill>
                  <a:srgbClr val="696464"/>
                </a:solidFill>
              </a:rPr>
              <a:pPr>
                <a:defRPr/>
              </a:pPr>
              <a:t>8/21/16</a:t>
            </a:fld>
            <a:endParaRPr lang="en-US" alt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11605A-EFDD-3D47-838E-EA53950E8B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59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C8E3-C34A-1945-B0AC-6E30255A847E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A91D-013F-2F4D-82FE-09D12017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91018" y="4683126"/>
            <a:ext cx="1200996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018" y="4649789"/>
            <a:ext cx="12009967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018" y="4773614"/>
            <a:ext cx="12009967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5EFB63-EEFB-B14B-9F9B-DE4A27163FB1}" type="datetimeFigureOut">
              <a:rPr lang="en-US" altLang="en-US">
                <a:solidFill>
                  <a:srgbClr val="696464"/>
                </a:solidFill>
              </a:rPr>
              <a:pPr>
                <a:defRPr/>
              </a:pPr>
              <a:t>8/21/16</a:t>
            </a:fld>
            <a:endParaRPr lang="en-US" alt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C9B604-1AF5-4B44-B1AF-A7B1716CFB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390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52395-45D8-9E4A-9B51-1A7766DE37BD}" type="datetimeFigureOut">
              <a:rPr lang="en-US" altLang="en-US">
                <a:solidFill>
                  <a:srgbClr val="696464"/>
                </a:solidFill>
              </a:rPr>
              <a:pPr>
                <a:defRPr/>
              </a:pPr>
              <a:t>8/21/16</a:t>
            </a:fld>
            <a:endParaRPr lang="en-US" alt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EE8CD-D311-FC41-B684-93B4EE7DD4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935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248F0-EFAE-1B4D-AF55-8059D57F4494}" type="datetimeFigureOut">
              <a:rPr lang="en-US" altLang="en-US">
                <a:solidFill>
                  <a:srgbClr val="696464"/>
                </a:solidFill>
              </a:rPr>
              <a:pPr>
                <a:defRPr/>
              </a:pPr>
              <a:t>8/21/16</a:t>
            </a:fld>
            <a:endParaRPr lang="en-US" alt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B1444-D8CC-CD48-B955-A0B9EE304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99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C8E3-C34A-1945-B0AC-6E30255A847E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A91D-013F-2F4D-82FE-09D12017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2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C8E3-C34A-1945-B0AC-6E30255A847E}" type="datetimeFigureOut">
              <a:rPr lang="en-US" smtClean="0"/>
              <a:t>8/21/16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A91D-013F-2F4D-82FE-09D12017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6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C8E3-C34A-1945-B0AC-6E30255A847E}" type="datetimeFigureOut">
              <a:rPr lang="en-US" smtClean="0"/>
              <a:t>8/21/16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A91D-013F-2F4D-82FE-09D12017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C8E3-C34A-1945-B0AC-6E30255A847E}" type="datetimeFigureOut">
              <a:rPr lang="en-US" smtClean="0"/>
              <a:t>8/21/16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A91D-013F-2F4D-82FE-09D12017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6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C8E3-C34A-1945-B0AC-6E30255A847E}" type="datetimeFigureOut">
              <a:rPr lang="en-US" smtClean="0"/>
              <a:t>8/21/16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A91D-013F-2F4D-82FE-09D12017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4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C8E3-C34A-1945-B0AC-6E30255A847E}" type="datetimeFigureOut">
              <a:rPr lang="en-US" smtClean="0"/>
              <a:t>8/21/16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A91D-013F-2F4D-82FE-09D12017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C8E3-C34A-1945-B0AC-6E30255A847E}" type="datetimeFigureOut">
              <a:rPr lang="en-US" smtClean="0"/>
              <a:t>8/21/16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A91D-013F-2F4D-82FE-09D12017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9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3C8E3-C34A-1945-B0AC-6E30255A847E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1A91D-013F-2F4D-82FE-09D12017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0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  <a:latin typeface="Perpetua" panose="020205020604010203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C13C90-B0EE-5D4B-B969-E50AAB70294A}" type="datetimeFigureOut">
              <a:rPr lang="en-US" altLang="en-US">
                <a:solidFill>
                  <a:srgbClr val="69646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8/21/16</a:t>
            </a:fld>
            <a:endParaRPr lang="en-US" alt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0D3DD0-3F5B-3F41-A63E-F9FB45E8DD9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91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cnn.com/studentnews" TargetMode="External"/><Relationship Id="rId3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cnn.com/studentnews" TargetMode="External"/><Relationship Id="rId3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cnn.com/studentnews" TargetMode="External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cnn.com/studentnews" TargetMode="External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 Week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8/22-8/26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00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792162"/>
          </a:xfrm>
        </p:spPr>
        <p:txBody>
          <a:bodyPr/>
          <a:lstStyle/>
          <a:p>
            <a:pPr algn="ctr"/>
            <a:r>
              <a:rPr lang="en-US" altLang="en-US" sz="3600" b="1">
                <a:solidFill>
                  <a:srgbClr val="0070C0"/>
                </a:solidFill>
                <a:latin typeface="Times New Roman" charset="0"/>
                <a:ea typeface="MS PGothic" charset="-128"/>
              </a:rPr>
              <a:t>Word of the Day – </a:t>
            </a:r>
            <a:r>
              <a:rPr lang="en-US" altLang="en-US" b="1">
                <a:solidFill>
                  <a:srgbClr val="0070C0"/>
                </a:solidFill>
                <a:latin typeface="Times New Roman" charset="0"/>
                <a:ea typeface="MS PGothic" charset="-128"/>
              </a:rPr>
              <a:t>forgery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1295400"/>
            <a:ext cx="8229600" cy="4953000"/>
          </a:xfrm>
        </p:spPr>
        <p:txBody>
          <a:bodyPr/>
          <a:lstStyle/>
          <a:p>
            <a:pPr>
              <a:buFont typeface="Wingdings 2" charset="2"/>
              <a:buNone/>
            </a:pPr>
            <a:endParaRPr lang="en-US" altLang="en-US" sz="800">
              <a:ea typeface="MS PGothic" charset="-128"/>
            </a:endParaRPr>
          </a:p>
          <a:p>
            <a:r>
              <a:rPr lang="en-US" altLang="en-US" sz="4000" b="1">
                <a:ea typeface="MS PGothic" charset="-128"/>
              </a:rPr>
              <a:t>forgery</a:t>
            </a:r>
            <a:r>
              <a:rPr lang="en-US" altLang="en-US" sz="4000">
                <a:ea typeface="MS PGothic" charset="-128"/>
              </a:rPr>
              <a:t> – noun – the act of  tracing or copying someone else’s signature to delude and deceive.</a:t>
            </a:r>
          </a:p>
          <a:p>
            <a:pPr>
              <a:buFont typeface="Wingdings 2" charset="2"/>
              <a:buNone/>
            </a:pPr>
            <a:endParaRPr lang="en-US" altLang="en-US" sz="4000">
              <a:ea typeface="MS PGothic" charset="-128"/>
            </a:endParaRPr>
          </a:p>
          <a:p>
            <a:pPr>
              <a:buFont typeface="Wingdings 2" charset="2"/>
              <a:buNone/>
            </a:pPr>
            <a:r>
              <a:rPr lang="en-US" altLang="en-US" sz="4000" b="1" u="sng">
                <a:ea typeface="MS PGothic" charset="-128"/>
              </a:rPr>
              <a:t>Forging</a:t>
            </a:r>
            <a:r>
              <a:rPr lang="en-US" altLang="en-US" sz="4000">
                <a:ea typeface="MS PGothic" charset="-128"/>
              </a:rPr>
              <a:t> RSMS documents or correspondence to and from home is illegal.</a:t>
            </a:r>
          </a:p>
          <a:p>
            <a:pPr>
              <a:buFont typeface="Wingdings 2" charset="2"/>
              <a:buNone/>
            </a:pPr>
            <a:endParaRPr lang="en-US" altLang="en-US" sz="4000">
              <a:ea typeface="MS PGothic" charset="-128"/>
            </a:endParaRPr>
          </a:p>
          <a:p>
            <a:pPr>
              <a:buFont typeface="Wingdings 2" charset="2"/>
              <a:buNone/>
            </a:pPr>
            <a:endParaRPr lang="en-US" altLang="en-US" sz="3200">
              <a:ea typeface="MS PGothic" charset="-128"/>
            </a:endParaRPr>
          </a:p>
          <a:p>
            <a:endParaRPr lang="en-US" altLang="en-US" sz="3200">
              <a:ea typeface="MS PGothic" charset="-128"/>
            </a:endParaRPr>
          </a:p>
          <a:p>
            <a:pPr>
              <a:buFont typeface="Wingdings 2" charset="2"/>
              <a:buNone/>
            </a:pPr>
            <a:endParaRPr lang="en-US" altLang="en-US" sz="3000">
              <a:ea typeface="MS PGothic" charset="-128"/>
            </a:endParaRPr>
          </a:p>
          <a:p>
            <a:pPr>
              <a:buFont typeface="Wingdings 2" charset="2"/>
              <a:buNone/>
            </a:pPr>
            <a:endParaRPr lang="en-US" altLang="en-US">
              <a:ea typeface="MS PGothic" charset="-128"/>
            </a:endParaRPr>
          </a:p>
          <a:p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712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Complete your literacy strand.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2" y="1825625"/>
            <a:ext cx="11997128" cy="4351338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/>
              <a:t>Read</a:t>
            </a:r>
            <a:r>
              <a:rPr lang="en-US" sz="3600" dirty="0" smtClean="0"/>
              <a:t> the question.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/>
              <a:t>Underline</a:t>
            </a:r>
            <a:r>
              <a:rPr lang="en-US" sz="3600" dirty="0" smtClean="0"/>
              <a:t> important details that answer it.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/>
              <a:t>Restate</a:t>
            </a:r>
            <a:r>
              <a:rPr lang="en-US" sz="3600" dirty="0" smtClean="0"/>
              <a:t> the beginning of your sentence.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dirty="0" smtClean="0"/>
              <a:t>Be sure you write a complete sentence!  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- capital letter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- punctuation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- complete thought (subject and verb) </a:t>
            </a:r>
          </a:p>
        </p:txBody>
      </p:sp>
    </p:spTree>
    <p:extLst>
      <p:ext uri="{BB962C8B-B14F-4D97-AF65-F5344CB8AC3E}">
        <p14:creationId xmlns:p14="http://schemas.microsoft.com/office/powerpoint/2010/main" val="1552230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 for Reading!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Anticipate</a:t>
            </a:r>
          </a:p>
          <a:p>
            <a:r>
              <a:rPr lang="en-US" sz="6600" dirty="0" smtClean="0"/>
              <a:t>Process</a:t>
            </a:r>
          </a:p>
          <a:p>
            <a:r>
              <a:rPr lang="en-US" sz="6600" dirty="0" smtClean="0"/>
              <a:t>Evaluate 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351" y="0"/>
            <a:ext cx="514864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349" y="1160463"/>
            <a:ext cx="15875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 STUDENT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hlinkClick r:id="rId2"/>
              </a:rPr>
              <a:t>http://www.cnn.com/studentnews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678" y="2428407"/>
            <a:ext cx="7535722" cy="4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3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715962"/>
          </a:xfrm>
        </p:spPr>
        <p:txBody>
          <a:bodyPr/>
          <a:lstStyle/>
          <a:p>
            <a:pPr algn="ctr"/>
            <a:r>
              <a:rPr lang="en-US" altLang="en-US" sz="4800" b="1" u="sng">
                <a:solidFill>
                  <a:srgbClr val="0070C0"/>
                </a:solidFill>
                <a:ea typeface="MS PGothic" charset="-128"/>
              </a:rPr>
              <a:t/>
            </a:r>
            <a:br>
              <a:rPr lang="en-US" altLang="en-US" sz="4800" b="1" u="sng">
                <a:solidFill>
                  <a:srgbClr val="0070C0"/>
                </a:solidFill>
                <a:ea typeface="MS PGothic" charset="-128"/>
              </a:rPr>
            </a:br>
            <a:r>
              <a:rPr lang="en-US" altLang="en-US" sz="3600" b="1">
                <a:solidFill>
                  <a:srgbClr val="0070C0"/>
                </a:solidFill>
                <a:latin typeface="Times New Roman" charset="0"/>
                <a:ea typeface="MS PGothic" charset="-128"/>
              </a:rPr>
              <a:t>Word of the Day – </a:t>
            </a:r>
            <a:r>
              <a:rPr lang="en-US" altLang="en-US" b="1">
                <a:solidFill>
                  <a:srgbClr val="0070C0"/>
                </a:solidFill>
                <a:latin typeface="Times New Roman" charset="0"/>
                <a:ea typeface="MS PGothic" charset="-128"/>
              </a:rPr>
              <a:t>derogatory</a:t>
            </a:r>
            <a:endParaRPr lang="en-US" altLang="en-US" b="1">
              <a:solidFill>
                <a:srgbClr val="0070C0"/>
              </a:solidFill>
              <a:ea typeface="MS PGothic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2057400" y="1295400"/>
            <a:ext cx="8153400" cy="5257800"/>
          </a:xfrm>
        </p:spPr>
        <p:txBody>
          <a:bodyPr/>
          <a:lstStyle/>
          <a:p>
            <a:pPr>
              <a:buFont typeface="Wingdings 2" charset="2"/>
              <a:buNone/>
            </a:pPr>
            <a:endParaRPr lang="en-US" altLang="en-US" sz="800">
              <a:ea typeface="MS PGothic" charset="-128"/>
            </a:endParaRPr>
          </a:p>
          <a:p>
            <a:r>
              <a:rPr lang="en-US" altLang="en-US" sz="3800" b="1">
                <a:ea typeface="MS PGothic" charset="-128"/>
              </a:rPr>
              <a:t>derogatory</a:t>
            </a:r>
            <a:r>
              <a:rPr lang="en-US" altLang="en-US" sz="3800">
                <a:ea typeface="MS PGothic" charset="-128"/>
              </a:rPr>
              <a:t> – adjective – insulting, offensive, or disparaging remarks that belittle others.</a:t>
            </a:r>
          </a:p>
          <a:p>
            <a:pPr>
              <a:buFont typeface="Wingdings 2" charset="2"/>
              <a:buNone/>
            </a:pPr>
            <a:endParaRPr lang="en-US" altLang="en-US" sz="3800">
              <a:ea typeface="MS PGothic" charset="-128"/>
            </a:endParaRPr>
          </a:p>
          <a:p>
            <a:pPr>
              <a:buFont typeface="Wingdings 2" charset="2"/>
              <a:buNone/>
            </a:pPr>
            <a:r>
              <a:rPr lang="en-US" altLang="en-US" sz="3800">
                <a:ea typeface="MS PGothic" charset="-128"/>
              </a:rPr>
              <a:t>Using words, phrases, or gestures that are inappropriate, rude, and </a:t>
            </a:r>
            <a:r>
              <a:rPr lang="en-US" altLang="en-US" sz="3800" b="1" u="sng">
                <a:ea typeface="MS PGothic" charset="-128"/>
              </a:rPr>
              <a:t>derogatory</a:t>
            </a:r>
            <a:r>
              <a:rPr lang="en-US" altLang="en-US" sz="3800">
                <a:ea typeface="MS PGothic" charset="-128"/>
              </a:rPr>
              <a:t> could be considered bullying and be reported to law enforcement.</a:t>
            </a:r>
          </a:p>
          <a:p>
            <a:pPr>
              <a:buFont typeface="Wingdings 2" charset="2"/>
              <a:buNone/>
            </a:pPr>
            <a:endParaRPr lang="en-US" altLang="en-US" sz="3600">
              <a:ea typeface="MS PGothic" charset="-128"/>
            </a:endParaRPr>
          </a:p>
          <a:p>
            <a:pPr>
              <a:buFont typeface="Wingdings 2" charset="2"/>
              <a:buNone/>
            </a:pPr>
            <a:endParaRPr lang="en-US" altLang="en-US" sz="3600">
              <a:ea typeface="MS PGothic" charset="-128"/>
            </a:endParaRPr>
          </a:p>
          <a:p>
            <a:pPr>
              <a:buFont typeface="Wingdings 2" charset="2"/>
              <a:buNone/>
            </a:pPr>
            <a:endParaRPr lang="en-US" altLang="en-US" sz="360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701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Complete your literacy strand.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2" y="1825625"/>
            <a:ext cx="11997128" cy="4351338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/>
              <a:t>Read</a:t>
            </a:r>
            <a:r>
              <a:rPr lang="en-US" sz="3600" dirty="0" smtClean="0"/>
              <a:t> the question.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/>
              <a:t>Underline</a:t>
            </a:r>
            <a:r>
              <a:rPr lang="en-US" sz="3600" dirty="0" smtClean="0"/>
              <a:t> important details that answer it.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/>
              <a:t>Restate</a:t>
            </a:r>
            <a:r>
              <a:rPr lang="en-US" sz="3600" dirty="0" smtClean="0"/>
              <a:t> the beginning of your sentence.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dirty="0" smtClean="0"/>
              <a:t>Be sure you write a complete sentence!  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- capital letter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- punctuation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- complete thought (subject and verb) </a:t>
            </a:r>
          </a:p>
        </p:txBody>
      </p:sp>
    </p:spTree>
    <p:extLst>
      <p:ext uri="{BB962C8B-B14F-4D97-AF65-F5344CB8AC3E}">
        <p14:creationId xmlns:p14="http://schemas.microsoft.com/office/powerpoint/2010/main" val="692886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 for Reading!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Anticipate</a:t>
            </a:r>
          </a:p>
          <a:p>
            <a:r>
              <a:rPr lang="en-US" sz="6600" dirty="0" smtClean="0"/>
              <a:t>Process</a:t>
            </a:r>
          </a:p>
          <a:p>
            <a:r>
              <a:rPr lang="en-US" sz="6600" dirty="0" smtClean="0"/>
              <a:t>Evaluate 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351" y="0"/>
            <a:ext cx="514864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349" y="1160463"/>
            <a:ext cx="15875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 STUDENT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hlinkClick r:id="rId2"/>
              </a:rPr>
              <a:t>http://www.cnn.com/studentnews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678" y="2428407"/>
            <a:ext cx="7535722" cy="4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7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828800" y="304801"/>
            <a:ext cx="8153400" cy="868363"/>
          </a:xfrm>
        </p:spPr>
        <p:txBody>
          <a:bodyPr/>
          <a:lstStyle/>
          <a:p>
            <a:pPr algn="ctr" eaLnBrk="1" hangingPunct="1"/>
            <a:r>
              <a:rPr lang="en-US" altLang="en-US" sz="3600" b="1">
                <a:solidFill>
                  <a:srgbClr val="0070C0"/>
                </a:solidFill>
                <a:latin typeface="Times New Roman" charset="0"/>
                <a:ea typeface="MS PGothic" charset="-128"/>
              </a:rPr>
              <a:t>Word of the Day – </a:t>
            </a:r>
            <a:r>
              <a:rPr lang="en-US" altLang="en-US" b="1">
                <a:solidFill>
                  <a:srgbClr val="0070C0"/>
                </a:solidFill>
                <a:latin typeface="Times New Roman" charset="0"/>
                <a:ea typeface="MS PGothic" charset="-128"/>
              </a:rPr>
              <a:t>defiance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8229600" cy="5334000"/>
          </a:xfrm>
        </p:spPr>
        <p:txBody>
          <a:bodyPr/>
          <a:lstStyle/>
          <a:p>
            <a:pPr>
              <a:buFont typeface="Wingdings 2" charset="2"/>
              <a:buNone/>
            </a:pPr>
            <a:endParaRPr lang="en-US" altLang="en-US" sz="800">
              <a:ea typeface="MS PGothic" charset="-128"/>
            </a:endParaRPr>
          </a:p>
          <a:p>
            <a:r>
              <a:rPr lang="en-US" altLang="en-US" sz="3600" b="1">
                <a:ea typeface="MS PGothic" charset="-128"/>
              </a:rPr>
              <a:t>defiance </a:t>
            </a:r>
            <a:r>
              <a:rPr lang="en-US" altLang="en-US" sz="3600">
                <a:ea typeface="MS PGothic" charset="-128"/>
              </a:rPr>
              <a:t>– noun – refusal to act appropriately when told to do something by a person in authority.</a:t>
            </a:r>
          </a:p>
          <a:p>
            <a:pPr>
              <a:buFont typeface="Wingdings 2" charset="2"/>
              <a:buNone/>
            </a:pPr>
            <a:endParaRPr lang="en-US" altLang="en-US" sz="3600">
              <a:ea typeface="MS PGothic" charset="-128"/>
            </a:endParaRPr>
          </a:p>
          <a:p>
            <a:pPr>
              <a:buFont typeface="Wingdings 2" charset="2"/>
              <a:buNone/>
            </a:pPr>
            <a:r>
              <a:rPr lang="en-US" altLang="en-US" sz="3600">
                <a:ea typeface="MS PGothic" charset="-128"/>
              </a:rPr>
              <a:t>Acts of </a:t>
            </a:r>
            <a:r>
              <a:rPr lang="en-US" altLang="en-US" sz="3600" b="1" u="sng">
                <a:ea typeface="MS PGothic" charset="-128"/>
              </a:rPr>
              <a:t>defiance</a:t>
            </a:r>
            <a:r>
              <a:rPr lang="en-US" altLang="en-US" sz="3600">
                <a:ea typeface="MS PGothic" charset="-128"/>
              </a:rPr>
              <a:t> at RSMS include having a bad attitude, talking back, and refusal to do what teachers or authorized school personnel ask; this includes failure to identify oneself when requested.</a:t>
            </a:r>
          </a:p>
          <a:p>
            <a:pPr>
              <a:buFont typeface="Wingdings 2" charset="2"/>
              <a:buNone/>
            </a:pPr>
            <a:endParaRPr lang="en-US" altLang="en-US" sz="3200">
              <a:ea typeface="MS PGothic" charset="-128"/>
            </a:endParaRPr>
          </a:p>
          <a:p>
            <a:endParaRPr lang="en-US" altLang="en-US" sz="3200">
              <a:latin typeface="Times New Roman" charset="0"/>
              <a:ea typeface="MS PGothic" charset="-128"/>
            </a:endParaRPr>
          </a:p>
          <a:p>
            <a:pPr>
              <a:buFont typeface="Wingdings 2" charset="2"/>
              <a:buNone/>
            </a:pPr>
            <a:endParaRPr lang="en-US" altLang="en-US" sz="3200">
              <a:ea typeface="MS PGothic" charset="-128"/>
            </a:endParaRPr>
          </a:p>
          <a:p>
            <a:pPr>
              <a:buFont typeface="Wingdings 2" charset="2"/>
              <a:buNone/>
            </a:pPr>
            <a:endParaRPr lang="en-US" altLang="en-US" sz="3200">
              <a:ea typeface="MS PGothic" charset="-128"/>
            </a:endParaRPr>
          </a:p>
          <a:p>
            <a:pPr eaLnBrk="1" hangingPunct="1">
              <a:buFont typeface="Wingdings 2" charset="2"/>
              <a:buNone/>
            </a:pPr>
            <a:endParaRPr lang="en-US" altLang="en-US" sz="3200">
              <a:latin typeface="Times New Roman" charset="0"/>
              <a:ea typeface="MS PGothic" charset="-128"/>
            </a:endParaRPr>
          </a:p>
          <a:p>
            <a:pPr eaLnBrk="1" hangingPunct="1"/>
            <a:endParaRPr lang="en-US" altLang="en-US" sz="3200">
              <a:ea typeface="MS PGothic" charset="-128"/>
            </a:endParaRPr>
          </a:p>
          <a:p>
            <a:pPr eaLnBrk="1" hangingPunct="1">
              <a:buFont typeface="Wingdings 2" charset="2"/>
              <a:buNone/>
            </a:pPr>
            <a:r>
              <a:rPr lang="en-US" altLang="en-US" sz="3200" b="1">
                <a:ea typeface="MS PGothic" charset="-128"/>
              </a:rPr>
              <a:t> </a:t>
            </a:r>
          </a:p>
          <a:p>
            <a:pPr eaLnBrk="1" hangingPunct="1">
              <a:buFont typeface="Wingdings 2" charset="2"/>
              <a:buNone/>
            </a:pPr>
            <a:endParaRPr lang="en-US" altLang="en-US" sz="3200">
              <a:ea typeface="MS PGothic" charset="-128"/>
            </a:endParaRPr>
          </a:p>
          <a:p>
            <a:pPr eaLnBrk="1" hangingPunct="1"/>
            <a:endParaRPr lang="en-US" altLang="en-US" sz="3200">
              <a:ea typeface="MS PGothic" charset="-128"/>
            </a:endParaRPr>
          </a:p>
          <a:p>
            <a:pPr eaLnBrk="1" hangingPunct="1"/>
            <a:endParaRPr lang="en-US" altLang="en-US" sz="320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9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Complete your literacy strand.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2" y="1825625"/>
            <a:ext cx="11997128" cy="4351338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/>
              <a:t>Read</a:t>
            </a:r>
            <a:r>
              <a:rPr lang="en-US" sz="3600" dirty="0" smtClean="0"/>
              <a:t> the question.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/>
              <a:t>Underline</a:t>
            </a:r>
            <a:r>
              <a:rPr lang="en-US" sz="3600" dirty="0" smtClean="0"/>
              <a:t> important details that answer it.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/>
              <a:t>Restate</a:t>
            </a:r>
            <a:r>
              <a:rPr lang="en-US" sz="3600" dirty="0" smtClean="0"/>
              <a:t> the beginning of your sentence.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dirty="0" smtClean="0"/>
              <a:t>Be sure you write a complete sentence!  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- capital letter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- punctuation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- complete thought (subject and verb) </a:t>
            </a:r>
          </a:p>
        </p:txBody>
      </p:sp>
    </p:spTree>
    <p:extLst>
      <p:ext uri="{BB962C8B-B14F-4D97-AF65-F5344CB8AC3E}">
        <p14:creationId xmlns:p14="http://schemas.microsoft.com/office/powerpoint/2010/main" val="192070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 for Reading!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Anticipate</a:t>
            </a:r>
          </a:p>
          <a:p>
            <a:r>
              <a:rPr lang="en-US" sz="6600" dirty="0" smtClean="0"/>
              <a:t>Process</a:t>
            </a:r>
          </a:p>
          <a:p>
            <a:r>
              <a:rPr lang="en-US" sz="6600" dirty="0" smtClean="0"/>
              <a:t>Evaluate 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351" y="0"/>
            <a:ext cx="514864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349" y="1160463"/>
            <a:ext cx="15875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 STUDENT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hlinkClick r:id="rId2"/>
              </a:rPr>
              <a:t>http://www.cnn.com/studentnews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678" y="2428407"/>
            <a:ext cx="7535722" cy="4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6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639762"/>
          </a:xfrm>
        </p:spPr>
        <p:txBody>
          <a:bodyPr/>
          <a:lstStyle/>
          <a:p>
            <a:pPr algn="ctr"/>
            <a:r>
              <a:rPr lang="en-US" altLang="en-US" sz="3600" b="1">
                <a:solidFill>
                  <a:srgbClr val="0070C0"/>
                </a:solidFill>
                <a:latin typeface="Times New Roman" charset="0"/>
                <a:ea typeface="MS PGothic" charset="-128"/>
              </a:rPr>
              <a:t>Word of the Day – </a:t>
            </a:r>
            <a:r>
              <a:rPr lang="en-US" altLang="en-US" b="1">
                <a:solidFill>
                  <a:srgbClr val="0070C0"/>
                </a:solidFill>
                <a:latin typeface="Times New Roman" charset="0"/>
                <a:ea typeface="MS PGothic" charset="-128"/>
              </a:rPr>
              <a:t>arson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2057400" y="1066800"/>
            <a:ext cx="8153400" cy="5334000"/>
          </a:xfrm>
        </p:spPr>
        <p:txBody>
          <a:bodyPr/>
          <a:lstStyle/>
          <a:p>
            <a:pPr>
              <a:buFont typeface="Wingdings 2" charset="2"/>
              <a:buNone/>
            </a:pPr>
            <a:r>
              <a:rPr lang="en-US" altLang="en-US" sz="800">
                <a:ea typeface="MS PGothic" charset="-128"/>
              </a:rPr>
              <a:t> </a:t>
            </a:r>
          </a:p>
          <a:p>
            <a:r>
              <a:rPr lang="en-US" altLang="en-US" sz="4000" b="1">
                <a:ea typeface="MS PGothic" charset="-128"/>
              </a:rPr>
              <a:t>arson</a:t>
            </a:r>
            <a:r>
              <a:rPr lang="en-US" altLang="en-US" sz="4000">
                <a:ea typeface="MS PGothic" charset="-128"/>
              </a:rPr>
              <a:t> – noun – to start a fire illegally</a:t>
            </a:r>
          </a:p>
          <a:p>
            <a:pPr>
              <a:buFont typeface="Wingdings 2" charset="2"/>
              <a:buNone/>
            </a:pPr>
            <a:endParaRPr lang="en-US" altLang="en-US" sz="4000">
              <a:ea typeface="MS PGothic" charset="-128"/>
            </a:endParaRPr>
          </a:p>
          <a:p>
            <a:pPr>
              <a:buFont typeface="Wingdings 2" charset="2"/>
              <a:buNone/>
            </a:pPr>
            <a:r>
              <a:rPr lang="en-US" altLang="en-US" sz="4000">
                <a:ea typeface="MS PGothic" charset="-128"/>
              </a:rPr>
              <a:t>You will be charged with </a:t>
            </a:r>
            <a:r>
              <a:rPr lang="en-US" altLang="en-US" sz="4000" b="1" u="sng">
                <a:ea typeface="MS PGothic" charset="-128"/>
              </a:rPr>
              <a:t>arson</a:t>
            </a:r>
            <a:r>
              <a:rPr lang="en-US" altLang="en-US" sz="4000">
                <a:ea typeface="MS PGothic" charset="-128"/>
              </a:rPr>
              <a:t> by the police if you use an incendiary device to start a fire within the school, on school grounds, or on a school bus.</a:t>
            </a:r>
          </a:p>
          <a:p>
            <a:pPr>
              <a:buFont typeface="Wingdings 2" charset="2"/>
              <a:buNone/>
            </a:pPr>
            <a:endParaRPr lang="en-US" altLang="en-US" sz="4000">
              <a:ea typeface="MS PGothic" charset="-128"/>
            </a:endParaRPr>
          </a:p>
          <a:p>
            <a:pPr>
              <a:buFont typeface="Wingdings 2" charset="2"/>
              <a:buNone/>
            </a:pPr>
            <a:endParaRPr lang="en-US" altLang="en-US" sz="4000">
              <a:ea typeface="MS PGothic" charset="-128"/>
            </a:endParaRPr>
          </a:p>
          <a:p>
            <a:pPr>
              <a:buFont typeface="Wingdings 2" charset="2"/>
              <a:buNone/>
            </a:pPr>
            <a:endParaRPr lang="en-US" altLang="en-US" sz="2800">
              <a:ea typeface="MS PGothic" charset="-128"/>
            </a:endParaRPr>
          </a:p>
          <a:p>
            <a:pPr>
              <a:buFont typeface="Wingdings 2" charset="2"/>
              <a:buNone/>
            </a:pPr>
            <a:endParaRPr lang="en-US" altLang="en-US" sz="2800">
              <a:ea typeface="MS PGothic" charset="-128"/>
            </a:endParaRPr>
          </a:p>
          <a:p>
            <a:endParaRPr lang="en-US" altLang="en-US" sz="2800" b="1">
              <a:ea typeface="MS PGothic" charset="-128"/>
            </a:endParaRPr>
          </a:p>
          <a:p>
            <a:pPr>
              <a:buFont typeface="Wingdings 2" charset="2"/>
              <a:buNone/>
            </a:pPr>
            <a:r>
              <a:rPr lang="en-US" altLang="en-US" sz="2800">
                <a:ea typeface="MS PGothic" charset="-128"/>
              </a:rPr>
              <a:t> </a:t>
            </a:r>
          </a:p>
          <a:p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006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Complete your literacy strand.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2" y="1825625"/>
            <a:ext cx="11997128" cy="4351338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/>
              <a:t>Read</a:t>
            </a:r>
            <a:r>
              <a:rPr lang="en-US" sz="3600" dirty="0" smtClean="0"/>
              <a:t> the question.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/>
              <a:t>Underline</a:t>
            </a:r>
            <a:r>
              <a:rPr lang="en-US" sz="3600" dirty="0" smtClean="0"/>
              <a:t> important details that answer it.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/>
              <a:t>Restate</a:t>
            </a:r>
            <a:r>
              <a:rPr lang="en-US" sz="3600" dirty="0" smtClean="0"/>
              <a:t> the beginning of your sentence.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dirty="0" smtClean="0"/>
              <a:t>Be sure you write a complete sentence!  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- capital letter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- punctuation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- complete thought (subject and verb) </a:t>
            </a:r>
          </a:p>
        </p:txBody>
      </p:sp>
    </p:spTree>
    <p:extLst>
      <p:ext uri="{BB962C8B-B14F-4D97-AF65-F5344CB8AC3E}">
        <p14:creationId xmlns:p14="http://schemas.microsoft.com/office/powerpoint/2010/main" val="68436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 for Reading!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Anticipate</a:t>
            </a:r>
          </a:p>
          <a:p>
            <a:r>
              <a:rPr lang="en-US" sz="6600" dirty="0" smtClean="0"/>
              <a:t>Process</a:t>
            </a:r>
          </a:p>
          <a:p>
            <a:r>
              <a:rPr lang="en-US" sz="6600" dirty="0" smtClean="0"/>
              <a:t>Evaluate 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351" y="0"/>
            <a:ext cx="514864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349" y="1160463"/>
            <a:ext cx="15875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 STUDENT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hlinkClick r:id="rId2"/>
              </a:rPr>
              <a:t>http://www.cnn.com/studentnews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678" y="2428407"/>
            <a:ext cx="7535722" cy="4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8430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375</Words>
  <Application>Microsoft Macintosh PowerPoint</Application>
  <PresentationFormat>Widescreen</PresentationFormat>
  <Paragraphs>101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 Light</vt:lpstr>
      <vt:lpstr>MS PGothic</vt:lpstr>
      <vt:lpstr>ＭＳ Ｐゴシック</vt:lpstr>
      <vt:lpstr>Arial</vt:lpstr>
      <vt:lpstr>Calibri</vt:lpstr>
      <vt:lpstr>Franklin Gothic Book</vt:lpstr>
      <vt:lpstr>Perpetua</vt:lpstr>
      <vt:lpstr>Times New Roman</vt:lpstr>
      <vt:lpstr>Wingdings 2</vt:lpstr>
      <vt:lpstr>Office Theme</vt:lpstr>
      <vt:lpstr>Equity</vt:lpstr>
      <vt:lpstr>Reading Week 3</vt:lpstr>
      <vt:lpstr>Word of the Day – defiance</vt:lpstr>
      <vt:lpstr> Complete your literacy strand. </vt:lpstr>
      <vt:lpstr>APE for Reading!  </vt:lpstr>
      <vt:lpstr>CNN STUDENT NEWS</vt:lpstr>
      <vt:lpstr>Word of the Day – arson</vt:lpstr>
      <vt:lpstr> Complete your literacy strand. </vt:lpstr>
      <vt:lpstr>APE for Reading!  </vt:lpstr>
      <vt:lpstr>CNN STUDENT NEWS</vt:lpstr>
      <vt:lpstr>Word of the Day – forgery</vt:lpstr>
      <vt:lpstr> Complete your literacy strand. </vt:lpstr>
      <vt:lpstr>APE for Reading!  </vt:lpstr>
      <vt:lpstr>CNN STUDENT NEWS</vt:lpstr>
      <vt:lpstr> Word of the Day – derogatory</vt:lpstr>
      <vt:lpstr> Complete your literacy strand. </vt:lpstr>
      <vt:lpstr>APE for Reading!  </vt:lpstr>
      <vt:lpstr>CNN STUDENT NEWS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Week 3</dc:title>
  <dc:creator>Schneider, Candice</dc:creator>
  <cp:lastModifiedBy>Schneider, Candice</cp:lastModifiedBy>
  <cp:revision>2</cp:revision>
  <dcterms:created xsi:type="dcterms:W3CDTF">2016-08-21T21:56:36Z</dcterms:created>
  <dcterms:modified xsi:type="dcterms:W3CDTF">2016-08-21T21:58:58Z</dcterms:modified>
</cp:coreProperties>
</file>