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59" r:id="rId5"/>
    <p:sldId id="260" r:id="rId6"/>
    <p:sldId id="267" r:id="rId7"/>
    <p:sldId id="262" r:id="rId8"/>
    <p:sldId id="263" r:id="rId9"/>
    <p:sldId id="264" r:id="rId10"/>
    <p:sldId id="258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595"/>
  </p:normalViewPr>
  <p:slideViewPr>
    <p:cSldViewPr snapToGrid="0" snapToObjects="1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6DE8E-739F-498B-BB92-B56095A3AEC9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55A74-7996-489A-AE38-D224A407B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26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F5545B9-F34E-4B2B-AFE9-8D650B74292A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600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91A73B7-5B9B-436A-B7AB-8A19CB4A9774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559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E09C1B3-BEFD-4DF8-9A77-648C89EECF2D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805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2676E91-F758-4C02-AAEF-4392F7A0D8BB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90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76C3-391F-404D-82BF-F0E499C8C5B6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8B61-DE4D-D644-AC4E-FF82A3ED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11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76C3-391F-404D-82BF-F0E499C8C5B6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8B61-DE4D-D644-AC4E-FF82A3ED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0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76C3-391F-404D-82BF-F0E499C8C5B6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8B61-DE4D-D644-AC4E-FF82A3ED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7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76C3-391F-404D-82BF-F0E499C8C5B6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8B61-DE4D-D644-AC4E-FF82A3ED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2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76C3-391F-404D-82BF-F0E499C8C5B6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8B61-DE4D-D644-AC4E-FF82A3ED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3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76C3-391F-404D-82BF-F0E499C8C5B6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8B61-DE4D-D644-AC4E-FF82A3ED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4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76C3-391F-404D-82BF-F0E499C8C5B6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8B61-DE4D-D644-AC4E-FF82A3ED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1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76C3-391F-404D-82BF-F0E499C8C5B6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8B61-DE4D-D644-AC4E-FF82A3ED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54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76C3-391F-404D-82BF-F0E499C8C5B6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8B61-DE4D-D644-AC4E-FF82A3ED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3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76C3-391F-404D-82BF-F0E499C8C5B6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8B61-DE4D-D644-AC4E-FF82A3ED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76C3-391F-404D-82BF-F0E499C8C5B6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8B61-DE4D-D644-AC4E-FF82A3ED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4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876C3-391F-404D-82BF-F0E499C8C5B6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E8B61-DE4D-D644-AC4E-FF82A3ED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9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://www.cnn.com/studentnew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://www.cnn.com/studentnew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  <a:br>
              <a:rPr lang="en-US" dirty="0" smtClean="0"/>
            </a:br>
            <a:r>
              <a:rPr lang="en-US" dirty="0" smtClean="0"/>
              <a:t>Week 2: 8/15-8/19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99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 for Reading!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Anticipate</a:t>
            </a:r>
          </a:p>
          <a:p>
            <a:r>
              <a:rPr lang="en-US" sz="6600" dirty="0" smtClean="0"/>
              <a:t>Process</a:t>
            </a:r>
          </a:p>
          <a:p>
            <a:r>
              <a:rPr lang="en-US" sz="6600" dirty="0" smtClean="0"/>
              <a:t>Evaluate 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351" y="0"/>
            <a:ext cx="514864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349" y="1160463"/>
            <a:ext cx="15875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CNN STUDENT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hlinkClick r:id="rId2"/>
              </a:rPr>
              <a:t>http://www.cnn.com/studentnews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678" y="2428407"/>
            <a:ext cx="7535722" cy="423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1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Nonfiction Article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ANTICIPATE!  </a:t>
            </a:r>
          </a:p>
          <a:p>
            <a:pPr lvl="1"/>
            <a:r>
              <a:rPr lang="en-US" sz="5000" dirty="0" smtClean="0"/>
              <a:t>Look at the title, subtitle, sections, bold words, pictures, captions, etc.  </a:t>
            </a:r>
          </a:p>
          <a:p>
            <a:pPr lvl="1"/>
            <a:r>
              <a:rPr lang="en-US" sz="5000" dirty="0" smtClean="0"/>
              <a:t>What do you know about the text already based on these things? 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31869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/>
              <a:t>Complete your literacy strand.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872" y="1825625"/>
            <a:ext cx="11997128" cy="4351338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3600" b="1" dirty="0" smtClean="0"/>
              <a:t>Read</a:t>
            </a:r>
            <a:r>
              <a:rPr lang="en-US" sz="3600" dirty="0" smtClean="0"/>
              <a:t> </a:t>
            </a:r>
            <a:r>
              <a:rPr lang="en-US" sz="3600" dirty="0" smtClean="0"/>
              <a:t>the question.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600" b="1" dirty="0" smtClean="0"/>
              <a:t>Underline</a:t>
            </a:r>
            <a:r>
              <a:rPr lang="en-US" sz="3600" dirty="0" smtClean="0"/>
              <a:t> important details that answer it.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600" b="1" dirty="0" smtClean="0"/>
              <a:t>Restate</a:t>
            </a:r>
            <a:r>
              <a:rPr lang="en-US" sz="3600" dirty="0" smtClean="0"/>
              <a:t> the beginning of your sentence.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600" dirty="0" smtClean="0"/>
              <a:t>Be sure you write a complete sentence!  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- capital letter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- punctuation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- complete thought (subject and verb) </a:t>
            </a:r>
          </a:p>
        </p:txBody>
      </p:sp>
    </p:spTree>
    <p:extLst>
      <p:ext uri="{BB962C8B-B14F-4D97-AF65-F5344CB8AC3E}">
        <p14:creationId xmlns:p14="http://schemas.microsoft.com/office/powerpoint/2010/main" val="370931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22637" y="304801"/>
            <a:ext cx="11696368" cy="868363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en-US" sz="37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Copy </a:t>
            </a:r>
            <a:r>
              <a:rPr lang="en-US" sz="3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your Word of the Day into your composition notebook</a:t>
            </a:r>
            <a:br>
              <a:rPr lang="en-US" sz="3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700" b="1" u="sng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WORD OF THE DAY: 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222637" y="914400"/>
            <a:ext cx="11767930" cy="5638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 2" panose="05020102010507070707" pitchFamily="18" charset="2"/>
              <a:buNone/>
            </a:pPr>
            <a:endParaRPr lang="en-US" altLang="en-US" sz="800" dirty="0">
              <a:ea typeface="ＭＳ Ｐゴシック" panose="020B0600070205080204" pitchFamily="34" charset="-128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en-US" sz="800" dirty="0">
              <a:ea typeface="ＭＳ Ｐゴシック" panose="020B0600070205080204" pitchFamily="34" charset="-128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en-US" sz="800" dirty="0">
              <a:ea typeface="ＭＳ Ｐゴシック" panose="020B0600070205080204" pitchFamily="34" charset="-128"/>
            </a:endParaRPr>
          </a:p>
          <a:p>
            <a:r>
              <a:rPr lang="en-US" altLang="en-US" sz="5100" b="1" u="sng" dirty="0">
                <a:ea typeface="ＭＳ Ｐゴシック" panose="020B0600070205080204" pitchFamily="34" charset="-128"/>
              </a:rPr>
              <a:t>incentive </a:t>
            </a:r>
            <a:r>
              <a:rPr lang="en-US" altLang="en-US" sz="5100" b="1" dirty="0">
                <a:ea typeface="ＭＳ Ｐゴシック" panose="020B0600070205080204" pitchFamily="34" charset="-128"/>
              </a:rPr>
              <a:t>– </a:t>
            </a:r>
            <a:r>
              <a:rPr lang="en-US" altLang="en-US" sz="5100" dirty="0">
                <a:ea typeface="ＭＳ Ｐゴシック" panose="020B0600070205080204" pitchFamily="34" charset="-128"/>
              </a:rPr>
              <a:t>noun – encouragement and </a:t>
            </a:r>
            <a:r>
              <a:rPr lang="en-US" altLang="en-US" sz="5100" dirty="0" smtClean="0">
                <a:ea typeface="ＭＳ Ｐゴシック" panose="020B0600070205080204" pitchFamily="34" charset="-128"/>
              </a:rPr>
              <a:t>enticement offered </a:t>
            </a:r>
            <a:r>
              <a:rPr lang="en-US" altLang="en-US" sz="5100" dirty="0">
                <a:ea typeface="ＭＳ Ｐゴシック" panose="020B0600070205080204" pitchFamily="34" charset="-128"/>
              </a:rPr>
              <a:t>to motivate someone to do well.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5100" dirty="0">
                <a:ea typeface="ＭＳ Ｐゴシック" panose="020B0600070205080204" pitchFamily="34" charset="-128"/>
              </a:rPr>
              <a:t> 	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5100" dirty="0">
                <a:ea typeface="ＭＳ Ｐゴシック" panose="020B0600070205080204" pitchFamily="34" charset="-128"/>
              </a:rPr>
              <a:t>The “Royal T” rewards program is a school-wide </a:t>
            </a:r>
            <a:r>
              <a:rPr lang="en-US" altLang="en-US" sz="5100" b="1" dirty="0">
                <a:ea typeface="ＭＳ Ｐゴシック" panose="020B0600070205080204" pitchFamily="34" charset="-128"/>
              </a:rPr>
              <a:t>incentive</a:t>
            </a:r>
            <a:r>
              <a:rPr lang="en-US" altLang="en-US" sz="5100" dirty="0">
                <a:ea typeface="ＭＳ Ｐゴシック" panose="020B0600070205080204" pitchFamily="34" charset="-128"/>
              </a:rPr>
              <a:t> program for all students based on academic achievement, attendance, and attitude.  Each nine weeks a “Royal T” rally is held to recognize levels of the program.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3200" dirty="0">
              <a:ea typeface="ＭＳ Ｐゴシック" panose="020B0600070205080204" pitchFamily="34" charset="-128"/>
            </a:endParaRPr>
          </a:p>
          <a:p>
            <a:endParaRPr lang="en-US" altLang="en-US" sz="32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en-US" sz="3200" dirty="0">
              <a:ea typeface="ＭＳ Ｐゴシック" panose="020B0600070205080204" pitchFamily="34" charset="-128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en-US" sz="3200" dirty="0">
              <a:ea typeface="ＭＳ Ｐゴシック" panose="020B0600070205080204" pitchFamily="34" charset="-128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3200" b="1" dirty="0">
              <a:ea typeface="ＭＳ Ｐゴシック" panose="020B0600070205080204" pitchFamily="34" charset="-128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32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32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32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90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Nonfiction Article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ANTICIPATE!  </a:t>
            </a:r>
          </a:p>
          <a:p>
            <a:pPr lvl="1"/>
            <a:r>
              <a:rPr lang="en-US" sz="5000" dirty="0" smtClean="0"/>
              <a:t>Look at the title, subtitle, sections, bold words, pictures, captions, etc.  </a:t>
            </a:r>
          </a:p>
          <a:p>
            <a:pPr lvl="1"/>
            <a:r>
              <a:rPr lang="en-US" sz="5000" dirty="0" smtClean="0"/>
              <a:t>What do you know about the text already based on these things? 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756472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CNN STUDENT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hlinkClick r:id="rId2"/>
              </a:rPr>
              <a:t>http://www.cnn.com/studentnews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678" y="2428407"/>
            <a:ext cx="7535722" cy="423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73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/>
              <a:t>Complete your literacy strand.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872" y="1825625"/>
            <a:ext cx="11997128" cy="4351338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3600" b="1" dirty="0" smtClean="0"/>
              <a:t>Read</a:t>
            </a:r>
            <a:r>
              <a:rPr lang="en-US" sz="3600" dirty="0" smtClean="0"/>
              <a:t> </a:t>
            </a:r>
            <a:r>
              <a:rPr lang="en-US" sz="3600" dirty="0" smtClean="0"/>
              <a:t>the question.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600" b="1" dirty="0" smtClean="0"/>
              <a:t>Underline</a:t>
            </a:r>
            <a:r>
              <a:rPr lang="en-US" sz="3600" dirty="0" smtClean="0"/>
              <a:t> important details that answer it.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600" b="1" dirty="0" smtClean="0"/>
              <a:t>Restate</a:t>
            </a:r>
            <a:r>
              <a:rPr lang="en-US" sz="3600" dirty="0" smtClean="0"/>
              <a:t> the beginning of your sentence.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600" dirty="0" smtClean="0"/>
              <a:t>Be sure you write a complete sentence!  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- capital letter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- punctuation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- complete thought (subject and verb) </a:t>
            </a:r>
          </a:p>
        </p:txBody>
      </p:sp>
    </p:spTree>
    <p:extLst>
      <p:ext uri="{BB962C8B-B14F-4D97-AF65-F5344CB8AC3E}">
        <p14:creationId xmlns:p14="http://schemas.microsoft.com/office/powerpoint/2010/main" val="315276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639762"/>
          </a:xfrm>
        </p:spPr>
        <p:txBody>
          <a:bodyPr/>
          <a:lstStyle/>
          <a:p>
            <a:pPr algn="ctr"/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Word of the Day – charitable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quarter" idx="1"/>
          </p:nvPr>
        </p:nvSpPr>
        <p:spPr>
          <a:xfrm>
            <a:off x="135172" y="1066800"/>
            <a:ext cx="12056828" cy="5334000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800" dirty="0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sz="4000" b="1" dirty="0">
                <a:ea typeface="ＭＳ Ｐゴシック" panose="020B0600070205080204" pitchFamily="34" charset="-128"/>
              </a:rPr>
              <a:t>charitable</a:t>
            </a:r>
            <a:r>
              <a:rPr lang="en-US" altLang="en-US" sz="4000" dirty="0">
                <a:ea typeface="ＭＳ Ｐゴシック" panose="020B0600070205080204" pitchFamily="34" charset="-128"/>
              </a:rPr>
              <a:t> – adjective – generous and considerate; a person who gives of time, money, service, or self in order to help those less fortunate is considered charitable.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3600" dirty="0">
              <a:ea typeface="ＭＳ Ｐゴシック" panose="020B0600070205080204" pitchFamily="34" charset="-128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4000" dirty="0">
                <a:ea typeface="ＭＳ Ｐゴシック" panose="020B0600070205080204" pitchFamily="34" charset="-128"/>
              </a:rPr>
              <a:t>RSMS has a Lost and Found located outside the Titan Café; after a month, all unclaimed items will be taken and donated to a </a:t>
            </a:r>
            <a:r>
              <a:rPr lang="en-US" altLang="en-US" sz="4000" b="1" dirty="0">
                <a:ea typeface="ＭＳ Ｐゴシック" panose="020B0600070205080204" pitchFamily="34" charset="-128"/>
              </a:rPr>
              <a:t>charitable</a:t>
            </a:r>
            <a:r>
              <a:rPr lang="en-US" altLang="en-US" sz="4000" dirty="0">
                <a:ea typeface="ＭＳ Ｐゴシック" panose="020B0600070205080204" pitchFamily="34" charset="-128"/>
              </a:rPr>
              <a:t> organization </a:t>
            </a:r>
            <a:endParaRPr lang="en-US" altLang="en-US" sz="4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017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792162"/>
          </a:xfrm>
        </p:spPr>
        <p:txBody>
          <a:bodyPr/>
          <a:lstStyle/>
          <a:p>
            <a:pPr algn="ctr"/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Word of the Day – truant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sz="quarter" idx="1"/>
          </p:nvPr>
        </p:nvSpPr>
        <p:spPr>
          <a:xfrm>
            <a:off x="381663" y="1371600"/>
            <a:ext cx="11545294" cy="49530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en-US" altLang="en-US" sz="800" dirty="0">
              <a:ea typeface="ＭＳ Ｐゴシック" panose="020B0600070205080204" pitchFamily="34" charset="-128"/>
            </a:endParaRPr>
          </a:p>
          <a:p>
            <a:r>
              <a:rPr lang="en-US" altLang="en-US" sz="4400" b="1" dirty="0">
                <a:ea typeface="ＭＳ Ｐゴシック" panose="020B0600070205080204" pitchFamily="34" charset="-128"/>
              </a:rPr>
              <a:t>truant</a:t>
            </a:r>
            <a:r>
              <a:rPr lang="en-US" altLang="en-US" sz="4400" dirty="0">
                <a:ea typeface="ＭＳ Ｐゴシック" panose="020B0600070205080204" pitchFamily="34" charset="-128"/>
              </a:rPr>
              <a:t> – noun – Anyone absent or tardy from school without a valid excuse. 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4400" dirty="0">
              <a:ea typeface="ＭＳ Ｐゴシック" panose="020B0600070205080204" pitchFamily="34" charset="-128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4400" dirty="0">
                <a:ea typeface="ＭＳ Ｐゴシック" panose="020B0600070205080204" pitchFamily="34" charset="-128"/>
              </a:rPr>
              <a:t>Any pupil who has been absent or tardy from school without a valid excuse for three or more days is </a:t>
            </a:r>
            <a:r>
              <a:rPr lang="en-US" altLang="en-US" sz="4400" b="1" dirty="0">
                <a:ea typeface="ＭＳ Ｐゴシック" panose="020B0600070205080204" pitchFamily="34" charset="-128"/>
              </a:rPr>
              <a:t>truant</a:t>
            </a:r>
            <a:r>
              <a:rPr lang="en-US" altLang="en-US" sz="4400" dirty="0">
                <a:ea typeface="ＭＳ Ｐゴシック" panose="020B0600070205080204" pitchFamily="34" charset="-128"/>
              </a:rPr>
              <a:t>; a student who is truant twice is a habitual </a:t>
            </a:r>
            <a:r>
              <a:rPr lang="en-US" altLang="en-US" sz="4400" b="1" dirty="0">
                <a:ea typeface="ＭＳ Ｐゴシック" panose="020B0600070205080204" pitchFamily="34" charset="-128"/>
              </a:rPr>
              <a:t>truant</a:t>
            </a:r>
            <a:r>
              <a:rPr lang="en-US" altLang="en-US" sz="4400" dirty="0">
                <a:ea typeface="ＭＳ Ｐゴシック" panose="020B0600070205080204" pitchFamily="34" charset="-128"/>
              </a:rPr>
              <a:t>.</a:t>
            </a:r>
          </a:p>
          <a:p>
            <a:endParaRPr lang="en-US" altLang="en-US" sz="3200" dirty="0">
              <a:ea typeface="ＭＳ Ｐゴシック" panose="020B0600070205080204" pitchFamily="34" charset="-128"/>
            </a:endParaRPr>
          </a:p>
          <a:p>
            <a:endParaRPr lang="en-US" altLang="en-US" sz="3200" dirty="0">
              <a:ea typeface="ＭＳ Ｐゴシック" panose="020B0600070205080204" pitchFamily="34" charset="-128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en-US" sz="3000" dirty="0">
              <a:ea typeface="ＭＳ Ｐゴシック" panose="020B0600070205080204" pitchFamily="34" charset="-128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1927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800" b="1" u="sng">
                <a:solidFill>
                  <a:srgbClr val="0070C0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en-US" sz="4800" b="1" u="sng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Word of the Day – infraction</a:t>
            </a:r>
            <a:endParaRPr lang="en-US" altLang="en-US" sz="3600" b="1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"/>
          </p:nvPr>
        </p:nvSpPr>
        <p:spPr>
          <a:xfrm>
            <a:off x="294197" y="1295400"/>
            <a:ext cx="11736125" cy="52578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en-US" altLang="en-US" sz="800" dirty="0">
              <a:ea typeface="ＭＳ Ｐゴシック" panose="020B0600070205080204" pitchFamily="34" charset="-128"/>
            </a:endParaRPr>
          </a:p>
          <a:p>
            <a:r>
              <a:rPr lang="en-US" altLang="en-US" sz="4400" b="1" dirty="0">
                <a:ea typeface="ＭＳ Ｐゴシック" panose="020B0600070205080204" pitchFamily="34" charset="-128"/>
              </a:rPr>
              <a:t>infraction</a:t>
            </a:r>
            <a:r>
              <a:rPr lang="en-US" altLang="en-US" sz="4400" dirty="0">
                <a:ea typeface="ＭＳ Ｐゴシック" panose="020B0600070205080204" pitchFamily="34" charset="-128"/>
              </a:rPr>
              <a:t> – noun – an error or mistake; an act outside the bounds of acceptable behavior.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4400" dirty="0">
              <a:ea typeface="ＭＳ Ｐゴシック" panose="020B0600070205080204" pitchFamily="34" charset="-128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4400" b="1" dirty="0">
                <a:ea typeface="ＭＳ Ｐゴシック" panose="020B0600070205080204" pitchFamily="34" charset="-128"/>
              </a:rPr>
              <a:t>Infractions</a:t>
            </a:r>
            <a:r>
              <a:rPr lang="en-US" altLang="en-US" sz="4400" dirty="0">
                <a:ea typeface="ＭＳ Ｐゴシック" panose="020B0600070205080204" pitchFamily="34" charset="-128"/>
              </a:rPr>
              <a:t> and their consequences are listed in the discipline matrix in the Royal Spring Middle School Agenda Book.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3600" dirty="0">
              <a:ea typeface="ＭＳ Ｐゴシック" panose="020B0600070205080204" pitchFamily="34" charset="-128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en-US" sz="36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4338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341</Words>
  <Application>Microsoft Office PowerPoint</Application>
  <PresentationFormat>Widescreen</PresentationFormat>
  <Paragraphs>68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Calibri Light</vt:lpstr>
      <vt:lpstr>Times New Roman</vt:lpstr>
      <vt:lpstr>Wingdings 2</vt:lpstr>
      <vt:lpstr>Office Theme</vt:lpstr>
      <vt:lpstr>READING Week 2: 8/15-8/19</vt:lpstr>
      <vt:lpstr> Complete your literacy strand. </vt:lpstr>
      <vt:lpstr>Copy your Word of the Day into your composition notebook WORD OF THE DAY: </vt:lpstr>
      <vt:lpstr>Nonfiction Article </vt:lpstr>
      <vt:lpstr>CNN STUDENT NEWS</vt:lpstr>
      <vt:lpstr> Complete your literacy strand. </vt:lpstr>
      <vt:lpstr>Word of the Day – charitable</vt:lpstr>
      <vt:lpstr>Word of the Day – truant</vt:lpstr>
      <vt:lpstr> Word of the Day – infraction</vt:lpstr>
      <vt:lpstr>APE for Reading!  </vt:lpstr>
      <vt:lpstr>CNN STUDENT NEWS</vt:lpstr>
      <vt:lpstr>Nonfiction Article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Week 2: 8/15-8/19</dc:title>
  <dc:creator>Schneider, Candice</dc:creator>
  <cp:lastModifiedBy>Schneider, Candice</cp:lastModifiedBy>
  <cp:revision>6</cp:revision>
  <dcterms:created xsi:type="dcterms:W3CDTF">2016-08-14T22:32:04Z</dcterms:created>
  <dcterms:modified xsi:type="dcterms:W3CDTF">2016-08-16T20:47:19Z</dcterms:modified>
</cp:coreProperties>
</file>