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71" r:id="rId4"/>
    <p:sldId id="261" r:id="rId5"/>
    <p:sldId id="262" r:id="rId6"/>
    <p:sldId id="266" r:id="rId7"/>
    <p:sldId id="267" r:id="rId8"/>
    <p:sldId id="274" r:id="rId9"/>
    <p:sldId id="263" r:id="rId10"/>
    <p:sldId id="272" r:id="rId11"/>
    <p:sldId id="265" r:id="rId12"/>
    <p:sldId id="268" r:id="rId13"/>
    <p:sldId id="275" r:id="rId14"/>
    <p:sldId id="264" r:id="rId15"/>
    <p:sldId id="273" r:id="rId16"/>
    <p:sldId id="259" r:id="rId17"/>
    <p:sldId id="270" r:id="rId18"/>
    <p:sldId id="276" r:id="rId19"/>
    <p:sldId id="277" r:id="rId20"/>
    <p:sldId id="269" r:id="rId21"/>
    <p:sldId id="25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01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snapToGrid="0" snapToObjects="1">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24BF3-6350-374F-BC9E-66AFCEE341E3}"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24BF3-6350-374F-BC9E-66AFCEE341E3}"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24BF3-6350-374F-BC9E-66AFCEE341E3}"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24BF3-6350-374F-BC9E-66AFCEE341E3}"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24BF3-6350-374F-BC9E-66AFCEE341E3}"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24BF3-6350-374F-BC9E-66AFCEE341E3}"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24BF3-6350-374F-BC9E-66AFCEE341E3}" type="datetimeFigureOut">
              <a:rPr lang="en-US" smtClean="0"/>
              <a:pPr/>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24BF3-6350-374F-BC9E-66AFCEE341E3}" type="datetimeFigureOut">
              <a:rPr lang="en-US" smtClean="0"/>
              <a:pPr/>
              <a:t>5/10/2013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24BF3-6350-374F-BC9E-66AFCEE341E3}" type="datetimeFigureOut">
              <a:rPr lang="en-US" smtClean="0"/>
              <a:pPr/>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24BF3-6350-374F-BC9E-66AFCEE341E3}"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24BF3-6350-374F-BC9E-66AFCEE341E3}"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FDBD-6671-B64B-9A1A-0941FAA437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01C0">
            <a:alpha val="2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24BF3-6350-374F-BC9E-66AFCEE341E3}" type="datetimeFigureOut">
              <a:rPr lang="en-US" smtClean="0"/>
              <a:pPr/>
              <a:t>5/10/2013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BFDBD-6671-B64B-9A1A-0941FAA437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EgwlB-v2pXI" TargetMode="External"/><Relationship Id="rId2" Type="http://schemas.openxmlformats.org/officeDocument/2006/relationships/hyperlink" Target="http://www.youtube.com/watch?v=ySqyQAs1X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zXS0nEOx_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14SEC1vuv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3K9pd6h9JT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mXoQfDk78jk" TargetMode="External"/><Relationship Id="rId2" Type="http://schemas.openxmlformats.org/officeDocument/2006/relationships/hyperlink" Target="http://www.buzzfeed.com/lyapalater/tom-hanks-performs-slam-poetry-about-full-house" TargetMode="External"/><Relationship Id="rId1" Type="http://schemas.openxmlformats.org/officeDocument/2006/relationships/slideLayout" Target="../slideLayouts/slideLayout2.xml"/><Relationship Id="rId4" Type="http://schemas.openxmlformats.org/officeDocument/2006/relationships/hyperlink" Target="http://www.youtube.com/watch?v=S4Tji76OH6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qQtmGcdSDA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eEYIhulK8S0" TargetMode="External"/><Relationship Id="rId2" Type="http://schemas.openxmlformats.org/officeDocument/2006/relationships/hyperlink" Target="http://www.youtube.com/watch?v=SnAyr0kWRG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2g1Innujn4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Clm8w8_eOnc" TargetMode="External"/><Relationship Id="rId2" Type="http://schemas.openxmlformats.org/officeDocument/2006/relationships/hyperlink" Target="http://www.youtube.com/watch?v=P0QiFy8dmX0" TargetMode="External"/><Relationship Id="rId1" Type="http://schemas.openxmlformats.org/officeDocument/2006/relationships/slideLayout" Target="../slideLayouts/slideLayout2.xml"/><Relationship Id="rId4" Type="http://schemas.openxmlformats.org/officeDocument/2006/relationships/hyperlink" Target="http://www.youtube.com/watch?v=a1yWtFVH-t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JB0HrNdqJK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tmayC2AdkN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Poetry Week 1</a:t>
            </a:r>
            <a:br>
              <a:rPr lang="en-US" dirty="0" smtClean="0"/>
            </a:br>
            <a:r>
              <a:rPr lang="en-US" dirty="0" smtClean="0"/>
              <a:t/>
            </a:r>
            <a:br>
              <a:rPr lang="en-US" dirty="0" smtClean="0"/>
            </a:br>
            <a:r>
              <a:rPr lang="en-US" dirty="0" smtClean="0"/>
              <a:t>- Study Guide Notes Chart DUE THURSDAY</a:t>
            </a:r>
            <a:br>
              <a:rPr lang="en-US" dirty="0" smtClean="0"/>
            </a:br>
            <a:r>
              <a:rPr lang="en-US" dirty="0" smtClean="0"/>
              <a:t>- Poetry Reflection Packet </a:t>
            </a:r>
            <a:br>
              <a:rPr lang="en-US" dirty="0" smtClean="0"/>
            </a:br>
            <a:r>
              <a:rPr lang="en-US" dirty="0" smtClean="0"/>
              <a:t>DUE FRIDAY</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Stick it to your brain...and your notes</a:t>
            </a:r>
            <a:br>
              <a:rPr lang="en-US" dirty="0"/>
            </a:br>
            <a:r>
              <a:rPr lang="en-US" dirty="0"/>
              <a:t>(On your chart) </a:t>
            </a:r>
          </a:p>
        </p:txBody>
      </p:sp>
      <p:sp>
        <p:nvSpPr>
          <p:cNvPr id="3" name="Content Placeholder 2"/>
          <p:cNvSpPr>
            <a:spLocks noGrp="1"/>
          </p:cNvSpPr>
          <p:nvPr>
            <p:ph idx="1"/>
          </p:nvPr>
        </p:nvSpPr>
        <p:spPr>
          <a:xfrm>
            <a:off x="457200" y="1600200"/>
            <a:ext cx="8229600" cy="5114499"/>
          </a:xfrm>
        </p:spPr>
        <p:txBody>
          <a:bodyPr>
            <a:normAutofit fontScale="92500" lnSpcReduction="10000"/>
          </a:bodyPr>
          <a:lstStyle/>
          <a:p>
            <a:r>
              <a:rPr lang="en-US" b="1" dirty="0" smtClean="0"/>
              <a:t>Repetition</a:t>
            </a:r>
            <a:r>
              <a:rPr lang="en-US" dirty="0" smtClean="0"/>
              <a:t>: repeating parts of the poem to show importance or make it stand out</a:t>
            </a:r>
            <a:endParaRPr lang="en-US" dirty="0"/>
          </a:p>
          <a:p>
            <a:r>
              <a:rPr lang="en-US" b="1" dirty="0" smtClean="0"/>
              <a:t>Onomatopoeia: </a:t>
            </a:r>
            <a:r>
              <a:rPr lang="en-US" dirty="0" smtClean="0"/>
              <a:t>a word that sounds what it means</a:t>
            </a:r>
          </a:p>
          <a:p>
            <a:pPr lvl="1"/>
            <a:r>
              <a:rPr lang="en-US" dirty="0" smtClean="0"/>
              <a:t>Ex: CRUNCH, BAM, BUZZ</a:t>
            </a:r>
            <a:endParaRPr lang="en-US" dirty="0"/>
          </a:p>
          <a:p>
            <a:r>
              <a:rPr lang="en-US" b="1" dirty="0" smtClean="0"/>
              <a:t>Imagery: </a:t>
            </a:r>
            <a:r>
              <a:rPr lang="en-US" dirty="0" smtClean="0"/>
              <a:t>Showing a picture of your words by using figurative language or the five senses  </a:t>
            </a:r>
          </a:p>
          <a:p>
            <a:pPr lvl="1"/>
            <a:r>
              <a:rPr lang="en-US" dirty="0" smtClean="0"/>
              <a:t>“We’re like diamonds in the sky.” </a:t>
            </a:r>
          </a:p>
          <a:p>
            <a:pPr lvl="1"/>
            <a:endParaRPr lang="en-US" dirty="0"/>
          </a:p>
          <a:p>
            <a:pPr>
              <a:buNone/>
            </a:pPr>
            <a:r>
              <a:rPr lang="en-US" dirty="0">
                <a:hlinkClick r:id="rId2"/>
              </a:rPr>
              <a:t>http://www.youtube.com/watch?v=ySqyQAs1XtM</a:t>
            </a:r>
            <a:endParaRPr lang="en-US" dirty="0"/>
          </a:p>
          <a:p>
            <a:pPr>
              <a:buNone/>
            </a:pPr>
            <a:r>
              <a:rPr lang="en-US" dirty="0">
                <a:hlinkClick r:id="rId3"/>
              </a:rPr>
              <a:t>http://www.youtube.com/watch?v=EgwlB-v2pXI</a:t>
            </a:r>
            <a:endParaRPr lang="en-US" dirty="0"/>
          </a:p>
          <a:p>
            <a:endParaRPr lang="en-US" dirty="0"/>
          </a:p>
        </p:txBody>
      </p:sp>
    </p:spTree>
    <p:extLst>
      <p:ext uri="{BB962C8B-B14F-4D97-AF65-F5344CB8AC3E}">
        <p14:creationId xmlns:p14="http://schemas.microsoft.com/office/powerpoint/2010/main" val="4170047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 37</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4600" dirty="0" smtClean="0"/>
              <a:t>Find at least 10 words that rhyme with truth.</a:t>
            </a:r>
          </a:p>
          <a:p>
            <a:pPr marL="514350" indent="-514350">
              <a:buFont typeface="+mj-lt"/>
              <a:buAutoNum type="arabicPeriod"/>
            </a:pPr>
            <a:r>
              <a:rPr lang="en-US" sz="4600" dirty="0" smtClean="0"/>
              <a:t>Think of a song that uses repetition.  What word or phrase is repeated?  Why?</a:t>
            </a:r>
          </a:p>
          <a:p>
            <a:pPr marL="514350" indent="-514350">
              <a:buFont typeface="+mj-lt"/>
              <a:buAutoNum type="arabicPeriod"/>
            </a:pPr>
            <a:r>
              <a:rPr lang="en-US" sz="4600" dirty="0" smtClean="0"/>
              <a:t>Re-write this sentence using imagery: </a:t>
            </a:r>
          </a:p>
          <a:p>
            <a:pPr marL="400050" lvl="1" indent="0">
              <a:buNone/>
            </a:pPr>
            <a:r>
              <a:rPr lang="en-US" sz="4200" dirty="0" smtClean="0"/>
              <a:t>The sun rose.  </a:t>
            </a:r>
          </a:p>
          <a:p>
            <a:pPr marL="514350" indent="-514350">
              <a:buFont typeface="+mj-lt"/>
              <a:buAutoNum type="arabicPeriod"/>
            </a:pPr>
            <a:r>
              <a:rPr lang="en-US" sz="4600" dirty="0" smtClean="0"/>
              <a:t>What is the point of an Onomatopoeia?</a:t>
            </a:r>
          </a:p>
          <a:p>
            <a:pPr marL="514350" indent="-514350">
              <a:buNone/>
            </a:pPr>
            <a:endParaRPr lang="en-US" dirty="0" smtClean="0"/>
          </a:p>
          <a:p>
            <a:pPr marL="514350" indent="-51435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Have your notes chart out and filled in for the words that we have learned already.  </a:t>
            </a:r>
          </a:p>
          <a:p>
            <a:pPr>
              <a:buNone/>
            </a:pPr>
            <a:endParaRPr lang="en-US" dirty="0"/>
          </a:p>
          <a:p>
            <a:pPr>
              <a:buNone/>
            </a:pPr>
            <a:r>
              <a:rPr lang="en-US" dirty="0" smtClean="0"/>
              <a:t>“Taylor the Latte </a:t>
            </a:r>
            <a:r>
              <a:rPr lang="en-US" dirty="0"/>
              <a:t>Boy”: Listen for words that are close together that have similar sounds.  Write them down.  </a:t>
            </a:r>
          </a:p>
          <a:p>
            <a:pPr>
              <a:buNone/>
            </a:pPr>
            <a:endParaRPr lang="en-US" dirty="0" smtClean="0"/>
          </a:p>
          <a:p>
            <a:pPr>
              <a:buNone/>
            </a:pPr>
            <a:r>
              <a:rPr lang="en-US" dirty="0" smtClean="0">
                <a:hlinkClick r:id="rId2"/>
              </a:rPr>
              <a:t>http://www.youtube.com/watch?v=zXS0nEOx_20</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identify figurative language in spoken poetry, and analyze how it deepens the meaning of a poem.  </a:t>
            </a:r>
            <a:endParaRPr lang="en-US" dirty="0"/>
          </a:p>
        </p:txBody>
      </p:sp>
    </p:spTree>
    <p:extLst>
      <p:ext uri="{BB962C8B-B14F-4D97-AF65-F5344CB8AC3E}">
        <p14:creationId xmlns:p14="http://schemas.microsoft.com/office/powerpoint/2010/main" val="2139879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Stick it to your brain...and your notes</a:t>
            </a:r>
            <a:endParaRPr lang="en-US" dirty="0"/>
          </a:p>
        </p:txBody>
      </p:sp>
      <p:sp>
        <p:nvSpPr>
          <p:cNvPr id="3" name="Content Placeholder 2"/>
          <p:cNvSpPr>
            <a:spLocks noGrp="1"/>
          </p:cNvSpPr>
          <p:nvPr>
            <p:ph idx="1"/>
          </p:nvPr>
        </p:nvSpPr>
        <p:spPr>
          <a:xfrm>
            <a:off x="457200" y="1214651"/>
            <a:ext cx="8229600" cy="5240739"/>
          </a:xfrm>
        </p:spPr>
        <p:txBody>
          <a:bodyPr>
            <a:normAutofit fontScale="92500"/>
          </a:bodyPr>
          <a:lstStyle/>
          <a:p>
            <a:pPr>
              <a:buNone/>
            </a:pPr>
            <a:r>
              <a:rPr lang="en-US" b="1" dirty="0" smtClean="0"/>
              <a:t>Hyperbole: </a:t>
            </a:r>
            <a:r>
              <a:rPr lang="en-US" dirty="0" smtClean="0"/>
              <a:t>An obvious exaggeration to emphasize something or make it seem important.  </a:t>
            </a:r>
          </a:p>
          <a:p>
            <a:pPr>
              <a:buNone/>
            </a:pPr>
            <a:r>
              <a:rPr lang="en-US" dirty="0"/>
              <a:t>	</a:t>
            </a:r>
            <a:r>
              <a:rPr lang="en-US" dirty="0" smtClean="0"/>
              <a:t>Ex: I had a </a:t>
            </a:r>
            <a:r>
              <a:rPr lang="en-US" b="1" dirty="0" smtClean="0"/>
              <a:t>ton</a:t>
            </a:r>
            <a:r>
              <a:rPr lang="en-US" dirty="0" smtClean="0"/>
              <a:t> of homework(No you didn’t!) </a:t>
            </a:r>
            <a:r>
              <a:rPr lang="en-US" dirty="0" smtClean="0">
                <a:sym typeface="Wingdings" pitchFamily="2" charset="2"/>
              </a:rPr>
              <a:t> </a:t>
            </a:r>
            <a:endParaRPr lang="en-US" dirty="0" smtClean="0"/>
          </a:p>
          <a:p>
            <a:pPr>
              <a:buNone/>
            </a:pPr>
            <a:r>
              <a:rPr lang="en-US" dirty="0" smtClean="0">
                <a:hlinkClick r:id="rId2"/>
              </a:rPr>
              <a:t>http://www.youtube.com/watch?v=14SEC1vuvoc</a:t>
            </a:r>
            <a:endParaRPr lang="en-US" dirty="0" smtClean="0"/>
          </a:p>
          <a:p>
            <a:pPr>
              <a:buNone/>
            </a:pPr>
            <a:r>
              <a:rPr lang="en-US" b="1" dirty="0" smtClean="0"/>
              <a:t>Alliteration: </a:t>
            </a:r>
            <a:r>
              <a:rPr lang="en-US" dirty="0" smtClean="0"/>
              <a:t>The repetition of consonant sounds at the beginning of words close by.  </a:t>
            </a:r>
          </a:p>
          <a:p>
            <a:pPr>
              <a:buNone/>
            </a:pPr>
            <a:r>
              <a:rPr lang="en-US" dirty="0"/>
              <a:t>	</a:t>
            </a:r>
            <a:r>
              <a:rPr lang="en-US" dirty="0" smtClean="0"/>
              <a:t>	Ex: </a:t>
            </a:r>
            <a:r>
              <a:rPr lang="en-US" u="sng" dirty="0" smtClean="0"/>
              <a:t>S</a:t>
            </a:r>
            <a:r>
              <a:rPr lang="en-US" dirty="0" smtClean="0"/>
              <a:t>ummer is a </a:t>
            </a:r>
            <a:r>
              <a:rPr lang="en-US" u="sng" dirty="0" smtClean="0"/>
              <a:t>s</a:t>
            </a:r>
            <a:r>
              <a:rPr lang="en-US" dirty="0" smtClean="0"/>
              <a:t>weaty </a:t>
            </a:r>
            <a:r>
              <a:rPr lang="en-US" u="sng" dirty="0" smtClean="0"/>
              <a:t>c</a:t>
            </a:r>
            <a:r>
              <a:rPr lang="en-US" dirty="0" smtClean="0"/>
              <a:t>ircus </a:t>
            </a:r>
            <a:r>
              <a:rPr lang="en-US" u="sng" dirty="0" smtClean="0"/>
              <a:t>sc</a:t>
            </a:r>
            <a:r>
              <a:rPr lang="en-US" dirty="0" smtClean="0"/>
              <a:t>ent.  </a:t>
            </a:r>
          </a:p>
          <a:p>
            <a:pPr>
              <a:buNone/>
            </a:pPr>
            <a:r>
              <a:rPr lang="en-US" b="1" dirty="0" smtClean="0"/>
              <a:t>Assonance: </a:t>
            </a:r>
            <a:r>
              <a:rPr lang="en-US" dirty="0" smtClean="0"/>
              <a:t>The repetition of vowel sounds in the middle of words close by.  </a:t>
            </a:r>
          </a:p>
          <a:p>
            <a:pPr>
              <a:buNone/>
            </a:pPr>
            <a:r>
              <a:rPr lang="en-US" dirty="0"/>
              <a:t>	</a:t>
            </a:r>
            <a:r>
              <a:rPr lang="en-US" dirty="0" smtClean="0"/>
              <a:t>	Ex: T</a:t>
            </a:r>
            <a:r>
              <a:rPr lang="en-US" u="sng" dirty="0" smtClean="0"/>
              <a:t>a</a:t>
            </a:r>
            <a:r>
              <a:rPr lang="en-US" dirty="0" smtClean="0"/>
              <a:t>lking and w</a:t>
            </a:r>
            <a:r>
              <a:rPr lang="en-US" u="sng" dirty="0" smtClean="0"/>
              <a:t>a</a:t>
            </a:r>
            <a:r>
              <a:rPr lang="en-US" dirty="0" smtClean="0"/>
              <a:t>lking, to each </a:t>
            </a:r>
            <a:r>
              <a:rPr lang="en-US" u="sng" dirty="0" smtClean="0"/>
              <a:t>e</a:t>
            </a:r>
            <a:r>
              <a:rPr lang="en-US" dirty="0" smtClean="0"/>
              <a:t>nd of the b</a:t>
            </a:r>
            <a:r>
              <a:rPr lang="en-US" u="sng" dirty="0" smtClean="0"/>
              <a:t>e</a:t>
            </a:r>
            <a:r>
              <a:rPr lang="en-US" dirty="0" smtClean="0"/>
              <a:t>nd.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Stick it to your brain...and your notes</a:t>
            </a:r>
          </a:p>
        </p:txBody>
      </p:sp>
      <p:sp>
        <p:nvSpPr>
          <p:cNvPr id="3" name="Content Placeholder 2"/>
          <p:cNvSpPr>
            <a:spLocks noGrp="1"/>
          </p:cNvSpPr>
          <p:nvPr>
            <p:ph idx="1"/>
          </p:nvPr>
        </p:nvSpPr>
        <p:spPr>
          <a:xfrm>
            <a:off x="457200" y="1600200"/>
            <a:ext cx="8229600" cy="5141794"/>
          </a:xfrm>
        </p:spPr>
        <p:txBody>
          <a:bodyPr>
            <a:normAutofit fontScale="92500" lnSpcReduction="10000"/>
          </a:bodyPr>
          <a:lstStyle/>
          <a:p>
            <a:pPr>
              <a:buNone/>
            </a:pPr>
            <a:r>
              <a:rPr lang="en-US" b="1" dirty="0"/>
              <a:t>Figurative Language: </a:t>
            </a:r>
            <a:r>
              <a:rPr lang="en-US" dirty="0"/>
              <a:t>writing that steps away from literal meanings in order to accomplish a special effect or deeper understanding.   </a:t>
            </a:r>
            <a:endParaRPr lang="en-US" b="1" dirty="0" smtClean="0"/>
          </a:p>
          <a:p>
            <a:pPr>
              <a:buNone/>
            </a:pPr>
            <a:r>
              <a:rPr lang="en-US" b="1" dirty="0" smtClean="0"/>
              <a:t>Irony: </a:t>
            </a:r>
            <a:r>
              <a:rPr lang="en-US" dirty="0" smtClean="0"/>
              <a:t>Saying the opposite of what you actually mean.  </a:t>
            </a:r>
          </a:p>
          <a:p>
            <a:pPr>
              <a:buNone/>
            </a:pPr>
            <a:r>
              <a:rPr lang="en-US" dirty="0"/>
              <a:t>	</a:t>
            </a:r>
            <a:r>
              <a:rPr lang="en-US" dirty="0" smtClean="0"/>
              <a:t>	Ex: The directions were as clear as mud.  </a:t>
            </a:r>
          </a:p>
          <a:p>
            <a:pPr>
              <a:buNone/>
            </a:pPr>
            <a:r>
              <a:rPr lang="en-US" b="1" dirty="0" smtClean="0"/>
              <a:t>Paradox</a:t>
            </a:r>
            <a:r>
              <a:rPr lang="en-US" b="1" dirty="0"/>
              <a:t>: </a:t>
            </a:r>
            <a:r>
              <a:rPr lang="en-US" dirty="0" smtClean="0"/>
              <a:t>A statement that seems to oppose/contradict itself, yet actually reveals some truth.  </a:t>
            </a:r>
          </a:p>
          <a:p>
            <a:pPr>
              <a:buNone/>
            </a:pPr>
            <a:r>
              <a:rPr lang="en-US" dirty="0"/>
              <a:t>	</a:t>
            </a:r>
            <a:r>
              <a:rPr lang="en-US" dirty="0" smtClean="0"/>
              <a:t>	Ex: Her silence was deafening.  </a:t>
            </a:r>
            <a:endParaRPr lang="en-US" dirty="0"/>
          </a:p>
          <a:p>
            <a:pPr>
              <a:buNone/>
            </a:pPr>
            <a:r>
              <a:rPr lang="en-US" dirty="0" smtClean="0">
                <a:hlinkClick r:id="rId2"/>
              </a:rPr>
              <a:t>http</a:t>
            </a:r>
            <a:r>
              <a:rPr lang="en-US" dirty="0">
                <a:hlinkClick r:id="rId2"/>
              </a:rPr>
              <a:t>://www.youtube.com/watch?v=3K9pd6h9JT0</a:t>
            </a:r>
            <a:endParaRPr lang="en-US" dirty="0"/>
          </a:p>
        </p:txBody>
      </p:sp>
    </p:spTree>
    <p:extLst>
      <p:ext uri="{BB962C8B-B14F-4D97-AF65-F5344CB8AC3E}">
        <p14:creationId xmlns:p14="http://schemas.microsoft.com/office/powerpoint/2010/main" val="412993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Slam poetry</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http://www.buzzfeed.com/lyapalater/tom-hanks-performs-slam-poetry-about-full-house</a:t>
            </a:r>
            <a:endParaRPr lang="en-US" dirty="0" smtClean="0"/>
          </a:p>
          <a:p>
            <a:pPr>
              <a:buNone/>
            </a:pPr>
            <a:r>
              <a:rPr lang="en-US" dirty="0" smtClean="0">
                <a:hlinkClick r:id="rId3"/>
              </a:rPr>
              <a:t>http://www.youtube.com/watch?v=mXoQfDk78jk</a:t>
            </a:r>
            <a:endParaRPr lang="en-US" dirty="0" smtClean="0"/>
          </a:p>
          <a:p>
            <a:pPr>
              <a:buNone/>
            </a:pPr>
            <a:r>
              <a:rPr lang="en-US" dirty="0" smtClean="0"/>
              <a:t>Sarah Kay “B”</a:t>
            </a:r>
            <a:endParaRPr lang="en-US" dirty="0" smtClean="0">
              <a:hlinkClick r:id="rId4"/>
            </a:endParaRPr>
          </a:p>
          <a:p>
            <a:pPr>
              <a:buNone/>
            </a:pPr>
            <a:r>
              <a:rPr lang="en-US" dirty="0" smtClean="0">
                <a:hlinkClick r:id="rId4"/>
              </a:rPr>
              <a:t>http://www.youtube.com/watch?v=S4Tji76OH6c</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I.N. 38</a:t>
            </a:r>
            <a:endParaRPr lang="en-US" dirty="0"/>
          </a:p>
        </p:txBody>
      </p:sp>
      <p:sp>
        <p:nvSpPr>
          <p:cNvPr id="3" name="Content Placeholder 2"/>
          <p:cNvSpPr>
            <a:spLocks noGrp="1"/>
          </p:cNvSpPr>
          <p:nvPr>
            <p:ph idx="1"/>
          </p:nvPr>
        </p:nvSpPr>
        <p:spPr/>
        <p:txBody>
          <a:bodyPr/>
          <a:lstStyle/>
          <a:p>
            <a:r>
              <a:rPr lang="en-US" dirty="0" smtClean="0"/>
              <a:t>Have your notes chart out.</a:t>
            </a:r>
          </a:p>
          <a:p>
            <a:r>
              <a:rPr lang="en-US" dirty="0" smtClean="0"/>
              <a:t>Review all of the terms that we have learned so far.  </a:t>
            </a:r>
          </a:p>
          <a:p>
            <a:r>
              <a:rPr lang="en-US" dirty="0" smtClean="0"/>
              <a:t>Practice quizzing each other on what each of them means and give an example of each.  </a:t>
            </a:r>
          </a:p>
          <a:p>
            <a:endParaRPr lang="en-US" dirty="0"/>
          </a:p>
          <a:p>
            <a:pPr marL="0" indent="0">
              <a:buNone/>
            </a:pPr>
            <a:r>
              <a:rPr lang="en-US" dirty="0" smtClean="0"/>
              <a:t>  </a:t>
            </a:r>
          </a:p>
          <a:p>
            <a:endParaRPr lang="en-US" dirty="0"/>
          </a:p>
        </p:txBody>
      </p:sp>
    </p:spTree>
    <p:extLst>
      <p:ext uri="{BB962C8B-B14F-4D97-AF65-F5344CB8AC3E}">
        <p14:creationId xmlns:p14="http://schemas.microsoft.com/office/powerpoint/2010/main" val="1887584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analyze a poem (using my knowledge about figurative language) by annotating it, and writing about what I find.  </a:t>
            </a:r>
            <a:endParaRPr lang="en-US" dirty="0"/>
          </a:p>
        </p:txBody>
      </p:sp>
    </p:spTree>
    <p:extLst>
      <p:ext uri="{BB962C8B-B14F-4D97-AF65-F5344CB8AC3E}">
        <p14:creationId xmlns:p14="http://schemas.microsoft.com/office/powerpoint/2010/main" val="3835268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80" y="6124433"/>
            <a:ext cx="8229600" cy="1143000"/>
          </a:xfrm>
        </p:spPr>
        <p:txBody>
          <a:bodyPr>
            <a:normAutofit/>
          </a:bodyPr>
          <a:lstStyle/>
          <a:p>
            <a:r>
              <a:rPr lang="en-US" sz="1200" dirty="0"/>
              <a:t>http://9to20.wordpress.com/2012/03/23/art-stop-the-road-not-taken/</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15" y="0"/>
            <a:ext cx="9822683" cy="6598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185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Monday: I.N. 36</a:t>
            </a:r>
            <a:br>
              <a:rPr lang="en-US" dirty="0" smtClean="0"/>
            </a:br>
            <a:r>
              <a:rPr lang="en-US" dirty="0" smtClean="0"/>
              <a:t/>
            </a:r>
            <a:br>
              <a:rPr lang="en-US" dirty="0" smtClean="0"/>
            </a:br>
            <a:r>
              <a:rPr lang="en-US" dirty="0" smtClean="0"/>
              <a:t>Poetry is....</a:t>
            </a:r>
            <a:endParaRPr lang="en-US" dirty="0"/>
          </a:p>
        </p:txBody>
      </p:sp>
      <p:sp>
        <p:nvSpPr>
          <p:cNvPr id="3" name="Content Placeholder 2"/>
          <p:cNvSpPr>
            <a:spLocks noGrp="1"/>
          </p:cNvSpPr>
          <p:nvPr>
            <p:ph idx="1"/>
          </p:nvPr>
        </p:nvSpPr>
        <p:spPr>
          <a:xfrm>
            <a:off x="457200" y="1792941"/>
            <a:ext cx="8229600" cy="4525963"/>
          </a:xfrm>
        </p:spPr>
        <p:txBody>
          <a:bodyPr/>
          <a:lstStyle/>
          <a:p>
            <a:r>
              <a:rPr lang="en-US" dirty="0" smtClean="0"/>
              <a:t>In your notebook, write down as many ends to this sentence as you can think of.  Keep writing until I say stop.</a:t>
            </a:r>
          </a:p>
          <a:p>
            <a:endParaRPr lang="en-US" dirty="0" smtClean="0"/>
          </a:p>
          <a:p>
            <a:endParaRPr lang="en-US" dirty="0" smtClean="0"/>
          </a:p>
          <a:p>
            <a:pPr>
              <a:buNone/>
            </a:pPr>
            <a:r>
              <a:rPr lang="en-US" dirty="0" smtClean="0">
                <a:hlinkClick r:id="rId2"/>
              </a:rPr>
              <a:t>http://www.youtube.com/watch?v=qQtmGcdSDAI</a:t>
            </a:r>
            <a:endParaRPr lang="en-US" dirty="0" smtClean="0"/>
          </a:p>
          <a:p>
            <a:pPr>
              <a:buNone/>
            </a:pPr>
            <a:r>
              <a:rPr lang="en-US" dirty="0" smtClean="0"/>
              <a: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Road Not Taken” – Robert Frost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Read through the poem once to yourself, read </a:t>
            </a:r>
            <a:r>
              <a:rPr lang="en-US" dirty="0" smtClean="0"/>
              <a:t>it again </a:t>
            </a:r>
            <a:r>
              <a:rPr lang="en-US" dirty="0"/>
              <a:t>and see what figurative language you can find.  Mark up your poem in the margins with labels and notes.  Try to read it as many times as possible, looking for new things that stand out each time.  </a:t>
            </a:r>
            <a:r>
              <a:rPr lang="en-US" dirty="0" smtClean="0"/>
              <a:t>(use a dictionary if needed) </a:t>
            </a:r>
            <a:endParaRPr lang="en-US" dirty="0" smtClean="0">
              <a:hlinkClick r:id="rId2"/>
            </a:endParaRPr>
          </a:p>
          <a:p>
            <a:pPr>
              <a:buNone/>
            </a:pPr>
            <a:r>
              <a:rPr lang="en-US" dirty="0" smtClean="0">
                <a:hlinkClick r:id="rId2"/>
              </a:rPr>
              <a:t>http://www.youtube.com/watch?v=SnAyr0kWRGE</a:t>
            </a:r>
            <a:r>
              <a:rPr lang="en-US" dirty="0" smtClean="0"/>
              <a:t> </a:t>
            </a:r>
          </a:p>
          <a:p>
            <a:pPr>
              <a:buNone/>
            </a:pPr>
            <a:endParaRPr lang="en-US" dirty="0" smtClean="0"/>
          </a:p>
          <a:p>
            <a:pPr>
              <a:buNone/>
            </a:pPr>
            <a:r>
              <a:rPr lang="en-US" dirty="0" smtClean="0"/>
              <a:t>See Poetry Differently: </a:t>
            </a:r>
          </a:p>
          <a:p>
            <a:pPr>
              <a:buNone/>
            </a:pPr>
            <a:r>
              <a:rPr lang="en-US" dirty="0" smtClean="0">
                <a:hlinkClick r:id="rId3"/>
              </a:rPr>
              <a:t>http://www.youtube.com/watch?v=eEYIhulK8S0</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Friday: </a:t>
            </a:r>
            <a:br>
              <a:rPr lang="en-US" dirty="0" smtClean="0"/>
            </a:br>
            <a:r>
              <a:rPr lang="en-US" dirty="0" smtClean="0"/>
              <a:t>Figurative Language Test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hlinkClick r:id="rId2"/>
              </a:rPr>
              <a:t>http://www.youtube.com/watch?v=2g1Innujn4o</a:t>
            </a:r>
            <a:endParaRPr lang="en-US" dirty="0" smtClean="0"/>
          </a:p>
          <a:p>
            <a:r>
              <a:rPr lang="en-US" dirty="0" smtClean="0"/>
              <a:t>Before the test, have your notes chart out to study for a few minutes.  </a:t>
            </a:r>
            <a:endParaRPr lang="en-US" dirty="0" smtClean="0"/>
          </a:p>
          <a:p>
            <a:r>
              <a:rPr lang="en-US" dirty="0" smtClean="0"/>
              <a:t>Also</a:t>
            </a:r>
            <a:r>
              <a:rPr lang="en-US" dirty="0" smtClean="0"/>
              <a:t>, have your poetry homework packet available for after the test.  </a:t>
            </a:r>
          </a:p>
          <a:p>
            <a:endParaRPr lang="en-US" dirty="0"/>
          </a:p>
          <a:p>
            <a:r>
              <a:rPr lang="en-US" dirty="0" smtClean="0"/>
              <a:t>When you finish, turn it in at THE HUB and read or sit quietly until everyone is finished.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	</a:t>
            </a:r>
            <a:endParaRPr lang="en-US" dirty="0"/>
          </a:p>
        </p:txBody>
      </p:sp>
      <p:sp>
        <p:nvSpPr>
          <p:cNvPr id="3" name="Content Placeholder 2"/>
          <p:cNvSpPr>
            <a:spLocks noGrp="1"/>
          </p:cNvSpPr>
          <p:nvPr>
            <p:ph idx="1"/>
          </p:nvPr>
        </p:nvSpPr>
        <p:spPr/>
        <p:txBody>
          <a:bodyPr/>
          <a:lstStyle/>
          <a:p>
            <a:r>
              <a:rPr lang="en-US" dirty="0" smtClean="0"/>
              <a:t>I can understand the impact using similes, metaphors, and personification has on the meaning of a poem.  </a:t>
            </a:r>
            <a:endParaRPr lang="en-US" dirty="0"/>
          </a:p>
        </p:txBody>
      </p:sp>
    </p:spTree>
    <p:extLst>
      <p:ext uri="{BB962C8B-B14F-4D97-AF65-F5344CB8AC3E}">
        <p14:creationId xmlns:p14="http://schemas.microsoft.com/office/powerpoint/2010/main" val="2164849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is about Presentation</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http://www.youtube.com/watch?v=LGAMd-tT6fQ</a:t>
            </a:r>
          </a:p>
          <a:p>
            <a:pPr>
              <a:buNone/>
            </a:pPr>
            <a:r>
              <a:rPr lang="en-US" dirty="0" smtClean="0">
                <a:hlinkClick r:id="rId3"/>
              </a:rPr>
              <a:t>http://www.youtube.com/watch?v=Clm8w8_eOnc</a:t>
            </a:r>
            <a:endParaRPr lang="en-US" dirty="0" smtClean="0"/>
          </a:p>
          <a:p>
            <a:pPr>
              <a:buNone/>
            </a:pPr>
            <a:r>
              <a:rPr lang="en-US" dirty="0" smtClean="0">
                <a:hlinkClick r:id="rId4"/>
              </a:rPr>
              <a:t>http://www.youtube.com/watch?v=a1yWtFVH-tU</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Stick it to your brain....and your notes.</a:t>
            </a:r>
            <a:br>
              <a:rPr lang="en-US" dirty="0" smtClean="0"/>
            </a:br>
            <a:r>
              <a:rPr lang="en-US" dirty="0" smtClean="0"/>
              <a:t>I.N. 36 </a:t>
            </a:r>
            <a:endParaRPr lang="en-US" dirty="0"/>
          </a:p>
        </p:txBody>
      </p:sp>
      <p:sp>
        <p:nvSpPr>
          <p:cNvPr id="3" name="Content Placeholder 2"/>
          <p:cNvSpPr>
            <a:spLocks noGrp="1"/>
          </p:cNvSpPr>
          <p:nvPr>
            <p:ph idx="1"/>
          </p:nvPr>
        </p:nvSpPr>
        <p:spPr>
          <a:xfrm>
            <a:off x="457200" y="1600200"/>
            <a:ext cx="8229600" cy="4937078"/>
          </a:xfrm>
        </p:spPr>
        <p:txBody>
          <a:bodyPr>
            <a:normAutofit lnSpcReduction="10000"/>
          </a:bodyPr>
          <a:lstStyle/>
          <a:p>
            <a:r>
              <a:rPr lang="en-US" b="1" dirty="0" smtClean="0"/>
              <a:t>Simile: </a:t>
            </a:r>
            <a:r>
              <a:rPr lang="en-US" dirty="0" smtClean="0"/>
              <a:t>compare using “like” or “as”</a:t>
            </a:r>
          </a:p>
          <a:p>
            <a:pPr lvl="1"/>
            <a:r>
              <a:rPr lang="en-US" dirty="0" smtClean="0"/>
              <a:t>Ex: Bob is hungry as a wolf</a:t>
            </a:r>
          </a:p>
          <a:p>
            <a:r>
              <a:rPr lang="en-US" b="1" dirty="0" smtClean="0"/>
              <a:t>Metaphor: </a:t>
            </a:r>
            <a:r>
              <a:rPr lang="en-US" dirty="0" smtClean="0"/>
              <a:t>compare </a:t>
            </a:r>
            <a:r>
              <a:rPr lang="en-US" i="1" dirty="0" smtClean="0"/>
              <a:t>without </a:t>
            </a:r>
            <a:r>
              <a:rPr lang="en-US" dirty="0" smtClean="0"/>
              <a:t>using “like” or “as”</a:t>
            </a:r>
          </a:p>
          <a:p>
            <a:pPr lvl="1"/>
            <a:r>
              <a:rPr lang="en-US" dirty="0" smtClean="0"/>
              <a:t>Ex: Bob is a hungry wolf</a:t>
            </a:r>
          </a:p>
          <a:p>
            <a:pPr>
              <a:buNone/>
            </a:pPr>
            <a:r>
              <a:rPr lang="en-US" dirty="0" smtClean="0">
                <a:hlinkClick r:id="rId2"/>
              </a:rPr>
              <a:t>http://www.youtube.com/watch?v=JB0HrNdqJKQ</a:t>
            </a:r>
            <a:endParaRPr lang="en-US" dirty="0" smtClean="0"/>
          </a:p>
          <a:p>
            <a:r>
              <a:rPr lang="en-US" b="1" dirty="0" smtClean="0"/>
              <a:t>Personification: </a:t>
            </a:r>
            <a:r>
              <a:rPr lang="en-US" dirty="0" smtClean="0"/>
              <a:t>giving human qualities or actions to something that is not human. </a:t>
            </a:r>
          </a:p>
          <a:p>
            <a:pPr lvl="1"/>
            <a:r>
              <a:rPr lang="en-US" dirty="0" smtClean="0"/>
              <a:t>Ex: The wind whispered her name.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 36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Complete each of the following using the figurative language strategy suggested...</a:t>
            </a:r>
          </a:p>
          <a:p>
            <a:pPr marL="514350" indent="-514350">
              <a:buFont typeface="+mj-lt"/>
              <a:buAutoNum type="arabicPeriod"/>
            </a:pPr>
            <a:r>
              <a:rPr lang="en-US" dirty="0" smtClean="0"/>
              <a:t>Today is like... (simile)</a:t>
            </a:r>
          </a:p>
          <a:p>
            <a:pPr marL="514350" indent="-514350">
              <a:buFont typeface="+mj-lt"/>
              <a:buAutoNum type="arabicPeriod"/>
            </a:pPr>
            <a:r>
              <a:rPr lang="en-US" dirty="0" smtClean="0"/>
              <a:t>That class... (metaphor) </a:t>
            </a:r>
          </a:p>
          <a:p>
            <a:pPr marL="514350" indent="-514350">
              <a:buFont typeface="+mj-lt"/>
              <a:buAutoNum type="arabicPeriod"/>
            </a:pPr>
            <a:r>
              <a:rPr lang="en-US" dirty="0" smtClean="0"/>
              <a:t>The pencil... (personification)</a:t>
            </a:r>
            <a:endParaRPr lang="en-US" dirty="0"/>
          </a:p>
          <a:p>
            <a:pPr marL="0" indent="0">
              <a:buNone/>
            </a:pPr>
            <a:r>
              <a:rPr lang="en-US" dirty="0" smtClean="0"/>
              <a:t>(When you finish, begin your homework poetry packet for this week.  For each poem, apply the terms we learned in class that day.  Write on separate pieces of paper then staple them to the back of the packet.)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I.N. 37 </a:t>
            </a:r>
            <a:endParaRPr lang="en-US" dirty="0"/>
          </a:p>
        </p:txBody>
      </p:sp>
      <p:sp>
        <p:nvSpPr>
          <p:cNvPr id="3" name="Content Placeholder 2"/>
          <p:cNvSpPr>
            <a:spLocks noGrp="1"/>
          </p:cNvSpPr>
          <p:nvPr>
            <p:ph idx="1"/>
          </p:nvPr>
        </p:nvSpPr>
        <p:spPr/>
        <p:txBody>
          <a:bodyPr>
            <a:normAutofit/>
          </a:bodyPr>
          <a:lstStyle/>
          <a:p>
            <a:pPr>
              <a:buNone/>
            </a:pPr>
            <a:r>
              <a:rPr lang="en-US" dirty="0" smtClean="0"/>
              <a:t>What do you think makes a poem a poem?  Write at least three complete sentences to answer your question.  </a:t>
            </a:r>
          </a:p>
          <a:p>
            <a:pPr>
              <a:buNone/>
            </a:pPr>
            <a:endParaRPr lang="en-US" dirty="0" smtClean="0"/>
          </a:p>
          <a:p>
            <a:pPr>
              <a:buNone/>
            </a:pPr>
            <a:r>
              <a:rPr lang="en-US" dirty="0" smtClean="0">
                <a:hlinkClick r:id="rId2"/>
              </a:rPr>
              <a:t>http://www.youtube.com/watch?v=tmayC2AdkNw</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	</a:t>
            </a:r>
            <a:endParaRPr lang="en-US" dirty="0"/>
          </a:p>
        </p:txBody>
      </p:sp>
      <p:sp>
        <p:nvSpPr>
          <p:cNvPr id="3" name="Content Placeholder 2"/>
          <p:cNvSpPr>
            <a:spLocks noGrp="1"/>
          </p:cNvSpPr>
          <p:nvPr>
            <p:ph idx="1"/>
          </p:nvPr>
        </p:nvSpPr>
        <p:spPr/>
        <p:txBody>
          <a:bodyPr/>
          <a:lstStyle/>
          <a:p>
            <a:r>
              <a:rPr lang="en-US" dirty="0" smtClean="0"/>
              <a:t>I can apply what I’ve learned about Figurative Language and annotate a poem.  </a:t>
            </a:r>
            <a:endParaRPr lang="en-US" dirty="0"/>
          </a:p>
        </p:txBody>
      </p:sp>
    </p:spTree>
    <p:extLst>
      <p:ext uri="{BB962C8B-B14F-4D97-AF65-F5344CB8AC3E}">
        <p14:creationId xmlns:p14="http://schemas.microsoft.com/office/powerpoint/2010/main" val="2472005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Stick it to your brain...and your notes</a:t>
            </a:r>
            <a:br>
              <a:rPr lang="en-US" dirty="0" smtClean="0"/>
            </a:br>
            <a:r>
              <a:rPr lang="en-US" dirty="0" smtClean="0"/>
              <a:t>(On your chart) </a:t>
            </a:r>
            <a:endParaRPr lang="en-US" dirty="0"/>
          </a:p>
        </p:txBody>
      </p:sp>
      <p:sp>
        <p:nvSpPr>
          <p:cNvPr id="3" name="Content Placeholder 2"/>
          <p:cNvSpPr>
            <a:spLocks noGrp="1"/>
          </p:cNvSpPr>
          <p:nvPr>
            <p:ph idx="1"/>
          </p:nvPr>
        </p:nvSpPr>
        <p:spPr/>
        <p:txBody>
          <a:bodyPr>
            <a:normAutofit fontScale="92500"/>
          </a:bodyPr>
          <a:lstStyle/>
          <a:p>
            <a:r>
              <a:rPr lang="en-US" sz="3000" b="1" u="sng" dirty="0" smtClean="0"/>
              <a:t>RHYME</a:t>
            </a:r>
            <a:r>
              <a:rPr lang="en-US" sz="3000" b="1" dirty="0" smtClean="0"/>
              <a:t>: </a:t>
            </a:r>
            <a:r>
              <a:rPr lang="en-US" sz="3000" dirty="0" smtClean="0"/>
              <a:t>words which end with the same sound</a:t>
            </a:r>
          </a:p>
          <a:p>
            <a:pPr lvl="1"/>
            <a:r>
              <a:rPr lang="en-US" b="1" dirty="0" smtClean="0"/>
              <a:t>True rhyme</a:t>
            </a:r>
            <a:r>
              <a:rPr lang="en-US" dirty="0" smtClean="0"/>
              <a:t>: usually at the end of lines</a:t>
            </a:r>
          </a:p>
          <a:p>
            <a:pPr lvl="2"/>
            <a:r>
              <a:rPr lang="en-US" dirty="0" smtClean="0"/>
              <a:t>Pr</a:t>
            </a:r>
            <a:r>
              <a:rPr lang="en-US" u="sng" dirty="0" smtClean="0"/>
              <a:t>each</a:t>
            </a:r>
            <a:r>
              <a:rPr lang="en-US" dirty="0" smtClean="0"/>
              <a:t> to T</a:t>
            </a:r>
            <a:r>
              <a:rPr lang="en-US" u="sng" dirty="0" smtClean="0"/>
              <a:t>each</a:t>
            </a:r>
          </a:p>
          <a:p>
            <a:pPr lvl="1"/>
            <a:r>
              <a:rPr lang="en-US" b="1" dirty="0" smtClean="0"/>
              <a:t>Internal rhyme</a:t>
            </a:r>
            <a:r>
              <a:rPr lang="en-US" dirty="0" smtClean="0"/>
              <a:t>: Rhyme within a line</a:t>
            </a:r>
          </a:p>
          <a:p>
            <a:pPr lvl="2"/>
            <a:r>
              <a:rPr lang="en-US" dirty="0" smtClean="0"/>
              <a:t>It is a </a:t>
            </a:r>
            <a:r>
              <a:rPr lang="en-US" i="1" dirty="0" smtClean="0"/>
              <a:t>Br</a:t>
            </a:r>
            <a:r>
              <a:rPr lang="en-US" i="1" u="sng" dirty="0" smtClean="0"/>
              <a:t>ight</a:t>
            </a:r>
            <a:r>
              <a:rPr lang="en-US" i="1" dirty="0" smtClean="0"/>
              <a:t> N</a:t>
            </a:r>
            <a:r>
              <a:rPr lang="en-US" i="1" u="sng" dirty="0" smtClean="0"/>
              <a:t>ight</a:t>
            </a:r>
            <a:r>
              <a:rPr lang="en-US" dirty="0" smtClean="0"/>
              <a:t>, with the full moon above… </a:t>
            </a:r>
          </a:p>
          <a:p>
            <a:pPr lvl="1"/>
            <a:r>
              <a:rPr lang="en-US" b="1" dirty="0" smtClean="0"/>
              <a:t>Half Rhyme: </a:t>
            </a:r>
            <a:r>
              <a:rPr lang="en-US" dirty="0" smtClean="0"/>
              <a:t>slight (not accurate) repeating of sounds</a:t>
            </a:r>
          </a:p>
          <a:p>
            <a:pPr lvl="2"/>
            <a:r>
              <a:rPr lang="en-US" dirty="0" smtClean="0"/>
              <a:t>hi</a:t>
            </a:r>
            <a:r>
              <a:rPr lang="en-US" u="sng" dirty="0" smtClean="0"/>
              <a:t>ll</a:t>
            </a:r>
            <a:r>
              <a:rPr lang="en-US" dirty="0" smtClean="0"/>
              <a:t> to fu</a:t>
            </a:r>
            <a:r>
              <a:rPr lang="en-US" u="sng" dirty="0" smtClean="0"/>
              <a:t>ll</a:t>
            </a:r>
          </a:p>
          <a:p>
            <a:pPr lvl="1"/>
            <a:r>
              <a:rPr lang="en-US" b="1" dirty="0" smtClean="0"/>
              <a:t>Eye Rhyme</a:t>
            </a:r>
            <a:r>
              <a:rPr lang="en-US" dirty="0" smtClean="0"/>
              <a:t>: Words that LOOK like they rhyme, but don’t</a:t>
            </a:r>
          </a:p>
          <a:p>
            <a:pPr lvl="2"/>
            <a:r>
              <a:rPr lang="en-US" dirty="0" smtClean="0"/>
              <a:t>fl</a:t>
            </a:r>
            <a:r>
              <a:rPr lang="en-US" u="sng" dirty="0" smtClean="0"/>
              <a:t>ow</a:t>
            </a:r>
            <a:r>
              <a:rPr lang="en-US" dirty="0" smtClean="0"/>
              <a:t> to h</a:t>
            </a:r>
            <a:r>
              <a:rPr lang="en-US" u="sng" dirty="0" smtClean="0"/>
              <a:t>ow</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1857</TotalTime>
  <Words>818</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Poetry Week 1  - Study Guide Notes Chart DUE THURSDAY - Poetry Reflection Packet  DUE FRIDAY </vt:lpstr>
      <vt:lpstr>Monday: I.N. 36  Poetry is....</vt:lpstr>
      <vt:lpstr>Learning Target </vt:lpstr>
      <vt:lpstr>Poetry is about Presentation</vt:lpstr>
      <vt:lpstr>Stick it to your brain....and your notes. I.N. 36 </vt:lpstr>
      <vt:lpstr>Practice: I.N. 36 </vt:lpstr>
      <vt:lpstr>Tuesday: I.N. 37 </vt:lpstr>
      <vt:lpstr>Learning Target </vt:lpstr>
      <vt:lpstr>Stick it to your brain...and your notes (On your chart) </vt:lpstr>
      <vt:lpstr>Stick it to your brain...and your notes (On your chart) </vt:lpstr>
      <vt:lpstr>Practice: I.N. 37</vt:lpstr>
      <vt:lpstr>Wednesday: </vt:lpstr>
      <vt:lpstr>Learning Target</vt:lpstr>
      <vt:lpstr>Stick it to your brain...and your notes</vt:lpstr>
      <vt:lpstr>Stick it to your brain...and your notes</vt:lpstr>
      <vt:lpstr>Slam poetry</vt:lpstr>
      <vt:lpstr>Thursday: I.N. 38</vt:lpstr>
      <vt:lpstr>Learning Target</vt:lpstr>
      <vt:lpstr>http://9to20.wordpress.com/2012/03/23/art-stop-the-road-not-taken/</vt:lpstr>
      <vt:lpstr>“The Road Not Taken” – Robert Frost</vt:lpstr>
      <vt:lpstr>Friday:  Figurative Language Test</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Week 1</dc:title>
  <dc:creator>Candice Lewis</dc:creator>
  <cp:lastModifiedBy>IMT</cp:lastModifiedBy>
  <cp:revision>33</cp:revision>
  <dcterms:created xsi:type="dcterms:W3CDTF">2013-05-06T03:42:11Z</dcterms:created>
  <dcterms:modified xsi:type="dcterms:W3CDTF">2013-05-10T14:33:53Z</dcterms:modified>
</cp:coreProperties>
</file>