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handoutMasterIdLst>
    <p:handoutMasterId r:id="rId18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3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CC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BF9E9-46F8-1244-B88A-3A8B0A40E791}" type="doc">
      <dgm:prSet loTypeId="urn:microsoft.com/office/officeart/2005/8/layout/pyramid2" loCatId="pyramid" qsTypeId="urn:microsoft.com/office/officeart/2005/8/quickstyle/simple4" qsCatId="simple" csTypeId="urn:microsoft.com/office/officeart/2005/8/colors/accent1_2" csCatId="accent1" phldr="1"/>
      <dgm:spPr/>
    </dgm:pt>
    <dgm:pt modelId="{17F78765-4BE0-EF46-9DCB-C6CC226FD5F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>
              <a:latin typeface="Comic Sans MS"/>
              <a:cs typeface="Comic Sans MS"/>
            </a:rPr>
            <a:t>Most Newsworthy Info</a:t>
          </a:r>
        </a:p>
        <a:p>
          <a:r>
            <a:rPr lang="en-US" sz="1800" dirty="0">
              <a:latin typeface="Comic Sans MS"/>
              <a:cs typeface="Comic Sans MS"/>
            </a:rPr>
            <a:t>5Ws: Who, What, Where, When, Why, How</a:t>
          </a:r>
        </a:p>
      </dgm:t>
    </dgm:pt>
    <dgm:pt modelId="{5C9242EF-C1F6-4141-A8A8-AF607EF351D0}" type="parTrans" cxnId="{A30610C6-2308-AD4D-9E90-4C84488D8C3D}">
      <dgm:prSet/>
      <dgm:spPr/>
      <dgm:t>
        <a:bodyPr/>
        <a:lstStyle/>
        <a:p>
          <a:endParaRPr lang="en-US"/>
        </a:p>
      </dgm:t>
    </dgm:pt>
    <dgm:pt modelId="{9924EF96-7DBE-9445-9185-3D2B5085845F}" type="sibTrans" cxnId="{A30610C6-2308-AD4D-9E90-4C84488D8C3D}">
      <dgm:prSet/>
      <dgm:spPr/>
      <dgm:t>
        <a:bodyPr/>
        <a:lstStyle/>
        <a:p>
          <a:endParaRPr lang="en-US"/>
        </a:p>
      </dgm:t>
    </dgm:pt>
    <dgm:pt modelId="{675C032E-8100-694C-8592-22CEB20C448C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>
              <a:latin typeface="Comic Sans MS"/>
              <a:cs typeface="Comic Sans MS"/>
            </a:rPr>
            <a:t>Important Information</a:t>
          </a:r>
        </a:p>
        <a:p>
          <a:r>
            <a:rPr lang="en-US" sz="1800" dirty="0">
              <a:latin typeface="Comic Sans MS"/>
              <a:cs typeface="Comic Sans MS"/>
            </a:rPr>
            <a:t>(</a:t>
          </a:r>
          <a:r>
            <a:rPr lang="en-US" sz="1600" dirty="0">
              <a:latin typeface="Comic Sans MS"/>
              <a:cs typeface="Comic Sans MS"/>
            </a:rPr>
            <a:t>in descending order of importance</a:t>
          </a:r>
          <a:r>
            <a:rPr lang="en-US" sz="1800" dirty="0">
              <a:latin typeface="Comic Sans MS"/>
              <a:cs typeface="Comic Sans MS"/>
            </a:rPr>
            <a:t>)</a:t>
          </a:r>
        </a:p>
      </dgm:t>
    </dgm:pt>
    <dgm:pt modelId="{04E3E4D9-AF21-3741-B89E-5CE5CF80D570}" type="parTrans" cxnId="{7DF5A154-E7C6-C449-A7E2-DEE5AA1CD2D4}">
      <dgm:prSet/>
      <dgm:spPr/>
      <dgm:t>
        <a:bodyPr/>
        <a:lstStyle/>
        <a:p>
          <a:endParaRPr lang="en-US"/>
        </a:p>
      </dgm:t>
    </dgm:pt>
    <dgm:pt modelId="{AF5B6673-E3EF-6D4A-B11F-CD8A44B4E03F}" type="sibTrans" cxnId="{7DF5A154-E7C6-C449-A7E2-DEE5AA1CD2D4}">
      <dgm:prSet/>
      <dgm:spPr/>
      <dgm:t>
        <a:bodyPr/>
        <a:lstStyle/>
        <a:p>
          <a:endParaRPr lang="en-US"/>
        </a:p>
      </dgm:t>
    </dgm:pt>
    <dgm:pt modelId="{21834682-3FDA-674C-A0BA-ABEDFDFA57D5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1" dirty="0">
              <a:latin typeface="Comic Sans MS"/>
              <a:cs typeface="Comic Sans MS"/>
            </a:rPr>
            <a:t>Supportive or Background Info</a:t>
          </a:r>
        </a:p>
      </dgm:t>
    </dgm:pt>
    <dgm:pt modelId="{86F9FB15-C9F8-F842-AEF0-5F635CA402D7}" type="parTrans" cxnId="{EBD79DFF-9ED8-8E42-94DB-323F9ED6D25E}">
      <dgm:prSet/>
      <dgm:spPr/>
      <dgm:t>
        <a:bodyPr/>
        <a:lstStyle/>
        <a:p>
          <a:endParaRPr lang="en-US"/>
        </a:p>
      </dgm:t>
    </dgm:pt>
    <dgm:pt modelId="{72B53D27-F2AF-4F4F-93B4-0071CA87625B}" type="sibTrans" cxnId="{EBD79DFF-9ED8-8E42-94DB-323F9ED6D25E}">
      <dgm:prSet/>
      <dgm:spPr/>
      <dgm:t>
        <a:bodyPr/>
        <a:lstStyle/>
        <a:p>
          <a:endParaRPr lang="en-US"/>
        </a:p>
      </dgm:t>
    </dgm:pt>
    <dgm:pt modelId="{CE8CDD09-802D-2D4A-A038-1814AB342E50}" type="pres">
      <dgm:prSet presAssocID="{C96BF9E9-46F8-1244-B88A-3A8B0A40E791}" presName="compositeShape" presStyleCnt="0">
        <dgm:presLayoutVars>
          <dgm:dir/>
          <dgm:resizeHandles/>
        </dgm:presLayoutVars>
      </dgm:prSet>
      <dgm:spPr/>
    </dgm:pt>
    <dgm:pt modelId="{E0312FA6-C1EB-464F-8EBE-85359BD35E62}" type="pres">
      <dgm:prSet presAssocID="{C96BF9E9-46F8-1244-B88A-3A8B0A40E791}" presName="pyramid" presStyleLbl="node1" presStyleIdx="0" presStyleCnt="1" custAng="10800000" custScaleX="171429" custLinFactNeighborX="-284" custLinFactNeighborY="4762"/>
      <dgm:spPr/>
    </dgm:pt>
    <dgm:pt modelId="{5E5BC5BA-5B14-EC45-AA2A-062FD181D974}" type="pres">
      <dgm:prSet presAssocID="{C96BF9E9-46F8-1244-B88A-3A8B0A40E791}" presName="theList" presStyleCnt="0"/>
      <dgm:spPr/>
    </dgm:pt>
    <dgm:pt modelId="{520CF3F7-2960-9A42-B03D-BC670099D9C0}" type="pres">
      <dgm:prSet presAssocID="{17F78765-4BE0-EF46-9DCB-C6CC226FD5F3}" presName="aNode" presStyleLbl="fgAcc1" presStyleIdx="0" presStyleCnt="3" custScaleX="183150" custScaleY="40814" custLinFactY="-6502" custLinFactNeighborX="-4700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9AC4A-16FA-224A-88CC-61C48CC6B361}" type="pres">
      <dgm:prSet presAssocID="{17F78765-4BE0-EF46-9DCB-C6CC226FD5F3}" presName="aSpace" presStyleCnt="0"/>
      <dgm:spPr/>
    </dgm:pt>
    <dgm:pt modelId="{50FEB95F-3E57-584B-9FBB-E942CC46A3F8}" type="pres">
      <dgm:prSet presAssocID="{675C032E-8100-694C-8592-22CEB20C448C}" presName="aNode" presStyleLbl="fgAcc1" presStyleIdx="1" presStyleCnt="3" custScaleX="139663" custScaleY="27561" custLinFactY="-8277" custLinFactNeighborX="-4654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6A934-B1F6-114F-B4E8-4D6BA92698B2}" type="pres">
      <dgm:prSet presAssocID="{675C032E-8100-694C-8592-22CEB20C448C}" presName="aSpace" presStyleCnt="0"/>
      <dgm:spPr/>
    </dgm:pt>
    <dgm:pt modelId="{2CDC1F7E-7BA5-254C-8894-CE2D329A416F}" type="pres">
      <dgm:prSet presAssocID="{21834682-3FDA-674C-A0BA-ABEDFDFA57D5}" presName="aNode" presStyleLbl="fgAcc1" presStyleIdx="2" presStyleCnt="3" custAng="10800000" custFlipVert="1" custScaleX="60888" custScaleY="34449" custLinFactY="-12109" custLinFactNeighborX="-4929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14C2E-9CB7-074D-AB38-32934034598D}" type="pres">
      <dgm:prSet presAssocID="{21834682-3FDA-674C-A0BA-ABEDFDFA57D5}" presName="aSpace" presStyleCnt="0"/>
      <dgm:spPr/>
    </dgm:pt>
  </dgm:ptLst>
  <dgm:cxnLst>
    <dgm:cxn modelId="{DCD006F9-0C7A-0845-BAD7-170DED82D2CD}" type="presOf" srcId="{C96BF9E9-46F8-1244-B88A-3A8B0A40E791}" destId="{CE8CDD09-802D-2D4A-A038-1814AB342E50}" srcOrd="0" destOrd="0" presId="urn:microsoft.com/office/officeart/2005/8/layout/pyramid2"/>
    <dgm:cxn modelId="{7DF5A154-E7C6-C449-A7E2-DEE5AA1CD2D4}" srcId="{C96BF9E9-46F8-1244-B88A-3A8B0A40E791}" destId="{675C032E-8100-694C-8592-22CEB20C448C}" srcOrd="1" destOrd="0" parTransId="{04E3E4D9-AF21-3741-B89E-5CE5CF80D570}" sibTransId="{AF5B6673-E3EF-6D4A-B11F-CD8A44B4E03F}"/>
    <dgm:cxn modelId="{A30610C6-2308-AD4D-9E90-4C84488D8C3D}" srcId="{C96BF9E9-46F8-1244-B88A-3A8B0A40E791}" destId="{17F78765-4BE0-EF46-9DCB-C6CC226FD5F3}" srcOrd="0" destOrd="0" parTransId="{5C9242EF-C1F6-4141-A8A8-AF607EF351D0}" sibTransId="{9924EF96-7DBE-9445-9185-3D2B5085845F}"/>
    <dgm:cxn modelId="{BDD93C42-6886-D54E-8972-8316FF1AA21E}" type="presOf" srcId="{17F78765-4BE0-EF46-9DCB-C6CC226FD5F3}" destId="{520CF3F7-2960-9A42-B03D-BC670099D9C0}" srcOrd="0" destOrd="0" presId="urn:microsoft.com/office/officeart/2005/8/layout/pyramid2"/>
    <dgm:cxn modelId="{EBD79DFF-9ED8-8E42-94DB-323F9ED6D25E}" srcId="{C96BF9E9-46F8-1244-B88A-3A8B0A40E791}" destId="{21834682-3FDA-674C-A0BA-ABEDFDFA57D5}" srcOrd="2" destOrd="0" parTransId="{86F9FB15-C9F8-F842-AEF0-5F635CA402D7}" sibTransId="{72B53D27-F2AF-4F4F-93B4-0071CA87625B}"/>
    <dgm:cxn modelId="{E6BD2921-C182-244E-8408-EEA099D619E1}" type="presOf" srcId="{21834682-3FDA-674C-A0BA-ABEDFDFA57D5}" destId="{2CDC1F7E-7BA5-254C-8894-CE2D329A416F}" srcOrd="0" destOrd="0" presId="urn:microsoft.com/office/officeart/2005/8/layout/pyramid2"/>
    <dgm:cxn modelId="{EDF051EA-4434-624D-A969-DFCCFA50E6FD}" type="presOf" srcId="{675C032E-8100-694C-8592-22CEB20C448C}" destId="{50FEB95F-3E57-584B-9FBB-E942CC46A3F8}" srcOrd="0" destOrd="0" presId="urn:microsoft.com/office/officeart/2005/8/layout/pyramid2"/>
    <dgm:cxn modelId="{E87600B2-4E91-1D47-BE36-E4206B7AEDFE}" type="presParOf" srcId="{CE8CDD09-802D-2D4A-A038-1814AB342E50}" destId="{E0312FA6-C1EB-464F-8EBE-85359BD35E62}" srcOrd="0" destOrd="0" presId="urn:microsoft.com/office/officeart/2005/8/layout/pyramid2"/>
    <dgm:cxn modelId="{B45F06A6-5977-D746-A554-7BACBABC7D53}" type="presParOf" srcId="{CE8CDD09-802D-2D4A-A038-1814AB342E50}" destId="{5E5BC5BA-5B14-EC45-AA2A-062FD181D974}" srcOrd="1" destOrd="0" presId="urn:microsoft.com/office/officeart/2005/8/layout/pyramid2"/>
    <dgm:cxn modelId="{53589725-42B0-0F4E-A551-4E9BA2E06CEE}" type="presParOf" srcId="{5E5BC5BA-5B14-EC45-AA2A-062FD181D974}" destId="{520CF3F7-2960-9A42-B03D-BC670099D9C0}" srcOrd="0" destOrd="0" presId="urn:microsoft.com/office/officeart/2005/8/layout/pyramid2"/>
    <dgm:cxn modelId="{8AD426B6-9F0E-194D-A7A0-68F571EA12FA}" type="presParOf" srcId="{5E5BC5BA-5B14-EC45-AA2A-062FD181D974}" destId="{C159AC4A-16FA-224A-88CC-61C48CC6B361}" srcOrd="1" destOrd="0" presId="urn:microsoft.com/office/officeart/2005/8/layout/pyramid2"/>
    <dgm:cxn modelId="{D86CE9AC-420C-3840-8388-786E8E10CE8D}" type="presParOf" srcId="{5E5BC5BA-5B14-EC45-AA2A-062FD181D974}" destId="{50FEB95F-3E57-584B-9FBB-E942CC46A3F8}" srcOrd="2" destOrd="0" presId="urn:microsoft.com/office/officeart/2005/8/layout/pyramid2"/>
    <dgm:cxn modelId="{33DE0E2D-7B8C-DC4A-A56D-8AD868223A99}" type="presParOf" srcId="{5E5BC5BA-5B14-EC45-AA2A-062FD181D974}" destId="{9006A934-B1F6-114F-B4E8-4D6BA92698B2}" srcOrd="3" destOrd="0" presId="urn:microsoft.com/office/officeart/2005/8/layout/pyramid2"/>
    <dgm:cxn modelId="{97A24CA0-9151-BB41-A28C-EC0FD285B41D}" type="presParOf" srcId="{5E5BC5BA-5B14-EC45-AA2A-062FD181D974}" destId="{2CDC1F7E-7BA5-254C-8894-CE2D329A416F}" srcOrd="4" destOrd="0" presId="urn:microsoft.com/office/officeart/2005/8/layout/pyramid2"/>
    <dgm:cxn modelId="{A64F41DD-CE93-9740-A0BB-5D6A0D580EBF}" type="presParOf" srcId="{5E5BC5BA-5B14-EC45-AA2A-062FD181D974}" destId="{D6014C2E-9CB7-074D-AB38-32934034598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312FA6-C1EB-464F-8EBE-85359BD35E62}">
      <dsp:nvSpPr>
        <dsp:cNvPr id="0" name=""/>
        <dsp:cNvSpPr/>
      </dsp:nvSpPr>
      <dsp:spPr>
        <a:xfrm rot="10800000">
          <a:off x="-722951" y="0"/>
          <a:ext cx="8229620" cy="48006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0CF3F7-2960-9A42-B03D-BC670099D9C0}">
      <dsp:nvSpPr>
        <dsp:cNvPr id="0" name=""/>
        <dsp:cNvSpPr/>
      </dsp:nvSpPr>
      <dsp:spPr>
        <a:xfrm>
          <a:off x="627692" y="0"/>
          <a:ext cx="5714994" cy="1115892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Comic Sans MS"/>
              <a:cs typeface="Comic Sans MS"/>
            </a:rPr>
            <a:t>Most Newsworthy Info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omic Sans MS"/>
              <a:cs typeface="Comic Sans MS"/>
            </a:rPr>
            <a:t>5Ws: Who, What, Where, When, Why, How</a:t>
          </a:r>
        </a:p>
      </dsp:txBody>
      <dsp:txXfrm>
        <a:off x="627692" y="0"/>
        <a:ext cx="5714994" cy="1115892"/>
      </dsp:txXfrm>
    </dsp:sp>
    <dsp:sp modelId="{50FEB95F-3E57-584B-9FBB-E942CC46A3F8}">
      <dsp:nvSpPr>
        <dsp:cNvPr id="0" name=""/>
        <dsp:cNvSpPr/>
      </dsp:nvSpPr>
      <dsp:spPr>
        <a:xfrm>
          <a:off x="1320809" y="1371597"/>
          <a:ext cx="4358030" cy="753543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Comic Sans MS"/>
              <a:cs typeface="Comic Sans MS"/>
            </a:rPr>
            <a:t>Important Information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omic Sans MS"/>
              <a:cs typeface="Comic Sans MS"/>
            </a:rPr>
            <a:t>(</a:t>
          </a:r>
          <a:r>
            <a:rPr lang="en-US" sz="1600" kern="1200" dirty="0">
              <a:latin typeface="Comic Sans MS"/>
              <a:cs typeface="Comic Sans MS"/>
            </a:rPr>
            <a:t>in descending order of importance</a:t>
          </a:r>
          <a:r>
            <a:rPr lang="en-US" sz="1800" kern="1200" dirty="0">
              <a:latin typeface="Comic Sans MS"/>
              <a:cs typeface="Comic Sans MS"/>
            </a:rPr>
            <a:t>)</a:t>
          </a:r>
        </a:p>
      </dsp:txBody>
      <dsp:txXfrm>
        <a:off x="1320809" y="1371597"/>
        <a:ext cx="4358030" cy="753543"/>
      </dsp:txXfrm>
    </dsp:sp>
    <dsp:sp modelId="{2CDC1F7E-7BA5-254C-8894-CE2D329A416F}">
      <dsp:nvSpPr>
        <dsp:cNvPr id="0" name=""/>
        <dsp:cNvSpPr/>
      </dsp:nvSpPr>
      <dsp:spPr>
        <a:xfrm rot="10800000" flipV="1">
          <a:off x="2463792" y="2362132"/>
          <a:ext cx="1899943" cy="941867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Comic Sans MS"/>
              <a:cs typeface="Comic Sans MS"/>
            </a:rPr>
            <a:t>Supportive or Background Info</a:t>
          </a:r>
        </a:p>
      </dsp:txBody>
      <dsp:txXfrm rot="10800000" flipV="1">
        <a:off x="2463792" y="2362132"/>
        <a:ext cx="1899943" cy="941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70D95-80B9-42D5-B192-FE6116B36303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D8795-101D-48EE-B8C8-64CCE4E403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9445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A7B-C300-47DD-BFD2-FF09D2D9B480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332-B229-4426-8347-E4506F656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342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A7B-C300-47DD-BFD2-FF09D2D9B480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332-B229-4426-8347-E4506F656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894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A7B-C300-47DD-BFD2-FF09D2D9B480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332-B229-4426-8347-E4506F656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848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A7B-C300-47DD-BFD2-FF09D2D9B480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332-B229-4426-8347-E4506F656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784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A7B-C300-47DD-BFD2-FF09D2D9B480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332-B229-4426-8347-E4506F656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902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A7B-C300-47DD-BFD2-FF09D2D9B480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332-B229-4426-8347-E4506F656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47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A7B-C300-47DD-BFD2-FF09D2D9B480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332-B229-4426-8347-E4506F656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441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A7B-C300-47DD-BFD2-FF09D2D9B480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332-B229-4426-8347-E4506F656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818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A7B-C300-47DD-BFD2-FF09D2D9B480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332-B229-4426-8347-E4506F656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256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A7B-C300-47DD-BFD2-FF09D2D9B480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332-B229-4426-8347-E4506F656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733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6A7B-C300-47DD-BFD2-FF09D2D9B480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332-B229-4426-8347-E4506F656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310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C6A7B-C300-47DD-BFD2-FF09D2D9B480}" type="datetimeFigureOut">
              <a:rPr lang="en-US" smtClean="0"/>
              <a:pPr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90332-B229-4426-8347-E4506F656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543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Monday 1-7-13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Find your red/yellow newspaper folder you created before break.  (Clear out your folder as well)  </a:t>
            </a:r>
          </a:p>
          <a:p>
            <a:r>
              <a:rPr lang="en-US" dirty="0" smtClean="0"/>
              <a:t>Once you receive your I.N., turn to the next page we haven’t written on yet. </a:t>
            </a:r>
          </a:p>
          <a:p>
            <a:r>
              <a:rPr lang="en-US" dirty="0" smtClean="0"/>
              <a:t>NUMBER THE PAGE #1 in the top corner and answer the following question… 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are your New Year’s Resolutions?  What are some things you want to improve on/ change about your life?  What are some things you want to improve on in school?  How are you going to accomplish these things?  </a:t>
            </a:r>
          </a:p>
          <a:p>
            <a:pPr marL="0" indent="0">
              <a:buNone/>
            </a:pPr>
            <a:r>
              <a:rPr lang="en-US" dirty="0" smtClean="0"/>
              <a:t>(When you finish, be sure you have signed up for the Raider Reporter on the back cabinet)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1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Wednesday 1-9</a:t>
            </a:r>
            <a:br>
              <a:rPr lang="en-US" dirty="0" smtClean="0"/>
            </a:br>
            <a:r>
              <a:rPr lang="en-US" u="sng" dirty="0" smtClean="0"/>
              <a:t>I.N. page 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your Raider Reporter Topic you signed up for?  List some ideas of things you could write about.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most interesting thing that has happened or is happening with this topic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would you begin a newspaper article that would grab your reader’s attention?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is a person you could get a quote from that knows about this topic? (coach, sponsor, etc)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your table, you will pass your I.N. to brainstorm ideas for your topic.  Draw a web like the one on the board.  You must add a NEW IDEA to each topic that you come across.</a:t>
            </a:r>
          </a:p>
          <a:p>
            <a:r>
              <a:rPr lang="en-US" dirty="0" smtClean="0"/>
              <a:t>Move </a:t>
            </a:r>
            <a:r>
              <a:rPr lang="en-US" dirty="0" err="1" smtClean="0"/>
              <a:t>I.N.s</a:t>
            </a:r>
            <a:r>
              <a:rPr lang="en-US" dirty="0" smtClean="0"/>
              <a:t> in a clockwise direction when the timer goes off.  Start by adding one idea to your own web.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Pre-Write/Rough Draft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Complete the Inverted Pyramid Worksheet for your topic.  </a:t>
            </a:r>
          </a:p>
          <a:p>
            <a:r>
              <a:rPr lang="en-US" dirty="0" smtClean="0"/>
              <a:t>For your actual newspaper article, use the 6 elements that we learned about Tuesday.  </a:t>
            </a:r>
          </a:p>
          <a:p>
            <a:r>
              <a:rPr lang="en-US" dirty="0" smtClean="0"/>
              <a:t>On a </a:t>
            </a:r>
            <a:r>
              <a:rPr lang="en-US" b="1" dirty="0" smtClean="0"/>
              <a:t>separate piece of paper </a:t>
            </a:r>
            <a:r>
              <a:rPr lang="en-US" dirty="0" smtClean="0"/>
              <a:t>create a three paragraph rough draft of your newspaper article.  Don’t forget your Headline and Byline.  </a:t>
            </a:r>
          </a:p>
          <a:p>
            <a:r>
              <a:rPr lang="en-US" dirty="0" smtClean="0"/>
              <a:t>You must have at least one quote from a source, facts (no opinions), and follow the guidelines from our notes.  </a:t>
            </a:r>
          </a:p>
          <a:p>
            <a:r>
              <a:rPr lang="en-US" dirty="0" smtClean="0"/>
              <a:t>SKIP LINES!</a:t>
            </a:r>
          </a:p>
          <a:p>
            <a:r>
              <a:rPr lang="en-US" b="1" u="sng" dirty="0" smtClean="0"/>
              <a:t>Due Tomorrow: Inverted Pyramid and Rough Draft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Thursday 1-10</a:t>
            </a:r>
            <a:br>
              <a:rPr lang="en-US" dirty="0" smtClean="0"/>
            </a:br>
            <a:r>
              <a:rPr lang="en-US" u="sng" dirty="0" smtClean="0"/>
              <a:t>I.N. page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Have your rough draft out on your desk.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your I.N. page 4, describe what types of news you hear/read/ watch in your everyday life.  Why is it important to be informed of the news?  What is the most recent news you read/ heard about?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things you will look for when editing others’ rough drafts?  </a:t>
            </a:r>
          </a:p>
          <a:p>
            <a:r>
              <a:rPr lang="en-US" dirty="0" smtClean="0"/>
              <a:t>When you finish, read through your rough draft for any errors.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any errors, misspelled words, missing elements.  </a:t>
            </a:r>
          </a:p>
          <a:p>
            <a:r>
              <a:rPr lang="en-US" dirty="0" smtClean="0"/>
              <a:t>Write one thing they could add in the margin. </a:t>
            </a:r>
          </a:p>
          <a:p>
            <a:r>
              <a:rPr lang="en-US" dirty="0" smtClean="0"/>
              <a:t>Write one thing they did well on the back of the rough draft.  </a:t>
            </a:r>
          </a:p>
          <a:p>
            <a:r>
              <a:rPr lang="en-US" dirty="0" smtClean="0"/>
              <a:t>Do they have a quote, facts, and the most important info first?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Put all of your stapled Prewrites and Rough Drafts in a pile in the center of your table.  I will collect them.  </a:t>
            </a:r>
          </a:p>
          <a:p>
            <a:r>
              <a:rPr lang="en-US" dirty="0" smtClean="0"/>
              <a:t>Tomorrow you will have a quiz over the parts of a newspaper article we learned about this week.  </a:t>
            </a:r>
          </a:p>
          <a:p>
            <a:r>
              <a:rPr lang="en-US" dirty="0" smtClean="0"/>
              <a:t>Review with your table your notes.  </a:t>
            </a:r>
          </a:p>
          <a:p>
            <a:r>
              <a:rPr lang="en-US" dirty="0" smtClean="0"/>
              <a:t>Make sure your table of contents is up to date for this week.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Friday 1-11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two minutes to study for the quiz today.  </a:t>
            </a:r>
          </a:p>
          <a:p>
            <a:endParaRPr lang="en-US" dirty="0"/>
          </a:p>
          <a:p>
            <a:r>
              <a:rPr lang="en-US" dirty="0" smtClean="0"/>
              <a:t>When you finish, turn it in at THE HUB.  Take a Main Idea Worksheet.  </a:t>
            </a:r>
          </a:p>
          <a:p>
            <a:r>
              <a:rPr lang="en-US" dirty="0" smtClean="0"/>
              <a:t>This is due at the end of class today.  </a:t>
            </a:r>
          </a:p>
          <a:p>
            <a:r>
              <a:rPr lang="en-US" dirty="0" smtClean="0"/>
              <a:t>If you finish that, read a </a:t>
            </a:r>
            <a:r>
              <a:rPr lang="en-US" smtClean="0"/>
              <a:t>book silently.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I.N. Updates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If you would like to purchase a new notebook for your I.N. instead of using the same one, now is the time to get one.  </a:t>
            </a:r>
          </a:p>
          <a:p>
            <a:r>
              <a:rPr lang="en-US" dirty="0" smtClean="0"/>
              <a:t>NEW TABLE OF CONTENTS!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57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1-8</a:t>
            </a:r>
            <a:br>
              <a:rPr lang="en-US" dirty="0" smtClean="0"/>
            </a:br>
            <a:r>
              <a:rPr lang="en-US" u="sng" dirty="0" smtClean="0"/>
              <a:t>I.N. page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Glancing at the newspaper articles at your table, what does every article have in common?  List at least 5 similar elements from the structure and actual articles. </a:t>
            </a:r>
          </a:p>
          <a:p>
            <a:r>
              <a:rPr lang="en-US" dirty="0" smtClean="0"/>
              <a:t>Draw a line under your bell work when you finish.  </a:t>
            </a:r>
          </a:p>
          <a:p>
            <a:r>
              <a:rPr lang="en-US" dirty="0" smtClean="0"/>
              <a:t>Be sure you have your new Table of Contents updated from yesterday and today.  </a:t>
            </a:r>
          </a:p>
          <a:p>
            <a:pPr lvl="1"/>
            <a:r>
              <a:rPr lang="en-US" dirty="0" smtClean="0"/>
              <a:t>Page 1, New Year’s Resolutions, 1-8</a:t>
            </a:r>
          </a:p>
          <a:p>
            <a:pPr lvl="1"/>
            <a:r>
              <a:rPr lang="en-US" dirty="0" smtClean="0"/>
              <a:t>Page 2, Writing News Articles Notes, 1-9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85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9175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latin typeface="Arial Black" pitchFamily="34" charset="0"/>
              </a:rPr>
              <a:t/>
            </a:r>
            <a:br>
              <a:rPr lang="en-CA" dirty="0" smtClean="0">
                <a:latin typeface="Arial Black" pitchFamily="34" charset="0"/>
              </a:rPr>
            </a:br>
            <a:r>
              <a:rPr lang="en-CA" dirty="0" smtClean="0">
                <a:latin typeface="Arial Black" pitchFamily="34" charset="0"/>
              </a:rPr>
              <a:t/>
            </a:r>
            <a:br>
              <a:rPr lang="en-CA" dirty="0" smtClean="0">
                <a:latin typeface="Arial Black" pitchFamily="34" charset="0"/>
              </a:rPr>
            </a:br>
            <a:r>
              <a:rPr lang="en-CA" dirty="0" smtClean="0">
                <a:latin typeface="Arial Black" pitchFamily="34" charset="0"/>
              </a:rPr>
              <a:t>Writing Effective Newspaper Articles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r>
              <a:rPr lang="en-CA" dirty="0" smtClean="0">
                <a:latin typeface="Arial Black" pitchFamily="34" charset="0"/>
              </a:rPr>
              <a:t>Formula for Success</a:t>
            </a:r>
            <a:endParaRPr lang="en-CA" dirty="0">
              <a:latin typeface="Arial Black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-609600"/>
            <a:ext cx="4673600" cy="467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15200" y="647700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Copyright © 2012 Gareth Manning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564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latin typeface="Arial Black" pitchFamily="34" charset="0"/>
              </a:rPr>
              <a:t>Inverted Pyramid</a:t>
            </a:r>
            <a:br>
              <a:rPr lang="en-CA" dirty="0" smtClean="0">
                <a:latin typeface="Arial Black" pitchFamily="34" charset="0"/>
              </a:rPr>
            </a:br>
            <a:r>
              <a:rPr lang="en-CA" dirty="0" smtClean="0">
                <a:latin typeface="Arial Black" pitchFamily="34" charset="0"/>
              </a:rPr>
              <a:t>Structure</a:t>
            </a:r>
            <a:endParaRPr lang="en-CA" dirty="0">
              <a:latin typeface="Arial Black" pitchFamily="34" charset="0"/>
            </a:endParaRPr>
          </a:p>
        </p:txBody>
      </p:sp>
      <p:graphicFrame>
        <p:nvGraphicFramePr>
          <p:cNvPr id="4" name="D 2"/>
          <p:cNvGraphicFramePr/>
          <p:nvPr/>
        </p:nvGraphicFramePr>
        <p:xfrm>
          <a:off x="1143000" y="1752600"/>
          <a:ext cx="70866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2920165">
            <a:off x="-903456" y="4123034"/>
            <a:ext cx="576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oper Black"/>
                <a:cs typeface="Cooper Black"/>
              </a:rPr>
              <a:t>Remember: most news readers skim quickly! </a:t>
            </a:r>
            <a:endParaRPr lang="en-US" dirty="0">
              <a:solidFill>
                <a:srgbClr val="FF0000"/>
              </a:solidFill>
              <a:latin typeface="Cooper Black"/>
              <a:cs typeface="Cooper Black"/>
            </a:endParaRPr>
          </a:p>
        </p:txBody>
      </p:sp>
      <p:sp>
        <p:nvSpPr>
          <p:cNvPr id="6" name="TextBox 5"/>
          <p:cNvSpPr txBox="1"/>
          <p:nvPr/>
        </p:nvSpPr>
        <p:spPr>
          <a:xfrm rot="18675998">
            <a:off x="4134009" y="4185448"/>
            <a:ext cx="56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oper Black"/>
                <a:cs typeface="Cooper Black"/>
              </a:rPr>
              <a:t>Most important info must be at the start!</a:t>
            </a:r>
            <a:endParaRPr lang="en-US" dirty="0">
              <a:solidFill>
                <a:srgbClr val="FF0000"/>
              </a:solidFill>
              <a:latin typeface="Cooper Black"/>
              <a:cs typeface="Cooper Black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0" y="4114800"/>
            <a:ext cx="208483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58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CA" sz="3600" b="1" dirty="0">
                <a:latin typeface="Arial Black" pitchFamily="34" charset="0"/>
              </a:rPr>
              <a:t>A typical newspaper article contains </a:t>
            </a:r>
            <a:r>
              <a:rPr lang="en-CA" sz="3600" b="1" dirty="0" smtClean="0">
                <a:latin typeface="Arial Black" pitchFamily="34" charset="0"/>
              </a:rPr>
              <a:t>six parts:</a:t>
            </a:r>
            <a:endParaRPr lang="en-CA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n-CA" sz="2000" b="1" u="sng" dirty="0" smtClean="0">
              <a:latin typeface="Comic Sans MS"/>
              <a:cs typeface="Comic Sans M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CA" b="1" u="sng" dirty="0" smtClean="0">
                <a:latin typeface="Comic Sans MS"/>
                <a:cs typeface="Comic Sans MS"/>
              </a:rPr>
              <a:t>Headline</a:t>
            </a:r>
            <a:r>
              <a:rPr lang="en-CA" dirty="0" smtClean="0">
                <a:latin typeface="Comic Sans MS"/>
                <a:cs typeface="Comic Sans MS"/>
              </a:rPr>
              <a:t>: catches reader’s attention</a:t>
            </a:r>
          </a:p>
          <a:p>
            <a:pPr marL="914400" lvl="1" indent="-457200">
              <a:buFont typeface="+mj-lt"/>
              <a:buAutoNum type="arabicPeriod"/>
            </a:pPr>
            <a:endParaRPr lang="en-CA" dirty="0" smtClean="0">
              <a:latin typeface="Comic Sans MS"/>
              <a:cs typeface="Comic Sans M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CA" b="1" u="sng" dirty="0">
                <a:latin typeface="Comic Sans MS"/>
                <a:cs typeface="Comic Sans MS"/>
              </a:rPr>
              <a:t>Byline</a:t>
            </a:r>
            <a:r>
              <a:rPr lang="en-CA" dirty="0">
                <a:latin typeface="Comic Sans MS"/>
                <a:cs typeface="Comic Sans MS"/>
              </a:rPr>
              <a:t>: tells who wrote the </a:t>
            </a:r>
            <a:r>
              <a:rPr lang="en-CA" dirty="0" smtClean="0">
                <a:latin typeface="Comic Sans MS"/>
                <a:cs typeface="Comic Sans MS"/>
              </a:rPr>
              <a:t>story, as well as the date.</a:t>
            </a:r>
          </a:p>
          <a:p>
            <a:pPr marL="914400" lvl="1" indent="-457200">
              <a:buFont typeface="+mj-lt"/>
              <a:buAutoNum type="arabicPeriod"/>
            </a:pPr>
            <a:endParaRPr lang="en-CA" dirty="0" smtClean="0">
              <a:latin typeface="Comic Sans MS"/>
              <a:cs typeface="Comic Sans M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CA" b="1" u="sng" dirty="0" smtClean="0">
                <a:latin typeface="Comic Sans MS"/>
                <a:cs typeface="Comic Sans MS"/>
              </a:rPr>
              <a:t>Lead paragraph</a:t>
            </a:r>
            <a:r>
              <a:rPr lang="en-CA" dirty="0" smtClean="0">
                <a:latin typeface="Comic Sans MS"/>
                <a:cs typeface="Comic Sans MS"/>
              </a:rPr>
              <a:t>: Contains ALL of the who, what, when, where, why and how in it.</a:t>
            </a:r>
          </a:p>
          <a:p>
            <a:pPr lvl="2">
              <a:buFont typeface="Wingdings" pitchFamily="2" charset="2"/>
              <a:buChar char="§"/>
            </a:pPr>
            <a:endParaRPr lang="en-CA" sz="2162" dirty="0" smtClean="0">
              <a:latin typeface="Comic Sans MS"/>
              <a:cs typeface="Comic Sans MS"/>
            </a:endParaRPr>
          </a:p>
          <a:p>
            <a:pPr lvl="2">
              <a:buFont typeface="Wingdings" pitchFamily="2" charset="2"/>
              <a:buChar char="§"/>
            </a:pPr>
            <a:r>
              <a:rPr lang="en-CA" sz="2162" dirty="0" smtClean="0">
                <a:latin typeface="Comic Sans MS"/>
                <a:cs typeface="Comic Sans MS"/>
              </a:rPr>
              <a:t>Example: This afternoon handsome school teacher, Gareth Manning, is being thrown a party for being wonderful by his Grade 9 students on Mount Robson using funds raised for their graduation ceremony.</a:t>
            </a:r>
          </a:p>
          <a:p>
            <a:pPr lvl="2">
              <a:buFont typeface="Wingdings" pitchFamily="2" charset="2"/>
              <a:buChar char="§"/>
            </a:pPr>
            <a:endParaRPr lang="en-CA" sz="2162" dirty="0" smtClean="0">
              <a:latin typeface="Comic Sans MS"/>
              <a:cs typeface="Comic Sans M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55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latin typeface="Arial Black" pitchFamily="34" charset="0"/>
              </a:rPr>
              <a:t>A typical newspaper article contains six parts: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4400" lvl="1" indent="-457200">
              <a:buNone/>
            </a:pPr>
            <a:r>
              <a:rPr lang="en-CA" b="1" dirty="0" smtClean="0">
                <a:latin typeface="Comic Sans MS"/>
                <a:cs typeface="Comic Sans MS"/>
              </a:rPr>
              <a:t>4. </a:t>
            </a:r>
            <a:r>
              <a:rPr lang="en-CA" b="1" u="sng" dirty="0" smtClean="0">
                <a:latin typeface="Comic Sans MS"/>
                <a:cs typeface="Comic Sans MS"/>
              </a:rPr>
              <a:t>Explanation paragraphs</a:t>
            </a:r>
            <a:r>
              <a:rPr lang="en-CA" dirty="0" smtClean="0">
                <a:latin typeface="Comic Sans MS"/>
                <a:cs typeface="Comic Sans MS"/>
              </a:rPr>
              <a:t>: Important facts and quotes not included in lead paragraph, written in </a:t>
            </a:r>
            <a:r>
              <a:rPr lang="en-CA" i="1" dirty="0" smtClean="0">
                <a:latin typeface="Comic Sans MS"/>
                <a:cs typeface="Comic Sans MS"/>
              </a:rPr>
              <a:t>order of importance</a:t>
            </a:r>
            <a:r>
              <a:rPr lang="en-CA" dirty="0" smtClean="0">
                <a:latin typeface="Comic Sans MS"/>
                <a:cs typeface="Comic Sans MS"/>
              </a:rPr>
              <a:t> (most to least).</a:t>
            </a:r>
          </a:p>
          <a:p>
            <a:pPr marL="914400" lvl="1" indent="-457200">
              <a:buNone/>
            </a:pPr>
            <a:endParaRPr lang="en-CA" dirty="0" smtClean="0">
              <a:latin typeface="Comic Sans MS"/>
              <a:cs typeface="Comic Sans MS"/>
            </a:endParaRPr>
          </a:p>
          <a:p>
            <a:pPr marL="914400" lvl="1" indent="-457200">
              <a:buNone/>
            </a:pPr>
            <a:r>
              <a:rPr lang="en-CA" b="1" dirty="0" smtClean="0">
                <a:latin typeface="Comic Sans MS"/>
                <a:cs typeface="Comic Sans MS"/>
              </a:rPr>
              <a:t>5. </a:t>
            </a:r>
            <a:r>
              <a:rPr lang="en-CA" b="1" u="sng" dirty="0" smtClean="0">
                <a:latin typeface="Comic Sans MS"/>
                <a:cs typeface="Comic Sans MS"/>
              </a:rPr>
              <a:t>Additional Information</a:t>
            </a:r>
            <a:r>
              <a:rPr lang="en-CA" dirty="0" smtClean="0">
                <a:latin typeface="Comic Sans MS"/>
                <a:cs typeface="Comic Sans MS"/>
              </a:rPr>
              <a:t>: Least important information, perhaps about a similar or related event. </a:t>
            </a:r>
          </a:p>
          <a:p>
            <a:pPr marL="914400" lvl="1" indent="-457200">
              <a:buFont typeface="+mj-lt"/>
              <a:buAutoNum type="arabicPeriod"/>
            </a:pPr>
            <a:endParaRPr lang="en-CA" dirty="0" smtClean="0">
              <a:latin typeface="Comic Sans MS"/>
              <a:cs typeface="Comic Sans MS"/>
            </a:endParaRPr>
          </a:p>
          <a:p>
            <a:pPr marL="914400" lvl="1" indent="-457200">
              <a:buNone/>
            </a:pPr>
            <a:r>
              <a:rPr lang="en-CA" b="1" dirty="0" smtClean="0">
                <a:latin typeface="Comic Sans MS"/>
                <a:cs typeface="Comic Sans MS"/>
              </a:rPr>
              <a:t>6. </a:t>
            </a:r>
            <a:r>
              <a:rPr lang="en-CA" b="1" u="sng" dirty="0" smtClean="0">
                <a:latin typeface="Comic Sans MS"/>
                <a:cs typeface="Comic Sans MS"/>
              </a:rPr>
              <a:t>Concluding Paragraph</a:t>
            </a:r>
            <a:r>
              <a:rPr lang="en-CA" dirty="0" smtClean="0">
                <a:latin typeface="Comic Sans MS"/>
                <a:cs typeface="Comic Sans MS"/>
              </a:rPr>
              <a:t>: Catchy, memorable ending.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 Black" pitchFamily="34" charset="0"/>
              </a:rPr>
              <a:t>Also…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mic Sans MS"/>
                <a:cs typeface="Comic Sans MS"/>
              </a:rPr>
              <a:t>Paragraphs must be short and concise.</a:t>
            </a:r>
          </a:p>
          <a:p>
            <a:endParaRPr lang="en-CA" dirty="0">
              <a:latin typeface="Comic Sans MS"/>
              <a:cs typeface="Comic Sans MS"/>
            </a:endParaRPr>
          </a:p>
          <a:p>
            <a:r>
              <a:rPr lang="en-CA" dirty="0" smtClean="0">
                <a:latin typeface="Comic Sans MS"/>
                <a:cs typeface="Comic Sans MS"/>
              </a:rPr>
              <a:t>Written in the third person.</a:t>
            </a:r>
          </a:p>
          <a:p>
            <a:endParaRPr lang="en-CA" dirty="0">
              <a:latin typeface="Comic Sans MS"/>
              <a:cs typeface="Comic Sans MS"/>
            </a:endParaRPr>
          </a:p>
          <a:p>
            <a:r>
              <a:rPr lang="en-CA" dirty="0" smtClean="0">
                <a:latin typeface="Comic Sans MS"/>
                <a:cs typeface="Comic Sans MS"/>
              </a:rPr>
              <a:t>Be unbiased—just a report on the facts.</a:t>
            </a:r>
            <a:endParaRPr lang="en-CA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992336" y="3608864"/>
            <a:ext cx="1604328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01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br>
              <a:rPr lang="en-US" dirty="0" smtClean="0"/>
            </a:br>
            <a:r>
              <a:rPr lang="en-US" u="sng" dirty="0" smtClean="0"/>
              <a:t>I.N. page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Using one of the articles at your table, fill in the 6 elements of a newspaper article.  You each have a different article, so this is an independent activity.  Begin by reading the article, then complete the following parts in your I.N.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Headline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Lead Paragraph: 5 W’s and How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Explanation Paragraph: Extra Facts &amp; Quotes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Additional Info.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Concluding Paragraph: catchy ending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1071</Words>
  <Application>Microsoft Macintosh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Language Arts: Monday 1-7-13</vt:lpstr>
      <vt:lpstr>I.N. Updates</vt:lpstr>
      <vt:lpstr>Language Arts: Tuesday 1-8 I.N. page 2</vt:lpstr>
      <vt:lpstr>  Writing Effective Newspaper Articles</vt:lpstr>
      <vt:lpstr>Inverted Pyramid Structure</vt:lpstr>
      <vt:lpstr>A typical newspaper article contains six parts:</vt:lpstr>
      <vt:lpstr>A typical newspaper article contains six parts:</vt:lpstr>
      <vt:lpstr>Also…</vt:lpstr>
      <vt:lpstr>Practice I.N. page 2</vt:lpstr>
      <vt:lpstr>Language Arts: Wednesday 1-9 I.N. page 3</vt:lpstr>
      <vt:lpstr>Brainstorm WEB</vt:lpstr>
      <vt:lpstr>Pre-Write/Rough Draft</vt:lpstr>
      <vt:lpstr>Language Arts: Thursday 1-10 I.N. page 4</vt:lpstr>
      <vt:lpstr>Editing Rotation</vt:lpstr>
      <vt:lpstr>QUIZ TOMORROW</vt:lpstr>
      <vt:lpstr>Language Arts: Friday 1-11 </vt:lpstr>
    </vt:vector>
  </TitlesOfParts>
  <Company>PUSD11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Arts: Monday 1-7-13</dc:title>
  <dc:creator>IMT</dc:creator>
  <cp:lastModifiedBy>Candice Lewis</cp:lastModifiedBy>
  <cp:revision>32</cp:revision>
  <cp:lastPrinted>2013-01-08T22:42:41Z</cp:lastPrinted>
  <dcterms:created xsi:type="dcterms:W3CDTF">2013-01-13T21:16:26Z</dcterms:created>
  <dcterms:modified xsi:type="dcterms:W3CDTF">2013-01-13T22:21:55Z</dcterms:modified>
</cp:coreProperties>
</file>