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CD5B"/>
    <a:srgbClr val="50F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A2219-F877-4AB5-9352-1936BB9C48A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D1FB2-0B17-425A-91EA-238A7DD24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92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E6A24-17D8-D349-B12B-3333F187488F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56D6-276D-6641-AEDF-F4E5BCD42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941"/>
            <a:ext cx="7772400" cy="1470025"/>
          </a:xfrm>
        </p:spPr>
        <p:txBody>
          <a:bodyPr/>
          <a:lstStyle/>
          <a:p>
            <a:r>
              <a:rPr lang="en-US" u="sng" dirty="0" smtClean="0"/>
              <a:t>BELL 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8/13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738966"/>
            <a:ext cx="8113057" cy="4738613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On the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page of your notebook (using </a:t>
            </a:r>
            <a:r>
              <a:rPr lang="en-US" dirty="0" smtClean="0">
                <a:solidFill>
                  <a:srgbClr val="FF6600"/>
                </a:solidFill>
              </a:rPr>
              <a:t>C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5CCD5B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list the stages of the </a:t>
            </a:r>
            <a:r>
              <a:rPr lang="en-US" u="sng" dirty="0">
                <a:solidFill>
                  <a:schemeClr val="tx1"/>
                </a:solidFill>
              </a:rPr>
              <a:t>W</a:t>
            </a:r>
            <a:r>
              <a:rPr lang="en-US" u="sng" dirty="0" smtClean="0">
                <a:solidFill>
                  <a:schemeClr val="tx1"/>
                </a:solidFill>
              </a:rPr>
              <a:t>riting </a:t>
            </a:r>
            <a:r>
              <a:rPr lang="en-US" u="sng" dirty="0">
                <a:solidFill>
                  <a:schemeClr val="tx1"/>
                </a:solidFill>
              </a:rPr>
              <a:t>P</a:t>
            </a:r>
            <a:r>
              <a:rPr lang="en-US" u="sng" dirty="0" smtClean="0">
                <a:solidFill>
                  <a:schemeClr val="tx1"/>
                </a:solidFill>
              </a:rPr>
              <a:t>rocess </a:t>
            </a:r>
            <a:r>
              <a:rPr lang="en-US" dirty="0" smtClean="0">
                <a:solidFill>
                  <a:schemeClr val="tx1"/>
                </a:solidFill>
              </a:rPr>
              <a:t>and describe what you know about each one.  </a:t>
            </a:r>
          </a:p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Prewriting</a:t>
            </a:r>
          </a:p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Drafting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Revising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Editing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Publishing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I.N. Table of Contents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22678"/>
          <a:ext cx="8229600" cy="512807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86049"/>
                <a:gridCol w="5172550"/>
                <a:gridCol w="1471001"/>
              </a:tblGrid>
              <a:tr h="74861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PAGE #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Assignment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DATE</a:t>
                      </a:r>
                      <a:endParaRPr lang="en-US" sz="3200" dirty="0"/>
                    </a:p>
                  </a:txBody>
                  <a:tcPr/>
                </a:tc>
              </a:tr>
              <a:tr h="74861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Title Page (Writing Process)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8-13</a:t>
                      </a:r>
                      <a:endParaRPr lang="en-US" sz="3200" dirty="0"/>
                    </a:p>
                  </a:txBody>
                  <a:tcPr/>
                </a:tc>
              </a:tr>
              <a:tr h="74861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2-5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Table of Contents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74861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6-7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Syllabus &amp; Procedures-Contract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8-8</a:t>
                      </a:r>
                      <a:endParaRPr lang="en-US" sz="3200" dirty="0"/>
                    </a:p>
                  </a:txBody>
                  <a:tcPr/>
                </a:tc>
              </a:tr>
              <a:tr h="74861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Student Writing Survey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8-9</a:t>
                      </a:r>
                      <a:endParaRPr lang="en-US" sz="3200" dirty="0"/>
                    </a:p>
                  </a:txBody>
                  <a:tcPr/>
                </a:tc>
              </a:tr>
              <a:tr h="74861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“I” brainstorm</a:t>
                      </a:r>
                      <a:r>
                        <a:rPr lang="en-US" sz="3200" baseline="0" dirty="0" smtClean="0"/>
                        <a:t> with free write on the back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8-10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How do I pre-write?</a:t>
            </a:r>
            <a:br>
              <a:rPr lang="en-US" u="sng" dirty="0" smtClean="0"/>
            </a:br>
            <a:r>
              <a:rPr lang="en-US" sz="2667" dirty="0" smtClean="0"/>
              <a:t>(Take notes under “I” on page 9)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a topic</a:t>
            </a:r>
          </a:p>
          <a:p>
            <a:pPr marL="914400" lvl="1" indent="-514350"/>
            <a:r>
              <a:rPr lang="en-US" dirty="0" smtClean="0"/>
              <a:t>Personal narrative 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Gather Details</a:t>
            </a:r>
          </a:p>
          <a:p>
            <a:pPr marL="914400" lvl="1" indent="-514350"/>
            <a:r>
              <a:rPr lang="en-US" dirty="0" smtClean="0"/>
              <a:t>Free write</a:t>
            </a:r>
          </a:p>
          <a:p>
            <a:pPr marL="914400" lvl="1" indent="-514350"/>
            <a:r>
              <a:rPr lang="en-US" dirty="0" smtClean="0"/>
              <a:t>Timeline</a:t>
            </a:r>
          </a:p>
          <a:p>
            <a:pPr marL="914400" lvl="1" indent="-514350"/>
            <a:r>
              <a:rPr lang="en-US" dirty="0" smtClean="0"/>
              <a:t>5 W’s (who, what, when, where, why)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Focus Statement</a:t>
            </a:r>
          </a:p>
          <a:p>
            <a:pPr marL="914400" lvl="1" indent="-514350"/>
            <a:r>
              <a:rPr lang="en-US" dirty="0" smtClean="0"/>
              <a:t>Write one sentence that sums up the importance of the experience to you.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BELL 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8/14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on the top of I.N. page 10.</a:t>
            </a:r>
          </a:p>
          <a:p>
            <a:r>
              <a:rPr lang="en-US" dirty="0" smtClean="0"/>
              <a:t>What should every good story have?</a:t>
            </a:r>
          </a:p>
          <a:p>
            <a:pPr lvl="1"/>
            <a:r>
              <a:rPr lang="en-US" dirty="0" smtClean="0"/>
              <a:t>(answer in at least 3 sentences)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u="sng" dirty="0" smtClean="0"/>
              <a:t>Language Arts BELL 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8/15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6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636" b="1" dirty="0" smtClean="0"/>
              <a:t>What does this poem mean to you?  (top of I.N. page 11)</a:t>
            </a:r>
          </a:p>
          <a:p>
            <a:pPr>
              <a:buNone/>
            </a:pPr>
            <a:r>
              <a:rPr lang="en-US" sz="3636" b="1" dirty="0" smtClean="0"/>
              <a:t>(Write at least 3 sentences)  </a:t>
            </a:r>
          </a:p>
          <a:p>
            <a:pPr algn="ctr">
              <a:buNone/>
            </a:pPr>
            <a:r>
              <a:rPr lang="en-US" b="1" dirty="0" smtClean="0"/>
              <a:t>Memory</a:t>
            </a:r>
            <a:r>
              <a:rPr lang="en-US" dirty="0" smtClean="0"/>
              <a:t> </a:t>
            </a:r>
            <a:endParaRPr lang="en-US" dirty="0"/>
          </a:p>
          <a:p>
            <a:pPr algn="ctr">
              <a:buNone/>
            </a:pPr>
            <a:r>
              <a:rPr lang="en-US" dirty="0"/>
              <a:t>Memory is a tape recorder</a:t>
            </a:r>
          </a:p>
          <a:p>
            <a:pPr algn="ctr">
              <a:buNone/>
            </a:pPr>
            <a:r>
              <a:rPr lang="en-US" dirty="0"/>
              <a:t>And there’s one in every head</a:t>
            </a:r>
          </a:p>
          <a:p>
            <a:pPr algn="ctr">
              <a:buNone/>
            </a:pPr>
            <a:r>
              <a:rPr lang="en-US" dirty="0"/>
              <a:t>Storing </a:t>
            </a:r>
          </a:p>
          <a:p>
            <a:pPr algn="ctr">
              <a:buNone/>
            </a:pPr>
            <a:r>
              <a:rPr lang="en-US" dirty="0"/>
              <a:t>we’ve ever seen,</a:t>
            </a:r>
          </a:p>
          <a:p>
            <a:pPr algn="ctr">
              <a:buNone/>
            </a:pPr>
            <a:r>
              <a:rPr lang="en-US" dirty="0"/>
              <a:t>Or felt, or heard, or said.</a:t>
            </a:r>
          </a:p>
          <a:p>
            <a:pPr algn="ctr">
              <a:buNone/>
            </a:pPr>
            <a:r>
              <a:rPr lang="en-US" dirty="0"/>
              <a:t>The word, remember, simply means</a:t>
            </a:r>
          </a:p>
          <a:p>
            <a:pPr algn="ctr">
              <a:buNone/>
            </a:pPr>
            <a:r>
              <a:rPr lang="en-US" dirty="0"/>
              <a:t>We’re playing back a part</a:t>
            </a:r>
          </a:p>
          <a:p>
            <a:pPr algn="ctr">
              <a:buNone/>
            </a:pPr>
            <a:r>
              <a:rPr lang="en-US" b="1" dirty="0"/>
              <a:t>Of all that’s been recorded there</a:t>
            </a:r>
          </a:p>
          <a:p>
            <a:pPr algn="ctr">
              <a:buNone/>
            </a:pPr>
            <a:r>
              <a:rPr lang="en-US" dirty="0"/>
              <a:t>Sad thing, sweet thing,</a:t>
            </a:r>
          </a:p>
          <a:p>
            <a:pPr algn="ctr">
              <a:buNone/>
            </a:pPr>
            <a:r>
              <a:rPr lang="en-US" dirty="0"/>
              <a:t>Whatever it be,</a:t>
            </a:r>
          </a:p>
          <a:p>
            <a:pPr algn="ctr">
              <a:buNone/>
            </a:pPr>
            <a:r>
              <a:rPr lang="en-US" dirty="0"/>
              <a:t>The calling it back is a </a:t>
            </a:r>
          </a:p>
          <a:p>
            <a:pPr algn="ctr">
              <a:buNone/>
            </a:pPr>
            <a:r>
              <a:rPr lang="en-US" dirty="0"/>
              <a:t>Memory.</a:t>
            </a:r>
          </a:p>
          <a:p>
            <a:pPr algn="ctr">
              <a:buNone/>
            </a:pPr>
            <a:r>
              <a:rPr lang="en-US" dirty="0"/>
              <a:t>			--Mary O’Neill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u="sng" dirty="0"/>
              <a:t>Language Arts BELL WORK 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8/16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On PAGE 12 of your I.N.</a:t>
            </a:r>
          </a:p>
          <a:p>
            <a:pPr marL="0" indent="0">
              <a:buNone/>
            </a:pPr>
            <a:r>
              <a:rPr lang="en-US" dirty="0" smtClean="0"/>
              <a:t>Which of these writing habits do you struggle with the most?  Why?  (paragraph, 5 sentences)</a:t>
            </a:r>
          </a:p>
          <a:p>
            <a:pPr>
              <a:buFontTx/>
              <a:buChar char="-"/>
            </a:pPr>
            <a:r>
              <a:rPr lang="en-US" dirty="0" smtClean="0"/>
              <a:t>Be patient</a:t>
            </a:r>
          </a:p>
          <a:p>
            <a:pPr>
              <a:buFontTx/>
              <a:buChar char="-"/>
            </a:pPr>
            <a:r>
              <a:rPr lang="en-US" dirty="0" smtClean="0"/>
              <a:t>Expect to get stuck</a:t>
            </a:r>
          </a:p>
          <a:p>
            <a:pPr>
              <a:buFontTx/>
              <a:buChar char="-"/>
            </a:pPr>
            <a:r>
              <a:rPr lang="en-US" dirty="0" smtClean="0"/>
              <a:t>Remember writing is really rewriting </a:t>
            </a:r>
          </a:p>
          <a:p>
            <a:pPr>
              <a:buFontTx/>
              <a:buChar char="-"/>
            </a:pPr>
            <a:r>
              <a:rPr lang="en-US" dirty="0" smtClean="0"/>
              <a:t>Talk to other writers</a:t>
            </a:r>
          </a:p>
          <a:p>
            <a:pPr>
              <a:buFontTx/>
              <a:buChar char="-"/>
            </a:pPr>
            <a:r>
              <a:rPr lang="en-US" dirty="0" smtClean="0"/>
              <a:t>Study the responses to your writing</a:t>
            </a:r>
          </a:p>
          <a:p>
            <a:pPr>
              <a:buFontTx/>
              <a:buChar char="-"/>
            </a:pPr>
            <a:r>
              <a:rPr lang="en-US" dirty="0" smtClean="0"/>
              <a:t>Read, read, and read some more</a:t>
            </a:r>
          </a:p>
          <a:p>
            <a:pPr>
              <a:buFontTx/>
              <a:buChar char="-"/>
            </a:pPr>
            <a:r>
              <a:rPr lang="en-US" dirty="0" smtClean="0"/>
              <a:t>Don’t fear mistakes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2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5 W’s</a:t>
            </a:r>
            <a:br>
              <a:rPr lang="en-US" b="1" u="sng" dirty="0" smtClean="0"/>
            </a:br>
            <a:r>
              <a:rPr lang="en-US" sz="1600" b="1" dirty="0" smtClean="0"/>
              <a:t>page 12 of I.N.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131410"/>
              </p:ext>
            </p:extLst>
          </p:nvPr>
        </p:nvGraphicFramePr>
        <p:xfrm>
          <a:off x="457200" y="1600197"/>
          <a:ext cx="8229600" cy="4718715"/>
        </p:xfrm>
        <a:graphic>
          <a:graphicData uri="http://schemas.openxmlformats.org/drawingml/2006/table">
            <a:tbl>
              <a:tblPr firstCol="1">
                <a:tableStyleId>{00A15C55-8517-42AA-B614-E9B94910E393}</a:tableStyleId>
              </a:tblPr>
              <a:tblGrid>
                <a:gridCol w="2081284"/>
                <a:gridCol w="6148316"/>
              </a:tblGrid>
              <a:tr h="943743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Describe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t least</a:t>
                      </a:r>
                      <a:r>
                        <a:rPr lang="en-US" baseline="0" dirty="0" smtClean="0"/>
                        <a:t> 3 characters and why they are a part of your story.</a:t>
                      </a:r>
                      <a:endParaRPr lang="en-US" dirty="0"/>
                    </a:p>
                  </a:txBody>
                  <a:tcPr/>
                </a:tc>
              </a:tr>
              <a:tr h="943743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happens?  What is the main conflict?  </a:t>
                      </a:r>
                      <a:endParaRPr lang="en-US" dirty="0"/>
                    </a:p>
                  </a:txBody>
                  <a:tcPr/>
                </a:tc>
              </a:tr>
              <a:tr h="943743"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does it happen?</a:t>
                      </a:r>
                      <a:endParaRPr lang="en-US" dirty="0"/>
                    </a:p>
                  </a:txBody>
                  <a:tcPr/>
                </a:tc>
              </a:tr>
              <a:tr h="943743">
                <a:tc>
                  <a:txBody>
                    <a:bodyPr/>
                    <a:lstStyle/>
                    <a:p>
                      <a:r>
                        <a:rPr lang="en-US" dirty="0" smtClean="0"/>
                        <a:t>WHERE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Tell about</a:t>
                      </a:r>
                      <a:r>
                        <a:rPr lang="en-US" baseline="0" dirty="0" smtClean="0"/>
                        <a:t> the setting?  Describe the place using all your senses.  </a:t>
                      </a:r>
                      <a:endParaRPr lang="en-US" dirty="0"/>
                    </a:p>
                  </a:txBody>
                  <a:tcPr/>
                </a:tc>
              </a:tr>
              <a:tr h="943743"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do you want to tell this story?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83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300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BELL WORK  8/13</vt:lpstr>
      <vt:lpstr>I.N. Table of Contents </vt:lpstr>
      <vt:lpstr>How do I pre-write? (Take notes under “I” on page 9)</vt:lpstr>
      <vt:lpstr>BELL WORK  8/14</vt:lpstr>
      <vt:lpstr>Language Arts BELL WORK  8/15</vt:lpstr>
      <vt:lpstr>Language Arts BELL WORK  8/16</vt:lpstr>
      <vt:lpstr>5 W’s page 12 of I.N.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 8/13</dc:title>
  <dc:creator>Candice Lewis</dc:creator>
  <cp:lastModifiedBy>IMT</cp:lastModifiedBy>
  <cp:revision>12</cp:revision>
  <cp:lastPrinted>2012-08-13T15:31:44Z</cp:lastPrinted>
  <dcterms:created xsi:type="dcterms:W3CDTF">2012-08-12T16:47:32Z</dcterms:created>
  <dcterms:modified xsi:type="dcterms:W3CDTF">2012-08-16T14:10:11Z</dcterms:modified>
</cp:coreProperties>
</file>