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1"/>
  </p:notesMasterIdLst>
  <p:sldIdLst>
    <p:sldId id="256" r:id="rId2"/>
    <p:sldId id="278" r:id="rId3"/>
    <p:sldId id="281" r:id="rId4"/>
    <p:sldId id="285" r:id="rId5"/>
    <p:sldId id="279" r:id="rId6"/>
    <p:sldId id="280" r:id="rId7"/>
    <p:sldId id="258" r:id="rId8"/>
    <p:sldId id="282" r:id="rId9"/>
    <p:sldId id="283" r:id="rId10"/>
    <p:sldId id="259" r:id="rId11"/>
    <p:sldId id="263" r:id="rId12"/>
    <p:sldId id="269" r:id="rId13"/>
    <p:sldId id="284" r:id="rId14"/>
    <p:sldId id="272" r:id="rId15"/>
    <p:sldId id="286" r:id="rId16"/>
    <p:sldId id="274" r:id="rId17"/>
    <p:sldId id="275" r:id="rId18"/>
    <p:sldId id="276" r:id="rId19"/>
    <p:sldId id="277"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77" d="100"/>
          <a:sy n="77" d="100"/>
        </p:scale>
        <p:origin x="-105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135D0A-348F-8E4E-A0FA-C5409E26FC0D}" type="datetimeFigureOut">
              <a:rPr lang="en-US" smtClean="0"/>
              <a:pPr/>
              <a:t>1/26/15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382FDF-C4BE-A24D-B4E1-AEDD900B806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p="http://schemas.openxmlformats.org/presentationml/2006/main" xmlns:a="http://schemas.openxmlformats.org/drawingml/2006/main" xmlns:a14="http://schemas.microsoft.com/office/drawing/2010/main" xmlns:mv="urn:schemas-microsoft-com:mac:vml" xmlns:mc="http://schemas.openxmlformats.org/markup-compatibility/2006" xmlns:r="http://schemas.openxmlformats.org/officeDocument/2006/relationships">
                <a:solidFill>
                  <a:schemeClr val="accent1"/>
                </a:solidFill>
              </a14:hiddenFill>
            </a:ext>
            <a:ext uri="{91240B29-F687-4f45-9708-019B960494DF}">
              <a14:hiddenLine xmlns="" xmlns:p="http://schemas.openxmlformats.org/presentationml/2006/main" xmlns:a="http://schemas.openxmlformats.org/drawingml/2006/main" xmlns:a14="http://schemas.microsoft.com/office/drawing/2010/main" xmlns:mv="urn:schemas-microsoft-com:mac:vml" xmlns:mc="http://schemas.openxmlformats.org/markup-compatibility/2006" xmlns:r="http://schemas.openxmlformats.org/officeDocument/2006/relationships" w="9525">
                <a:solidFill>
                  <a:schemeClr val="tx1"/>
                </a:solidFill>
                <a:miter lim="800000"/>
                <a:headEnd/>
                <a:tailEnd/>
              </a14:hiddenLine>
            </a:ext>
            <a:ext uri="{AF507438-7753-43e0-B8FC-AC1667EBCBE1}">
              <a14:hiddenEffects xmlns="" xmlns:p="http://schemas.openxmlformats.org/presentationml/2006/main" xmlns:a="http://schemas.openxmlformats.org/drawingml/2006/main" xmlns:a14="http://schemas.microsoft.com/office/drawing/2010/main" xmlns:mv="urn:schemas-microsoft-com:mac:vml" xmlns:mc="http://schemas.openxmlformats.org/markup-compatibility/2006" xmlns:r="http://schemas.openxmlformats.org/officeDocument/2006/relationships">
                <a:effectLst>
                  <a:outerShdw blurRad="63500" dist="38099" dir="2700000" algn="ctr" rotWithShape="0">
                    <a:schemeClr val="bg2">
                      <a:alpha val="74998"/>
                    </a:schemeClr>
                  </a:outerShdw>
                </a:effectLst>
              </a14:hiddenEffects>
            </a:ext>
            <a:ext uri="{FAA26D3D-D897-4be2-8F04-BA451C77F1D7}">
              <ma14:placeholderFlag xmlns="" xmlns:p="http://schemas.openxmlformats.org/presentationml/2006/main" xmlns:a="http://schemas.openxmlformats.org/drawingml/2006/main" xmlns:ma14="http://schemas.microsoft.com/office/mac/drawingml/2011/main" xmlns:mv="urn:schemas-microsoft-com:mac:vml" xmlns:mc="http://schemas.openxmlformats.org/markup-compatibility/2006" xmlns:r="http://schemas.openxmlformats.org/officeDocument/2006/relationships" val="1"/>
            </a:ext>
          </a:extLst>
        </p:spPr>
        <p:txBody>
          <a:bodyPr/>
          <a:lstStyle/>
          <a:p>
            <a:fld id="{DB8E12F7-E98E-864B-8A0F-5B532B28CC42}" type="slidenum">
              <a:rPr lang="en-US"/>
              <a:pPr/>
              <a:t>3</a:t>
            </a:fld>
            <a:endParaRPr lang="en-US"/>
          </a:p>
        </p:txBody>
      </p:sp>
      <p:sp>
        <p:nvSpPr>
          <p:cNvPr id="6146" name="Rectangle 2"/>
          <p:cNvSpPr>
            <a:spLocks noGrp="1" noRot="1" noChangeAspect="1" noChangeArrowheads="1" noTextEdit="1"/>
          </p:cNvSpPr>
          <p:nvPr>
            <p:ph type="sldImg"/>
          </p:nvPr>
        </p:nvSpPr>
        <p:spPr>
          <a:ln/>
          <a:extLst>
            <a:ext uri="{FAA26D3D-D897-4be2-8F04-BA451C77F1D7}">
              <ma14:placeholderFlag xmlns="" xmlns:p="http://schemas.openxmlformats.org/presentationml/2006/main" xmlns:a="http://schemas.openxmlformats.org/drawingml/2006/main" xmlns:ma14="http://schemas.microsoft.com/office/mac/drawingml/2011/main" xmlns:mv="urn:schemas-microsoft-com:mac:vml" xmlns:mc="http://schemas.openxmlformats.org/markup-compatibility/2006" xmlns:r="http://schemas.openxmlformats.org/officeDocument/2006/relationships" val="1"/>
            </a:ext>
          </a:extLst>
        </p:spPr>
      </p:sp>
      <p:sp>
        <p:nvSpPr>
          <p:cNvPr id="6147"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p="http://schemas.openxmlformats.org/presentationml/2006/main" xmlns:a="http://schemas.openxmlformats.org/drawingml/2006/main" xmlns:a14="http://schemas.microsoft.com/office/drawing/2010/main" xmlns:mv="urn:schemas-microsoft-com:mac:vml" xmlns:mc="http://schemas.openxmlformats.org/markup-compatibility/2006" xmlns:r="http://schemas.openxmlformats.org/officeDocument/2006/relationships">
                <a:solidFill>
                  <a:schemeClr val="accent1"/>
                </a:solidFill>
              </a14:hiddenFill>
            </a:ext>
            <a:ext uri="{91240B29-F687-4f45-9708-019B960494DF}">
              <a14:hiddenLine xmlns="" xmlns:p="http://schemas.openxmlformats.org/presentationml/2006/main" xmlns:a="http://schemas.openxmlformats.org/drawingml/2006/main" xmlns:a14="http://schemas.microsoft.com/office/drawing/2010/main" xmlns:mv="urn:schemas-microsoft-com:mac:vml" xmlns:mc="http://schemas.openxmlformats.org/markup-compatibility/2006" xmlns:r="http://schemas.openxmlformats.org/officeDocument/2006/relationships" w="9525">
                <a:solidFill>
                  <a:schemeClr val="tx1"/>
                </a:solidFill>
                <a:miter lim="800000"/>
                <a:headEnd/>
                <a:tailEnd/>
              </a14:hiddenLine>
            </a:ext>
            <a:ext uri="{AF507438-7753-43e0-B8FC-AC1667EBCBE1}">
              <a14:hiddenEffects xmlns="" xmlns:p="http://schemas.openxmlformats.org/presentationml/2006/main" xmlns:a="http://schemas.openxmlformats.org/drawingml/2006/main" xmlns:a14="http://schemas.microsoft.com/office/drawing/2010/main" xmlns:mv="urn:schemas-microsoft-com:mac:vml" xmlns:mc="http://schemas.openxmlformats.org/markup-compatibility/2006" xmlns:r="http://schemas.openxmlformats.org/officeDocument/2006/relationships">
                <a:effectLst>
                  <a:outerShdw blurRad="63500" dist="38099" dir="2700000" algn="ctr" rotWithShape="0">
                    <a:schemeClr val="bg2">
                      <a:alpha val="74998"/>
                    </a:schemeClr>
                  </a:outerShdw>
                </a:effectLst>
              </a14:hiddenEffects>
            </a:ext>
            <a:ext uri="{FAA26D3D-D897-4be2-8F04-BA451C77F1D7}">
              <ma14:placeholderFlag xmlns="" xmlns:p="http://schemas.openxmlformats.org/presentationml/2006/main" xmlns:a="http://schemas.openxmlformats.org/drawingml/2006/main" xmlns:ma14="http://schemas.microsoft.com/office/mac/drawingml/2011/main" xmlns:mv="urn:schemas-microsoft-com:mac:vml" xmlns:mc="http://schemas.openxmlformats.org/markup-compatibility/2006" xmlns:r="http://schemas.openxmlformats.org/officeDocument/2006/relationships" val="1"/>
            </a:ext>
          </a:extLst>
        </p:spPr>
        <p:txBody>
          <a:bodyPr/>
          <a:lstStyle/>
          <a:p>
            <a:fld id="{EEC056F8-32F1-7445-BA5B-0DBDD9B26D59}" type="slidenum">
              <a:rPr lang="en-US"/>
              <a:pPr/>
              <a:t>8</a:t>
            </a:fld>
            <a:endParaRPr lang="en-US"/>
          </a:p>
        </p:txBody>
      </p:sp>
      <p:sp>
        <p:nvSpPr>
          <p:cNvPr id="8194" name="Rectangle 2"/>
          <p:cNvSpPr>
            <a:spLocks noGrp="1" noRot="1" noChangeAspect="1" noChangeArrowheads="1" noTextEdit="1"/>
          </p:cNvSpPr>
          <p:nvPr>
            <p:ph type="sldImg"/>
          </p:nvPr>
        </p:nvSpPr>
        <p:spPr>
          <a:ln/>
          <a:extLst>
            <a:ext uri="{FAA26D3D-D897-4be2-8F04-BA451C77F1D7}">
              <ma14:placeholderFlag xmlns="" xmlns:p="http://schemas.openxmlformats.org/presentationml/2006/main" xmlns:a="http://schemas.openxmlformats.org/drawingml/2006/main" xmlns:ma14="http://schemas.microsoft.com/office/mac/drawingml/2011/main" xmlns:mv="urn:schemas-microsoft-com:mac:vml" xmlns:mc="http://schemas.openxmlformats.org/markup-compatibility/2006" xmlns:r="http://schemas.openxmlformats.org/officeDocument/2006/relationships" val="1"/>
            </a:ext>
          </a:extLst>
        </p:spPr>
      </p:sp>
      <p:sp>
        <p:nvSpPr>
          <p:cNvPr id="8195"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p="http://schemas.openxmlformats.org/presentationml/2006/main" xmlns:a="http://schemas.openxmlformats.org/drawingml/2006/main" xmlns:a14="http://schemas.microsoft.com/office/drawing/2010/main" xmlns:mv="urn:schemas-microsoft-com:mac:vml" xmlns:mc="http://schemas.openxmlformats.org/markup-compatibility/2006" xmlns:r="http://schemas.openxmlformats.org/officeDocument/2006/relationships">
                <a:solidFill>
                  <a:schemeClr val="accent1"/>
                </a:solidFill>
              </a14:hiddenFill>
            </a:ext>
            <a:ext uri="{91240B29-F687-4f45-9708-019B960494DF}">
              <a14:hiddenLine xmlns="" xmlns:p="http://schemas.openxmlformats.org/presentationml/2006/main" xmlns:a="http://schemas.openxmlformats.org/drawingml/2006/main" xmlns:a14="http://schemas.microsoft.com/office/drawing/2010/main" xmlns:mv="urn:schemas-microsoft-com:mac:vml" xmlns:mc="http://schemas.openxmlformats.org/markup-compatibility/2006" xmlns:r="http://schemas.openxmlformats.org/officeDocument/2006/relationships" w="9525">
                <a:solidFill>
                  <a:schemeClr val="tx1"/>
                </a:solidFill>
                <a:miter lim="800000"/>
                <a:headEnd/>
                <a:tailEnd/>
              </a14:hiddenLine>
            </a:ext>
            <a:ext uri="{AF507438-7753-43e0-B8FC-AC1667EBCBE1}">
              <a14:hiddenEffects xmlns="" xmlns:p="http://schemas.openxmlformats.org/presentationml/2006/main" xmlns:a="http://schemas.openxmlformats.org/drawingml/2006/main" xmlns:a14="http://schemas.microsoft.com/office/drawing/2010/main" xmlns:mv="urn:schemas-microsoft-com:mac:vml" xmlns:mc="http://schemas.openxmlformats.org/markup-compatibility/2006" xmlns:r="http://schemas.openxmlformats.org/officeDocument/2006/relationships">
                <a:effectLst>
                  <a:outerShdw blurRad="63500" dist="38099" dir="2700000" algn="ctr" rotWithShape="0">
                    <a:schemeClr val="bg2">
                      <a:alpha val="74998"/>
                    </a:schemeClr>
                  </a:outerShdw>
                </a:effectLst>
              </a14:hiddenEffects>
            </a:ext>
            <a:ext uri="{FAA26D3D-D897-4be2-8F04-BA451C77F1D7}">
              <ma14:placeholderFlag xmlns="" xmlns:p="http://schemas.openxmlformats.org/presentationml/2006/main" xmlns:a="http://schemas.openxmlformats.org/drawingml/2006/main" xmlns:ma14="http://schemas.microsoft.com/office/mac/drawingml/2011/main" xmlns:mv="urn:schemas-microsoft-com:mac:vml" xmlns:mc="http://schemas.openxmlformats.org/markup-compatibility/2006" xmlns:r="http://schemas.openxmlformats.org/officeDocument/2006/relationships" val="1"/>
            </a:ext>
          </a:extLst>
        </p:spPr>
        <p:txBody>
          <a:bodyPr/>
          <a:lstStyle/>
          <a:p>
            <a:fld id="{5215FECB-CFAD-4F48-B14F-8A79D28321EC}" type="slidenum">
              <a:rPr lang="en-US"/>
              <a:pPr/>
              <a:t>9</a:t>
            </a:fld>
            <a:endParaRPr lang="en-US"/>
          </a:p>
        </p:txBody>
      </p:sp>
      <p:sp>
        <p:nvSpPr>
          <p:cNvPr id="10242" name="Rectangle 2"/>
          <p:cNvSpPr>
            <a:spLocks noGrp="1" noRot="1" noChangeAspect="1" noChangeArrowheads="1" noTextEdit="1"/>
          </p:cNvSpPr>
          <p:nvPr>
            <p:ph type="sldImg"/>
          </p:nvPr>
        </p:nvSpPr>
        <p:spPr>
          <a:ln/>
          <a:extLst>
            <a:ext uri="{FAA26D3D-D897-4be2-8F04-BA451C77F1D7}">
              <ma14:placeholderFlag xmlns="" xmlns:p="http://schemas.openxmlformats.org/presentationml/2006/main" xmlns:a="http://schemas.openxmlformats.org/drawingml/2006/main" xmlns:ma14="http://schemas.microsoft.com/office/mac/drawingml/2011/main" xmlns:mv="urn:schemas-microsoft-com:mac:vml" xmlns:mc="http://schemas.openxmlformats.org/markup-compatibility/2006" xmlns:r="http://schemas.openxmlformats.org/officeDocument/2006/relationships" val="1"/>
            </a:ext>
          </a:extLst>
        </p:spPr>
      </p:sp>
      <p:sp>
        <p:nvSpPr>
          <p:cNvPr id="10243"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B35ED5-117E-384B-99C2-ABB88B78029B}" type="datetimeFigureOut">
              <a:rPr lang="en-US" smtClean="0"/>
              <a:pPr/>
              <a:t>1/26/15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12E54-3D0A-E542-9AAE-A35D11165AA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B35ED5-117E-384B-99C2-ABB88B78029B}" type="datetimeFigureOut">
              <a:rPr lang="en-US" smtClean="0"/>
              <a:pPr/>
              <a:t>1/26/15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12E54-3D0A-E542-9AAE-A35D11165A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B35ED5-117E-384B-99C2-ABB88B78029B}" type="datetimeFigureOut">
              <a:rPr lang="en-US" smtClean="0"/>
              <a:pPr/>
              <a:t>1/26/15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12E54-3D0A-E542-9AAE-A35D11165A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B35ED5-117E-384B-99C2-ABB88B78029B}" type="datetimeFigureOut">
              <a:rPr lang="en-US" smtClean="0"/>
              <a:pPr/>
              <a:t>1/26/15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12E54-3D0A-E542-9AAE-A35D11165AA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B35ED5-117E-384B-99C2-ABB88B78029B}" type="datetimeFigureOut">
              <a:rPr lang="en-US" smtClean="0"/>
              <a:pPr/>
              <a:t>1/26/15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12E54-3D0A-E542-9AAE-A35D11165AA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B35ED5-117E-384B-99C2-ABB88B78029B}" type="datetimeFigureOut">
              <a:rPr lang="en-US" smtClean="0"/>
              <a:pPr/>
              <a:t>1/26/15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712E54-3D0A-E542-9AAE-A35D11165AA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B35ED5-117E-384B-99C2-ABB88B78029B}" type="datetimeFigureOut">
              <a:rPr lang="en-US" smtClean="0"/>
              <a:pPr/>
              <a:t>1/26/15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712E54-3D0A-E542-9AAE-A35D11165AA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B35ED5-117E-384B-99C2-ABB88B78029B}" type="datetimeFigureOut">
              <a:rPr lang="en-US" smtClean="0"/>
              <a:pPr/>
              <a:t>1/26/15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712E54-3D0A-E542-9AAE-A35D11165AA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B35ED5-117E-384B-99C2-ABB88B78029B}" type="datetimeFigureOut">
              <a:rPr lang="en-US" smtClean="0"/>
              <a:pPr/>
              <a:t>1/26/15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712E54-3D0A-E542-9AAE-A35D11165A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B35ED5-117E-384B-99C2-ABB88B78029B}" type="datetimeFigureOut">
              <a:rPr lang="en-US" smtClean="0"/>
              <a:pPr/>
              <a:t>1/26/15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712E54-3D0A-E542-9AAE-A35D11165AA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B35ED5-117E-384B-99C2-ABB88B78029B}" type="datetimeFigureOut">
              <a:rPr lang="en-US" smtClean="0"/>
              <a:pPr/>
              <a:t>1/26/15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712E54-3D0A-E542-9AAE-A35D11165AA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CCFFCC">
            <a:alpha val="74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B35ED5-117E-384B-99C2-ABB88B78029B}" type="datetimeFigureOut">
              <a:rPr lang="en-US" smtClean="0"/>
              <a:pPr/>
              <a:t>1/26/15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712E54-3D0A-E542-9AAE-A35D11165AA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January Week 4</a:t>
            </a:r>
            <a:br>
              <a:rPr lang="en-US" dirty="0" smtClean="0"/>
            </a:br>
            <a:r>
              <a:rPr lang="en-US" dirty="0" smtClean="0"/>
              <a:t>1/26-1/30</a:t>
            </a:r>
            <a:endParaRPr lang="en-US" dirty="0"/>
          </a:p>
        </p:txBody>
      </p:sp>
      <p:sp>
        <p:nvSpPr>
          <p:cNvPr id="3" name="Subtitle 2"/>
          <p:cNvSpPr>
            <a:spLocks noGrp="1"/>
          </p:cNvSpPr>
          <p:nvPr>
            <p:ph type="subTitle" idx="1"/>
          </p:nvPr>
        </p:nvSpPr>
        <p:spPr/>
        <p:txBody>
          <a:bodyPr>
            <a:normAutofit fontScale="70000" lnSpcReduction="20000"/>
          </a:bodyPr>
          <a:lstStyle/>
          <a:p>
            <a:pPr algn="l"/>
            <a:r>
              <a:rPr lang="en-US" dirty="0" smtClean="0"/>
              <a:t>Mon: Re-read KPREP Reading Tests and Grade</a:t>
            </a:r>
          </a:p>
          <a:p>
            <a:pPr algn="l"/>
            <a:r>
              <a:rPr lang="en-US" dirty="0" smtClean="0"/>
              <a:t>Tues: Test Question Analysis Due, Actively Read</a:t>
            </a:r>
          </a:p>
          <a:p>
            <a:pPr algn="l"/>
            <a:r>
              <a:rPr lang="en-US" dirty="0" smtClean="0"/>
              <a:t>Wed: Summarize Sections</a:t>
            </a:r>
          </a:p>
          <a:p>
            <a:pPr algn="l"/>
            <a:r>
              <a:rPr lang="en-US" dirty="0" smtClean="0"/>
              <a:t>Thurs: Cite Text Evidence</a:t>
            </a:r>
          </a:p>
          <a:p>
            <a:pPr algn="l"/>
            <a:r>
              <a:rPr lang="en-US" dirty="0" smtClean="0"/>
              <a:t>Fri: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2757"/>
            <a:ext cx="8229600" cy="1143000"/>
          </a:xfrm>
        </p:spPr>
        <p:txBody>
          <a:bodyPr>
            <a:normAutofit/>
          </a:bodyPr>
          <a:lstStyle/>
          <a:p>
            <a:r>
              <a:rPr lang="en-US" b="1" u="sng" dirty="0" smtClean="0"/>
              <a:t>Independent Work Time</a:t>
            </a:r>
            <a:endParaRPr lang="en-US" b="1" u="sng" dirty="0"/>
          </a:p>
        </p:txBody>
      </p:sp>
      <p:sp>
        <p:nvSpPr>
          <p:cNvPr id="3" name="Content Placeholder 2"/>
          <p:cNvSpPr>
            <a:spLocks noGrp="1"/>
          </p:cNvSpPr>
          <p:nvPr>
            <p:ph idx="1"/>
          </p:nvPr>
        </p:nvSpPr>
        <p:spPr>
          <a:xfrm>
            <a:off x="0" y="659820"/>
            <a:ext cx="9352240" cy="5466343"/>
          </a:xfrm>
        </p:spPr>
        <p:txBody>
          <a:bodyPr>
            <a:normAutofit/>
          </a:bodyPr>
          <a:lstStyle/>
          <a:p>
            <a:pPr marL="514350" indent="-514350">
              <a:buAutoNum type="arabicPeriod"/>
            </a:pPr>
            <a:r>
              <a:rPr lang="en-US" dirty="0" smtClean="0"/>
              <a:t>Complete the test analysis worksheet packet</a:t>
            </a:r>
          </a:p>
          <a:p>
            <a:pPr marL="514350" indent="-514350">
              <a:buNone/>
            </a:pPr>
            <a:r>
              <a:rPr lang="en-US" dirty="0" smtClean="0"/>
              <a:t>	*turn it in with </a:t>
            </a:r>
            <a:r>
              <a:rPr lang="en-US" dirty="0" smtClean="0"/>
              <a:t>your answer sheet stapled on top of your test analysis packet.  DO NOT INCLUDE THE ACTUAL TEST.  Leave that next to THEHUB.  </a:t>
            </a:r>
            <a:endParaRPr lang="en-US" dirty="0" smtClean="0"/>
          </a:p>
          <a:p>
            <a:pPr marL="514350" indent="-514350">
              <a:buAutoNum type="arabicPeriod" startAt="2"/>
            </a:pPr>
            <a:r>
              <a:rPr lang="en-US" dirty="0" smtClean="0"/>
              <a:t>Complete your literacy strands with your BEST QUALITY EFFORT.  Don’t forget to underline details.  </a:t>
            </a:r>
          </a:p>
          <a:p>
            <a:pPr marL="514350" indent="-514350">
              <a:buAutoNum type="arabicPeriod" startAt="2"/>
            </a:pPr>
            <a:r>
              <a:rPr lang="en-US" dirty="0" smtClean="0"/>
              <a:t> Read silently the reading passages in your packet from THEHUB today.  </a:t>
            </a:r>
          </a:p>
          <a:p>
            <a:pPr marL="514350" indent="-514350">
              <a:buAutoNum type="arabicPeriod" startAt="2"/>
            </a:pPr>
            <a:r>
              <a:rPr lang="en-US" dirty="0" smtClean="0"/>
              <a:t>Read another book silently.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a:t>
            </a:r>
            <a:endParaRPr lang="en-US" dirty="0"/>
          </a:p>
        </p:txBody>
      </p:sp>
      <p:sp>
        <p:nvSpPr>
          <p:cNvPr id="3" name="Content Placeholder 2"/>
          <p:cNvSpPr>
            <a:spLocks noGrp="1"/>
          </p:cNvSpPr>
          <p:nvPr>
            <p:ph idx="1"/>
          </p:nvPr>
        </p:nvSpPr>
        <p:spPr/>
        <p:txBody>
          <a:bodyPr/>
          <a:lstStyle/>
          <a:p>
            <a:r>
              <a:rPr lang="en-US" dirty="0" smtClean="0"/>
              <a:t>I can grade my own Reading Test, in order to learn from my </a:t>
            </a:r>
            <a:r>
              <a:rPr lang="en-US" smtClean="0"/>
              <a:t>mistakes.</a:t>
            </a:r>
            <a:endParaRPr lang="en-US" dirty="0" smtClean="0"/>
          </a:p>
        </p:txBody>
      </p:sp>
      <p:pic>
        <p:nvPicPr>
          <p:cNvPr id="4" name="Picture 3"/>
          <p:cNvPicPr>
            <a:picLocks noChangeAspect="1"/>
          </p:cNvPicPr>
          <p:nvPr/>
        </p:nvPicPr>
        <p:blipFill>
          <a:blip r:embed="rId2"/>
          <a:stretch>
            <a:fillRect/>
          </a:stretch>
        </p:blipFill>
        <p:spPr>
          <a:xfrm>
            <a:off x="8009467" y="0"/>
            <a:ext cx="1134533" cy="119301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Thursday</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Write today’s date on the top of the page.  </a:t>
            </a:r>
          </a:p>
          <a:p>
            <a:pPr marL="514350" indent="-514350">
              <a:buFont typeface="+mj-lt"/>
              <a:buAutoNum type="arabicPeriod"/>
            </a:pPr>
            <a:r>
              <a:rPr lang="en-US" dirty="0" smtClean="0"/>
              <a:t>Copy the Learning Target</a:t>
            </a:r>
          </a:p>
          <a:p>
            <a:pPr marL="514350" indent="-514350">
              <a:buFont typeface="+mj-lt"/>
              <a:buAutoNum type="arabicPeriod"/>
            </a:pPr>
            <a:r>
              <a:rPr lang="en-US" dirty="0" smtClean="0"/>
              <a:t>Respond to this</a:t>
            </a:r>
            <a:r>
              <a:rPr lang="en-US" dirty="0" smtClean="0"/>
              <a:t> journal </a:t>
            </a:r>
            <a:r>
              <a:rPr lang="en-US" dirty="0" smtClean="0"/>
              <a:t>prompt</a:t>
            </a:r>
            <a:r>
              <a:rPr lang="en-US" dirty="0" smtClean="0"/>
              <a:t>:</a:t>
            </a:r>
          </a:p>
          <a:p>
            <a:pPr marL="514350" indent="-514350">
              <a:buNone/>
            </a:pPr>
            <a:r>
              <a:rPr lang="en-US" b="1" dirty="0" smtClean="0"/>
              <a:t>Pretend you are a scientist inventor for a living.  What </a:t>
            </a:r>
            <a:r>
              <a:rPr lang="en-US" b="1" dirty="0" smtClean="0"/>
              <a:t>would be your greatest invention?  How would people use it?  </a:t>
            </a:r>
            <a:r>
              <a:rPr lang="en-US" b="1" dirty="0" smtClean="0"/>
              <a:t> </a:t>
            </a:r>
            <a:endParaRPr lang="en-US" b="1" dirty="0" smtClean="0"/>
          </a:p>
          <a:p>
            <a:pPr>
              <a:buNone/>
            </a:pPr>
            <a:r>
              <a:rPr lang="en-US" sz="2595" dirty="0" smtClean="0"/>
              <a:t>*When you finish, read silently.</a:t>
            </a:r>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1538" y="1752600"/>
            <a:ext cx="7408862" cy="4800600"/>
          </a:xfrm>
        </p:spPr>
        <p:txBody>
          <a:bodyPr/>
          <a:lstStyle/>
          <a:p>
            <a:r>
              <a:rPr lang="en-US" sz="3600" b="1" dirty="0">
                <a:latin typeface="Times New Roman" charset="0"/>
                <a:ea typeface="Times New Roman" charset="0"/>
                <a:cs typeface="Times New Roman" charset="0"/>
              </a:rPr>
              <a:t>tempo – </a:t>
            </a:r>
            <a:r>
              <a:rPr lang="en-US" sz="3600" dirty="0">
                <a:latin typeface="Times New Roman" charset="0"/>
                <a:ea typeface="Times New Roman" charset="0"/>
                <a:cs typeface="Times New Roman" charset="0"/>
              </a:rPr>
              <a:t> noun – the speed at which a musical composition or passage is performed; the pace or rate of something.</a:t>
            </a:r>
          </a:p>
          <a:p>
            <a:pPr>
              <a:buFont typeface="Symbol" charset="2"/>
              <a:buNone/>
            </a:pPr>
            <a:r>
              <a:rPr lang="en-US" sz="3600" b="1" dirty="0">
                <a:latin typeface="Times New Roman" charset="0"/>
                <a:ea typeface="Times New Roman" charset="0"/>
                <a:cs typeface="Times New Roman" charset="0"/>
              </a:rPr>
              <a:t> </a:t>
            </a:r>
            <a:endParaRPr lang="en-US" sz="3600" dirty="0">
              <a:latin typeface="Times New Roman" charset="0"/>
              <a:ea typeface="Times New Roman" charset="0"/>
              <a:cs typeface="Times New Roman" charset="0"/>
            </a:endParaRPr>
          </a:p>
          <a:p>
            <a:r>
              <a:rPr lang="en-US" sz="3600" dirty="0">
                <a:latin typeface="Times New Roman" charset="0"/>
                <a:ea typeface="Times New Roman" charset="0"/>
                <a:cs typeface="Times New Roman" charset="0"/>
              </a:rPr>
              <a:t>The tempo of rock music is usually rapid and upbeat, as opposed to the tempo of a funeral dirge.</a:t>
            </a:r>
          </a:p>
          <a:p>
            <a:pPr>
              <a:buFont typeface="Symbol" charset="2"/>
              <a:buNone/>
            </a:pPr>
            <a:endParaRPr lang="en-US" sz="3600" dirty="0">
              <a:latin typeface="Times New Roman" charset="0"/>
              <a:ea typeface="Times New Roman" charset="0"/>
              <a:cs typeface="Times New Roman" charset="0"/>
            </a:endParaRPr>
          </a:p>
        </p:txBody>
      </p:sp>
      <p:sp>
        <p:nvSpPr>
          <p:cNvPr id="22530" name="Title 2"/>
          <p:cNvSpPr>
            <a:spLocks noGrp="1"/>
          </p:cNvSpPr>
          <p:nvPr>
            <p:ph type="title"/>
          </p:nvPr>
        </p:nvSpPr>
        <p:spPr/>
        <p:txBody>
          <a:bodyPr>
            <a:normAutofit fontScale="90000"/>
          </a:bodyPr>
          <a:lstStyle/>
          <a:p>
            <a:r>
              <a:rPr lang="en-US" dirty="0" smtClean="0"/>
              <a:t>Word of the Day!</a:t>
            </a:r>
            <a:r>
              <a:rPr lang="en-US" sz="4800" dirty="0" smtClean="0">
                <a:latin typeface="Times New Roman" charset="0"/>
                <a:ea typeface="Times New Roman" charset="0"/>
                <a:cs typeface="Times New Roman" charset="0"/>
              </a:rPr>
              <a:t/>
            </a:r>
            <a:br>
              <a:rPr lang="en-US" sz="4800" dirty="0" smtClean="0">
                <a:latin typeface="Times New Roman" charset="0"/>
                <a:ea typeface="Times New Roman" charset="0"/>
                <a:cs typeface="Times New Roman" charset="0"/>
              </a:rPr>
            </a:br>
            <a:r>
              <a:rPr lang="en-US" sz="4800" dirty="0" smtClean="0">
                <a:latin typeface="Times New Roman" charset="0"/>
                <a:ea typeface="Times New Roman" charset="0"/>
                <a:cs typeface="Times New Roman" charset="0"/>
              </a:rPr>
              <a:t>tempo</a:t>
            </a:r>
            <a:endParaRPr lang="en-US" sz="4800" dirty="0">
              <a:latin typeface="Times New Roman" charset="0"/>
              <a:ea typeface="Times New Roman" charset="0"/>
              <a:cs typeface="Times New Roman"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Literacy Strand</a:t>
            </a:r>
            <a:endParaRPr lang="en-US" dirty="0"/>
          </a:p>
        </p:txBody>
      </p:sp>
      <p:sp>
        <p:nvSpPr>
          <p:cNvPr id="3" name="Content Placeholder 2"/>
          <p:cNvSpPr>
            <a:spLocks noGrp="1"/>
          </p:cNvSpPr>
          <p:nvPr>
            <p:ph idx="1"/>
          </p:nvPr>
        </p:nvSpPr>
        <p:spPr/>
        <p:txBody>
          <a:bodyPr/>
          <a:lstStyle/>
          <a:p>
            <a:r>
              <a:rPr lang="en-US" dirty="0" smtClean="0"/>
              <a:t>Be prepared to show your work under the document camera.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Evidence</a:t>
            </a:r>
            <a:endParaRPr lang="en-US" dirty="0"/>
          </a:p>
        </p:txBody>
      </p:sp>
      <p:sp>
        <p:nvSpPr>
          <p:cNvPr id="3" name="Content Placeholder 2"/>
          <p:cNvSpPr>
            <a:spLocks noGrp="1"/>
          </p:cNvSpPr>
          <p:nvPr>
            <p:ph idx="1"/>
          </p:nvPr>
        </p:nvSpPr>
        <p:spPr/>
        <p:txBody>
          <a:bodyPr/>
          <a:lstStyle/>
          <a:p>
            <a:r>
              <a:rPr lang="en-US" dirty="0" smtClean="0"/>
              <a:t>Read the article “Battling a Superbug”. </a:t>
            </a:r>
          </a:p>
          <a:p>
            <a:r>
              <a:rPr lang="en-US" dirty="0" smtClean="0"/>
              <a:t>Write down the 5 most important sentences from the article that tell about MRSA in your journal in the left column. </a:t>
            </a:r>
          </a:p>
          <a:p>
            <a:r>
              <a:rPr lang="en-US" dirty="0" smtClean="0"/>
              <a:t>Then paraphrase the main idea of each of those quotes in the right column.  </a:t>
            </a:r>
          </a:p>
          <a:p>
            <a:r>
              <a:rPr lang="en-US" dirty="0" smtClean="0"/>
              <a:t>When you finish read silently.  </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a:t>
            </a:r>
            <a:endParaRPr lang="en-US" dirty="0"/>
          </a:p>
        </p:txBody>
      </p:sp>
      <p:sp>
        <p:nvSpPr>
          <p:cNvPr id="3" name="Content Placeholder 2"/>
          <p:cNvSpPr>
            <a:spLocks noGrp="1"/>
          </p:cNvSpPr>
          <p:nvPr>
            <p:ph idx="1"/>
          </p:nvPr>
        </p:nvSpPr>
        <p:spPr/>
        <p:txBody>
          <a:bodyPr/>
          <a:lstStyle/>
          <a:p>
            <a:r>
              <a:rPr lang="en-US" dirty="0" smtClean="0"/>
              <a:t>I can process a text by citing evidence.  </a:t>
            </a:r>
            <a:endParaRPr lang="en-US" dirty="0"/>
          </a:p>
        </p:txBody>
      </p:sp>
      <p:pic>
        <p:nvPicPr>
          <p:cNvPr id="4" name="Picture 3"/>
          <p:cNvPicPr>
            <a:picLocks noChangeAspect="1"/>
          </p:cNvPicPr>
          <p:nvPr/>
        </p:nvPicPr>
        <p:blipFill>
          <a:blip r:embed="rId2"/>
          <a:stretch>
            <a:fillRect/>
          </a:stretch>
        </p:blipFill>
        <p:spPr>
          <a:xfrm>
            <a:off x="8009467" y="0"/>
            <a:ext cx="1134533" cy="1193014"/>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Friday</a:t>
            </a:r>
            <a:endParaRPr lang="en-US" u="sng" dirty="0"/>
          </a:p>
        </p:txBody>
      </p:sp>
      <p:sp>
        <p:nvSpPr>
          <p:cNvPr id="3" name="Content Placeholder 2"/>
          <p:cNvSpPr>
            <a:spLocks noGrp="1"/>
          </p:cNvSpPr>
          <p:nvPr>
            <p:ph idx="1"/>
          </p:nvPr>
        </p:nvSpPr>
        <p:spPr>
          <a:xfrm>
            <a:off x="0" y="1109176"/>
            <a:ext cx="9144000" cy="5016987"/>
          </a:xfrm>
        </p:spPr>
        <p:txBody>
          <a:bodyPr>
            <a:normAutofit/>
          </a:bodyPr>
          <a:lstStyle/>
          <a:p>
            <a:r>
              <a:rPr lang="en-US" dirty="0" smtClean="0"/>
              <a:t>Clear you desk off except for these things: </a:t>
            </a:r>
          </a:p>
          <a:p>
            <a:pPr marL="514350" indent="-514350">
              <a:buFont typeface="+mj-lt"/>
              <a:buAutoNum type="arabicPeriod"/>
            </a:pPr>
            <a:r>
              <a:rPr lang="en-US" dirty="0" smtClean="0"/>
              <a:t>Reading packet with </a:t>
            </a:r>
            <a:r>
              <a:rPr lang="en-US" dirty="0" smtClean="0"/>
              <a:t>“Battling a Superbug” </a:t>
            </a:r>
            <a:r>
              <a:rPr lang="en-US" dirty="0" smtClean="0"/>
              <a:t>open</a:t>
            </a:r>
            <a:endParaRPr lang="en-US" dirty="0" smtClean="0"/>
          </a:p>
          <a:p>
            <a:pPr marL="514350" indent="-514350">
              <a:buFont typeface="+mj-lt"/>
              <a:buAutoNum type="arabicPeriod"/>
            </a:pPr>
            <a:r>
              <a:rPr lang="en-US" dirty="0" smtClean="0"/>
              <a:t>Your Journal </a:t>
            </a:r>
          </a:p>
          <a:p>
            <a:pPr marL="514350" indent="-514350">
              <a:buFont typeface="+mj-lt"/>
              <a:buAutoNum type="arabicPeriod"/>
            </a:pPr>
            <a:r>
              <a:rPr lang="en-US" dirty="0" smtClean="0"/>
              <a:t>Pencil </a:t>
            </a:r>
          </a:p>
          <a:p>
            <a:pPr marL="514350" indent="-514350">
              <a:buNone/>
            </a:pPr>
            <a:endParaRPr lang="en-US" dirty="0" smtClean="0"/>
          </a:p>
          <a:p>
            <a:pPr marL="514350" indent="-514350">
              <a:buNone/>
            </a:pPr>
            <a:r>
              <a:rPr lang="en-US" dirty="0" smtClean="0"/>
              <a:t>*Turn in your literacy strands if you haven’t already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Word of the Day QUIZ!</a:t>
            </a:r>
            <a:endParaRPr lang="en-US" u="sng" dirty="0"/>
          </a:p>
        </p:txBody>
      </p:sp>
      <p:sp>
        <p:nvSpPr>
          <p:cNvPr id="3" name="Content Placeholder 2"/>
          <p:cNvSpPr>
            <a:spLocks noGrp="1"/>
          </p:cNvSpPr>
          <p:nvPr>
            <p:ph idx="1"/>
          </p:nvPr>
        </p:nvSpPr>
        <p:spPr>
          <a:xfrm>
            <a:off x="457200" y="1127668"/>
            <a:ext cx="8229600" cy="4525963"/>
          </a:xfrm>
        </p:spPr>
        <p:txBody>
          <a:bodyPr>
            <a:normAutofit lnSpcReduction="10000"/>
          </a:bodyPr>
          <a:lstStyle/>
          <a:p>
            <a:r>
              <a:rPr lang="en-US" dirty="0" smtClean="0"/>
              <a:t>You and your partner will receive the same grade, so be sure you are both doing equal work.  </a:t>
            </a:r>
          </a:p>
          <a:p>
            <a:r>
              <a:rPr lang="en-US" dirty="0" smtClean="0"/>
              <a:t>Work together to write out your outline of the summary paragraph first.  </a:t>
            </a:r>
          </a:p>
          <a:p>
            <a:r>
              <a:rPr lang="en-US" dirty="0" smtClean="0"/>
              <a:t>Then write your 3.8 summary paragraph.  </a:t>
            </a:r>
          </a:p>
          <a:p>
            <a:r>
              <a:rPr lang="en-US" dirty="0" smtClean="0"/>
              <a:t>Be sure to read back through it when you finish to catch any errors you might have made.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a:t>
            </a:r>
            <a:endParaRPr lang="en-US" dirty="0"/>
          </a:p>
        </p:txBody>
      </p:sp>
      <p:sp>
        <p:nvSpPr>
          <p:cNvPr id="3" name="Content Placeholder 2"/>
          <p:cNvSpPr>
            <a:spLocks noGrp="1"/>
          </p:cNvSpPr>
          <p:nvPr>
            <p:ph idx="1"/>
          </p:nvPr>
        </p:nvSpPr>
        <p:spPr/>
        <p:txBody>
          <a:bodyPr/>
          <a:lstStyle/>
          <a:p>
            <a:r>
              <a:rPr lang="en-US" dirty="0" smtClean="0"/>
              <a:t>I can summarize a text by outlining and writing a 3.8 paragraph.  </a:t>
            </a:r>
            <a:endParaRPr lang="en-US" dirty="0"/>
          </a:p>
        </p:txBody>
      </p:sp>
      <p:pic>
        <p:nvPicPr>
          <p:cNvPr id="4" name="Picture 3"/>
          <p:cNvPicPr>
            <a:picLocks noChangeAspect="1"/>
          </p:cNvPicPr>
          <p:nvPr/>
        </p:nvPicPr>
        <p:blipFill>
          <a:blip r:embed="rId2"/>
          <a:stretch>
            <a:fillRect/>
          </a:stretch>
        </p:blipFill>
        <p:spPr>
          <a:xfrm>
            <a:off x="8009467" y="0"/>
            <a:ext cx="1134533" cy="119301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Monday</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Write today’s date on the top of the page.  </a:t>
            </a:r>
          </a:p>
          <a:p>
            <a:pPr marL="514350" indent="-514350">
              <a:buFont typeface="+mj-lt"/>
              <a:buAutoNum type="arabicPeriod"/>
            </a:pPr>
            <a:r>
              <a:rPr lang="en-US" dirty="0" smtClean="0"/>
              <a:t>Copy the Learning Target</a:t>
            </a:r>
          </a:p>
          <a:p>
            <a:pPr marL="514350" indent="-514350">
              <a:buFont typeface="+mj-lt"/>
              <a:buAutoNum type="arabicPeriod"/>
            </a:pPr>
            <a:r>
              <a:rPr lang="en-US" dirty="0" smtClean="0"/>
              <a:t>Respond to this</a:t>
            </a:r>
            <a:r>
              <a:rPr lang="en-US" dirty="0" smtClean="0"/>
              <a:t> journal </a:t>
            </a:r>
            <a:r>
              <a:rPr lang="en-US" dirty="0" smtClean="0"/>
              <a:t>prompt:</a:t>
            </a:r>
            <a:r>
              <a:rPr lang="en-US" dirty="0" smtClean="0"/>
              <a:t> </a:t>
            </a:r>
          </a:p>
          <a:p>
            <a:pPr marL="514350" indent="-514350">
              <a:buNone/>
            </a:pPr>
            <a:r>
              <a:rPr lang="en-US" b="1" dirty="0" smtClean="0"/>
              <a:t>If you were to design a bedroom for yourself, what would you have in it?  Describe it, then draw a sketch of it.  </a:t>
            </a:r>
          </a:p>
          <a:p>
            <a:pPr>
              <a:buNone/>
            </a:pPr>
            <a:r>
              <a:rPr lang="en-US" sz="2595" dirty="0" smtClean="0"/>
              <a:t>*When you finish, read silently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Rectangle 3"/>
          <p:cNvSpPr>
            <a:spLocks noGrp="1" noChangeArrowheads="1"/>
          </p:cNvSpPr>
          <p:nvPr>
            <p:ph idx="1"/>
          </p:nvPr>
        </p:nvSpPr>
        <p:spPr>
          <a:xfrm>
            <a:off x="871538" y="1752600"/>
            <a:ext cx="7408862" cy="4800600"/>
          </a:xfrm>
        </p:spPr>
        <p:txBody>
          <a:bodyPr/>
          <a:lstStyle/>
          <a:p>
            <a:r>
              <a:rPr lang="en-US" sz="3600" b="1">
                <a:latin typeface="Times New Roman" charset="0"/>
                <a:ea typeface="Times New Roman" charset="0"/>
                <a:cs typeface="Times New Roman" charset="0"/>
              </a:rPr>
              <a:t>myriad – </a:t>
            </a:r>
            <a:r>
              <a:rPr lang="en-US" sz="3600">
                <a:latin typeface="Times New Roman" charset="0"/>
                <a:ea typeface="Times New Roman" charset="0"/>
                <a:cs typeface="Times New Roman" charset="0"/>
              </a:rPr>
              <a:t>adjective – made up of many different components or types; too many to count; many</a:t>
            </a:r>
          </a:p>
          <a:p>
            <a:pPr>
              <a:buFont typeface="Symbol" charset="2"/>
              <a:buNone/>
            </a:pPr>
            <a:endParaRPr lang="en-US" sz="3600">
              <a:latin typeface="Times New Roman" charset="0"/>
              <a:ea typeface="Times New Roman" charset="0"/>
              <a:cs typeface="Times New Roman" charset="0"/>
            </a:endParaRPr>
          </a:p>
          <a:p>
            <a:r>
              <a:rPr lang="en-US" sz="3600">
                <a:latin typeface="Times New Roman" charset="0"/>
                <a:ea typeface="Times New Roman" charset="0"/>
                <a:cs typeface="Times New Roman" charset="0"/>
              </a:rPr>
              <a:t>All-State choirs and bands are composed of a myriad of distinguished singers and musicians from all across Kentucky.</a:t>
            </a:r>
          </a:p>
          <a:p>
            <a:pPr eaLnBrk="1" hangingPunct="1">
              <a:buFont typeface="Wingdings" charset="2"/>
              <a:buNone/>
            </a:pPr>
            <a:endParaRPr lang="en-US" b="1">
              <a:ea typeface="ＭＳ Ｐゴシック" charset="-128"/>
              <a:cs typeface="ＭＳ Ｐゴシック" charset="-128"/>
            </a:endParaRPr>
          </a:p>
        </p:txBody>
      </p:sp>
      <p:sp>
        <p:nvSpPr>
          <p:cNvPr id="16386" name="Rectangle 2"/>
          <p:cNvSpPr>
            <a:spLocks noGrp="1" noChangeArrowheads="1"/>
          </p:cNvSpPr>
          <p:nvPr>
            <p:ph type="title"/>
          </p:nvPr>
        </p:nvSpPr>
        <p:spPr>
          <a:xfrm>
            <a:off x="533400" y="304800"/>
            <a:ext cx="8229600" cy="1252538"/>
          </a:xfrm>
        </p:spPr>
        <p:txBody>
          <a:bodyPr>
            <a:normAutofit fontScale="90000"/>
          </a:bodyPr>
          <a:lstStyle/>
          <a:p>
            <a:pPr eaLnBrk="1" hangingPunct="1"/>
            <a:r>
              <a:rPr lang="en-US" sz="4800" dirty="0" smtClean="0">
                <a:latin typeface="Times New Roman" charset="0"/>
                <a:ea typeface="Times New Roman" charset="0"/>
                <a:cs typeface="Times New Roman" charset="0"/>
              </a:rPr>
              <a:t>Word of the Day!</a:t>
            </a:r>
            <a:br>
              <a:rPr lang="en-US" sz="4800" dirty="0" smtClean="0">
                <a:latin typeface="Times New Roman" charset="0"/>
                <a:ea typeface="Times New Roman" charset="0"/>
                <a:cs typeface="Times New Roman" charset="0"/>
              </a:rPr>
            </a:br>
            <a:r>
              <a:rPr lang="en-US" sz="4800" dirty="0" smtClean="0">
                <a:latin typeface="Times New Roman" charset="0"/>
                <a:ea typeface="Times New Roman" charset="0"/>
                <a:cs typeface="Times New Roman" charset="0"/>
              </a:rPr>
              <a:t>myriad</a:t>
            </a:r>
            <a:endParaRPr lang="en-US" sz="4800" dirty="0">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Literacy Strand</a:t>
            </a:r>
            <a:endParaRPr lang="en-US" dirty="0"/>
          </a:p>
        </p:txBody>
      </p:sp>
      <p:sp>
        <p:nvSpPr>
          <p:cNvPr id="3" name="Content Placeholder 2"/>
          <p:cNvSpPr>
            <a:spLocks noGrp="1"/>
          </p:cNvSpPr>
          <p:nvPr>
            <p:ph idx="1"/>
          </p:nvPr>
        </p:nvSpPr>
        <p:spPr/>
        <p:txBody>
          <a:bodyPr/>
          <a:lstStyle/>
          <a:p>
            <a:r>
              <a:rPr lang="en-US" dirty="0" smtClean="0"/>
              <a:t>Find 1-5 key/clue words in the prompt and circle or underline them.  </a:t>
            </a:r>
          </a:p>
          <a:p>
            <a:r>
              <a:rPr lang="en-US" dirty="0" smtClean="0"/>
              <a:t>Read the passage keeping that in mind.  </a:t>
            </a:r>
          </a:p>
          <a:p>
            <a:r>
              <a:rPr lang="en-US" dirty="0" smtClean="0"/>
              <a:t>Underline any details that support your answer.</a:t>
            </a:r>
          </a:p>
          <a:p>
            <a:r>
              <a:rPr lang="en-US" dirty="0" smtClean="0"/>
              <a:t>Answer the prompt in a complete sentence.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KPREP Reading Practice</a:t>
            </a:r>
            <a:endParaRPr lang="en-US" dirty="0"/>
          </a:p>
        </p:txBody>
      </p:sp>
      <p:sp>
        <p:nvSpPr>
          <p:cNvPr id="3" name="Content Placeholder 2"/>
          <p:cNvSpPr>
            <a:spLocks noGrp="1"/>
          </p:cNvSpPr>
          <p:nvPr>
            <p:ph idx="1"/>
          </p:nvPr>
        </p:nvSpPr>
        <p:spPr/>
        <p:txBody>
          <a:bodyPr>
            <a:normAutofit lnSpcReduction="10000"/>
          </a:bodyPr>
          <a:lstStyle/>
          <a:p>
            <a:r>
              <a:rPr lang="en-US" dirty="0" smtClean="0"/>
              <a:t>Grade your own test.  Write down the correct answer out to the left.</a:t>
            </a:r>
          </a:p>
          <a:p>
            <a:endParaRPr lang="en-US" dirty="0" smtClean="0"/>
          </a:p>
          <a:p>
            <a:r>
              <a:rPr lang="en-US" dirty="0" smtClean="0"/>
              <a:t>When we finish, complete the test analysis paper for each multiple choice question you missed.  Then answer the question on the back regarding your writing answers.</a:t>
            </a:r>
          </a:p>
          <a:p>
            <a:r>
              <a:rPr lang="en-US" dirty="0" smtClean="0"/>
              <a:t>THIS IS DUE TOMORROW IF YOU DON’T FINISH.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a:t>
            </a:r>
            <a:endParaRPr lang="en-US" dirty="0"/>
          </a:p>
        </p:txBody>
      </p:sp>
      <p:sp>
        <p:nvSpPr>
          <p:cNvPr id="3" name="Content Placeholder 2"/>
          <p:cNvSpPr>
            <a:spLocks noGrp="1"/>
          </p:cNvSpPr>
          <p:nvPr>
            <p:ph idx="1"/>
          </p:nvPr>
        </p:nvSpPr>
        <p:spPr/>
        <p:txBody>
          <a:bodyPr/>
          <a:lstStyle/>
          <a:p>
            <a:r>
              <a:rPr lang="en-US" dirty="0" smtClean="0"/>
              <a:t>I can grade my own Reading Test, in order to learn from my mistakes.  </a:t>
            </a:r>
            <a:endParaRPr lang="en-US" dirty="0"/>
          </a:p>
        </p:txBody>
      </p:sp>
      <p:pic>
        <p:nvPicPr>
          <p:cNvPr id="4" name="Picture 3"/>
          <p:cNvPicPr>
            <a:picLocks noChangeAspect="1"/>
          </p:cNvPicPr>
          <p:nvPr/>
        </p:nvPicPr>
        <p:blipFill>
          <a:blip r:embed="rId2"/>
          <a:stretch>
            <a:fillRect/>
          </a:stretch>
        </p:blipFill>
        <p:spPr>
          <a:xfrm>
            <a:off x="8009467" y="0"/>
            <a:ext cx="1134533" cy="119301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Write today’s date on the top of the page.  </a:t>
            </a:r>
          </a:p>
          <a:p>
            <a:pPr marL="514350" indent="-514350">
              <a:buFont typeface="+mj-lt"/>
              <a:buAutoNum type="arabicPeriod"/>
            </a:pPr>
            <a:r>
              <a:rPr lang="en-US" dirty="0" smtClean="0"/>
              <a:t>Copy the Learning Target</a:t>
            </a:r>
          </a:p>
          <a:p>
            <a:pPr marL="514350" indent="-514350">
              <a:buFont typeface="+mj-lt"/>
              <a:buAutoNum type="arabicPeriod"/>
            </a:pPr>
            <a:r>
              <a:rPr lang="en-US" dirty="0" smtClean="0"/>
              <a:t>Respond to this SCIENCE journal prompt</a:t>
            </a:r>
            <a:r>
              <a:rPr lang="en-US" dirty="0" smtClean="0"/>
              <a:t>:</a:t>
            </a:r>
          </a:p>
          <a:p>
            <a:pPr marL="514350" indent="-514350">
              <a:buNone/>
            </a:pPr>
            <a:r>
              <a:rPr lang="en-US" b="1" dirty="0" smtClean="0"/>
              <a:t>If you could travel back in time, when and where would you go?  Would you change anything, or just relive something?  Describe your experience.  </a:t>
            </a:r>
            <a:endParaRPr lang="en-US" b="1" dirty="0" smtClean="0"/>
          </a:p>
          <a:p>
            <a:pPr>
              <a:buNone/>
            </a:pPr>
            <a:r>
              <a:rPr lang="en-US" sz="2595" dirty="0" smtClean="0"/>
              <a:t>*When you finish, read silently.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Rectangle 3"/>
          <p:cNvSpPr>
            <a:spLocks noGrp="1" noChangeArrowheads="1"/>
          </p:cNvSpPr>
          <p:nvPr>
            <p:ph idx="1"/>
          </p:nvPr>
        </p:nvSpPr>
        <p:spPr>
          <a:xfrm>
            <a:off x="871538" y="1676400"/>
            <a:ext cx="7408862" cy="4449763"/>
          </a:xfrm>
        </p:spPr>
        <p:txBody>
          <a:bodyPr/>
          <a:lstStyle/>
          <a:p>
            <a:r>
              <a:rPr lang="en-US" sz="3600" b="1">
                <a:latin typeface="Times New Roman" charset="0"/>
                <a:ea typeface="Times New Roman" charset="0"/>
                <a:cs typeface="Times New Roman" charset="0"/>
              </a:rPr>
              <a:t>baroque – </a:t>
            </a:r>
            <a:r>
              <a:rPr lang="en-US" sz="3600">
                <a:latin typeface="Times New Roman" charset="0"/>
                <a:ea typeface="Times New Roman" charset="0"/>
                <a:cs typeface="Times New Roman" charset="0"/>
              </a:rPr>
              <a:t>noun – highly ornamented music of the 17</a:t>
            </a:r>
            <a:r>
              <a:rPr lang="en-US" sz="3600" baseline="30000">
                <a:latin typeface="Times New Roman" charset="0"/>
                <a:ea typeface="Times New Roman" charset="0"/>
                <a:cs typeface="Times New Roman" charset="0"/>
              </a:rPr>
              <a:t>th</a:t>
            </a:r>
            <a:r>
              <a:rPr lang="en-US" sz="3600">
                <a:latin typeface="Times New Roman" charset="0"/>
                <a:ea typeface="Times New Roman" charset="0"/>
                <a:cs typeface="Times New Roman" charset="0"/>
              </a:rPr>
              <a:t> century written by composers such as Bach, Handel, Vivaldi, and Telemann. </a:t>
            </a:r>
          </a:p>
          <a:p>
            <a:r>
              <a:rPr lang="en-US" sz="3600">
                <a:latin typeface="Times New Roman" charset="0"/>
                <a:ea typeface="Times New Roman" charset="0"/>
                <a:cs typeface="Times New Roman" charset="0"/>
              </a:rPr>
              <a:t>Many baroque compositions were initially performed on the harpsichord.</a:t>
            </a:r>
          </a:p>
          <a:p>
            <a:pPr eaLnBrk="1" hangingPunct="1"/>
            <a:endParaRPr lang="en-US" sz="3600">
              <a:latin typeface="Times New Roman" charset="0"/>
              <a:ea typeface="Times New Roman" charset="0"/>
              <a:cs typeface="Times New Roman" charset="0"/>
            </a:endParaRPr>
          </a:p>
        </p:txBody>
      </p:sp>
      <p:sp>
        <p:nvSpPr>
          <p:cNvPr id="18434" name="Rectangle 2"/>
          <p:cNvSpPr>
            <a:spLocks noGrp="1" noChangeArrowheads="1"/>
          </p:cNvSpPr>
          <p:nvPr>
            <p:ph type="title"/>
          </p:nvPr>
        </p:nvSpPr>
        <p:spPr>
          <a:xfrm>
            <a:off x="533400" y="381000"/>
            <a:ext cx="8229600" cy="1252538"/>
          </a:xfrm>
        </p:spPr>
        <p:txBody>
          <a:bodyPr>
            <a:normAutofit fontScale="90000"/>
          </a:bodyPr>
          <a:lstStyle/>
          <a:p>
            <a:r>
              <a:rPr lang="en-US" dirty="0" smtClean="0"/>
              <a:t>Word of the Day!</a:t>
            </a:r>
            <a:r>
              <a:rPr lang="en-US" sz="4800" b="1" dirty="0" smtClean="0">
                <a:latin typeface="Times New Roman" charset="0"/>
                <a:ea typeface="Times New Roman" charset="0"/>
                <a:cs typeface="Times New Roman" charset="0"/>
              </a:rPr>
              <a:t/>
            </a:r>
            <a:br>
              <a:rPr lang="en-US" sz="4800" b="1" dirty="0" smtClean="0">
                <a:latin typeface="Times New Roman" charset="0"/>
                <a:ea typeface="Times New Roman" charset="0"/>
                <a:cs typeface="Times New Roman" charset="0"/>
              </a:rPr>
            </a:br>
            <a:r>
              <a:rPr lang="en-US" sz="4800" b="1" dirty="0" smtClean="0">
                <a:latin typeface="Times New Roman" charset="0"/>
                <a:ea typeface="Times New Roman" charset="0"/>
                <a:cs typeface="Times New Roman" charset="0"/>
              </a:rPr>
              <a:t>baroque </a:t>
            </a:r>
            <a:r>
              <a:rPr lang="en-US" sz="4800" dirty="0" smtClean="0">
                <a:latin typeface="Times New Roman" charset="0"/>
                <a:ea typeface="Times New Roman" charset="0"/>
                <a:cs typeface="Times New Roman" charset="0"/>
              </a:rPr>
              <a:t> </a:t>
            </a:r>
            <a:endParaRPr lang="en-US" sz="4800" dirty="0">
              <a:latin typeface="Times New Roman" charset="0"/>
              <a:ea typeface="Times New Roman" charset="0"/>
              <a:cs typeface="Times New Roman"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Rectangle 3"/>
          <p:cNvSpPr>
            <a:spLocks noGrp="1" noChangeArrowheads="1"/>
          </p:cNvSpPr>
          <p:nvPr>
            <p:ph idx="1"/>
          </p:nvPr>
        </p:nvSpPr>
        <p:spPr>
          <a:xfrm>
            <a:off x="871538" y="1752600"/>
            <a:ext cx="7408862" cy="4724400"/>
          </a:xfrm>
        </p:spPr>
        <p:txBody>
          <a:bodyPr/>
          <a:lstStyle/>
          <a:p>
            <a:r>
              <a:rPr lang="en-US" sz="3200" b="1">
                <a:latin typeface="Times New Roman" charset="0"/>
                <a:ea typeface="Times New Roman" charset="0"/>
                <a:cs typeface="Times New Roman" charset="0"/>
              </a:rPr>
              <a:t>atheist – </a:t>
            </a:r>
            <a:r>
              <a:rPr lang="en-US" sz="3200">
                <a:latin typeface="Times New Roman" charset="0"/>
                <a:ea typeface="Times New Roman" charset="0"/>
                <a:cs typeface="Times New Roman" charset="0"/>
              </a:rPr>
              <a:t>noun –</a:t>
            </a:r>
            <a:r>
              <a:rPr lang="en-US" sz="3200" b="1">
                <a:latin typeface="Times New Roman" charset="0"/>
                <a:ea typeface="Times New Roman" charset="0"/>
                <a:cs typeface="Times New Roman" charset="0"/>
              </a:rPr>
              <a:t> </a:t>
            </a:r>
            <a:r>
              <a:rPr lang="en-US" sz="3200">
                <a:latin typeface="Times New Roman" charset="0"/>
                <a:ea typeface="Times New Roman" charset="0"/>
                <a:cs typeface="Times New Roman" charset="0"/>
              </a:rPr>
              <a:t>someone who does not believe in God or deities.</a:t>
            </a:r>
          </a:p>
          <a:p>
            <a:pPr>
              <a:buFont typeface="Symbol" charset="2"/>
              <a:buNone/>
            </a:pPr>
            <a:r>
              <a:rPr lang="en-US" sz="3200" b="1">
                <a:latin typeface="Times New Roman" charset="0"/>
                <a:ea typeface="Times New Roman" charset="0"/>
                <a:cs typeface="Times New Roman" charset="0"/>
              </a:rPr>
              <a:t> </a:t>
            </a:r>
            <a:endParaRPr lang="en-US" sz="3200">
              <a:latin typeface="Times New Roman" charset="0"/>
              <a:ea typeface="Times New Roman" charset="0"/>
              <a:cs typeface="Times New Roman" charset="0"/>
            </a:endParaRPr>
          </a:p>
          <a:p>
            <a:r>
              <a:rPr lang="en-US" sz="3200">
                <a:latin typeface="Times New Roman" charset="0"/>
                <a:ea typeface="Times New Roman" charset="0"/>
                <a:cs typeface="Times New Roman" charset="0"/>
              </a:rPr>
              <a:t>Atheists in the United States often lobby to remove the phrase “In God We Trust” from our currency, the phrase “Under God” from “The Pledge of Allegiance”, and they support strict separation in matters of church and state. </a:t>
            </a:r>
          </a:p>
          <a:p>
            <a:pPr eaLnBrk="1" hangingPunct="1"/>
            <a:endParaRPr lang="en-US" sz="3200" b="1">
              <a:latin typeface="Times New Roman" charset="0"/>
              <a:ea typeface="Times New Roman" charset="0"/>
              <a:cs typeface="Times New Roman" charset="0"/>
            </a:endParaRPr>
          </a:p>
        </p:txBody>
      </p:sp>
      <p:sp>
        <p:nvSpPr>
          <p:cNvPr id="20482" name="Rectangle 2"/>
          <p:cNvSpPr>
            <a:spLocks noGrp="1" noChangeArrowheads="1"/>
          </p:cNvSpPr>
          <p:nvPr>
            <p:ph type="title"/>
          </p:nvPr>
        </p:nvSpPr>
        <p:spPr/>
        <p:txBody>
          <a:bodyPr>
            <a:normAutofit fontScale="90000"/>
          </a:bodyPr>
          <a:lstStyle/>
          <a:p>
            <a:r>
              <a:rPr lang="en-US" dirty="0" smtClean="0"/>
              <a:t>Word of the Day!</a:t>
            </a:r>
            <a:r>
              <a:rPr lang="en-US" sz="4800" b="1" dirty="0" smtClean="0">
                <a:latin typeface="Times New Roman" charset="0"/>
                <a:ea typeface="Times New Roman" charset="0"/>
                <a:cs typeface="Times New Roman" charset="0"/>
              </a:rPr>
              <a:t/>
            </a:r>
            <a:br>
              <a:rPr lang="en-US" sz="4800" b="1" dirty="0" smtClean="0">
                <a:latin typeface="Times New Roman" charset="0"/>
                <a:ea typeface="Times New Roman" charset="0"/>
                <a:cs typeface="Times New Roman" charset="0"/>
              </a:rPr>
            </a:br>
            <a:r>
              <a:rPr lang="en-US" sz="4800" b="1" dirty="0" smtClean="0">
                <a:latin typeface="Times New Roman" charset="0"/>
                <a:ea typeface="Times New Roman" charset="0"/>
                <a:cs typeface="Times New Roman" charset="0"/>
              </a:rPr>
              <a:t>atheist</a:t>
            </a:r>
            <a:endParaRPr lang="en-US" sz="4800" b="1" dirty="0">
              <a:latin typeface="Times New Roman" charset="0"/>
              <a:ea typeface="Times New Roman" charset="0"/>
              <a:cs typeface="Times New Roman"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2852</TotalTime>
  <Words>820</Words>
  <Application>Microsoft Macintosh PowerPoint</Application>
  <PresentationFormat>On-screen Show (4:3)</PresentationFormat>
  <Paragraphs>85</Paragraphs>
  <Slides>19</Slides>
  <Notes>3</Notes>
  <HiddenSlides>0</HiddenSlides>
  <MMClips>0</MMClips>
  <ScaleCrop>false</ScaleCrop>
  <HeadingPairs>
    <vt:vector size="4" baseType="variant">
      <vt:variant>
        <vt:lpstr>Design Template</vt:lpstr>
      </vt:variant>
      <vt:variant>
        <vt:i4>1</vt:i4>
      </vt:variant>
      <vt:variant>
        <vt:lpstr>Slide Titles</vt:lpstr>
      </vt:variant>
      <vt:variant>
        <vt:i4>19</vt:i4>
      </vt:variant>
    </vt:vector>
  </HeadingPairs>
  <TitlesOfParts>
    <vt:vector size="20" baseType="lpstr">
      <vt:lpstr>Office Theme</vt:lpstr>
      <vt:lpstr>January Week 4 1/26-1/30</vt:lpstr>
      <vt:lpstr>Monday</vt:lpstr>
      <vt:lpstr>Word of the Day! myriad</vt:lpstr>
      <vt:lpstr>Literacy Strand</vt:lpstr>
      <vt:lpstr>KPREP Reading Practice</vt:lpstr>
      <vt:lpstr>Learning Target</vt:lpstr>
      <vt:lpstr>Wednesday</vt:lpstr>
      <vt:lpstr>Word of the Day! baroque  </vt:lpstr>
      <vt:lpstr>Word of the Day! atheist</vt:lpstr>
      <vt:lpstr>Independent Work Time</vt:lpstr>
      <vt:lpstr>Learning Target</vt:lpstr>
      <vt:lpstr>Thursday</vt:lpstr>
      <vt:lpstr>Word of the Day! tempo</vt:lpstr>
      <vt:lpstr>Literacy Strand</vt:lpstr>
      <vt:lpstr>Finding Evidence</vt:lpstr>
      <vt:lpstr>Learning Target</vt:lpstr>
      <vt:lpstr>Friday</vt:lpstr>
      <vt:lpstr>Word of the Day QUIZ!</vt:lpstr>
      <vt:lpstr>Learning Target</vt:lpstr>
    </vt:vector>
  </TitlesOfParts>
  <Company>Kansas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Week 4</dc:title>
  <dc:creator>Candice Lewis</dc:creator>
  <cp:lastModifiedBy>Candice Lewis</cp:lastModifiedBy>
  <cp:revision>9</cp:revision>
  <dcterms:created xsi:type="dcterms:W3CDTF">2015-01-26T13:49:35Z</dcterms:created>
  <dcterms:modified xsi:type="dcterms:W3CDTF">2015-01-28T12:51:03Z</dcterms:modified>
</cp:coreProperties>
</file>