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5"/>
  </p:notesMasterIdLst>
  <p:sldIdLst>
    <p:sldId id="256" r:id="rId3"/>
    <p:sldId id="258" r:id="rId4"/>
    <p:sldId id="260" r:id="rId5"/>
    <p:sldId id="259" r:id="rId6"/>
    <p:sldId id="261" r:id="rId7"/>
    <p:sldId id="296" r:id="rId8"/>
    <p:sldId id="297" r:id="rId9"/>
    <p:sldId id="292" r:id="rId10"/>
    <p:sldId id="293"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62" r:id="rId36"/>
    <p:sldId id="298" r:id="rId37"/>
    <p:sldId id="294" r:id="rId38"/>
    <p:sldId id="266" r:id="rId39"/>
    <p:sldId id="291" r:id="rId40"/>
    <p:sldId id="299" r:id="rId41"/>
    <p:sldId id="295" r:id="rId42"/>
    <p:sldId id="267" r:id="rId43"/>
    <p:sldId id="26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7" d="100"/>
          <a:sy n="107" d="100"/>
        </p:scale>
        <p:origin x="-38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1A9C91-09CD-8248-835F-7AF99BF0BB28}" type="datetimeFigureOut">
              <a:rPr lang="en-US" smtClean="0"/>
              <a:t>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4ECA2-DD8D-AC44-AF58-6CF546809CB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21CA4DCD-74E2-4549-89D1-D3B6D25F22DD}" type="slidenum">
              <a:rPr lang="en-US"/>
              <a:pPr/>
              <a:t>6</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1D5CF02A-FC34-BB4F-A941-85CA0051F7B6}" type="slidenum">
              <a:rPr lang="en-US"/>
              <a:pPr/>
              <a:t>7</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80DEC9C8-DB88-D64C-905B-6AFEF39111A5}" type="slidenum">
              <a:rPr lang="en-US"/>
              <a:pPr/>
              <a:t>35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995B2BA5-A471-C64B-8FC9-4E5A6AADE6BB}" type="slidenum">
              <a:rPr lang="en-US"/>
              <a:pPr/>
              <a:t>39</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BDCA4-2BF8-5B43-A3D2-3ECFDF051C73}"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BDCA4-2BF8-5B43-A3D2-3ECFDF051C73}"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BDCA4-2BF8-5B43-A3D2-3ECFDF051C73}"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6BD7A2-6C3E-DF42-9750-D27A507D5B93}" type="datetime1">
              <a:rPr lang="en-US"/>
              <a:pPr>
                <a:defRPr/>
              </a:pPr>
              <a:t>1/11/15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8222A2-18C6-AF4B-9829-3DD857C727F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2BB5E7-2A23-5F41-A666-09550AB6E731}" type="datetime1">
              <a:rPr lang="en-US"/>
              <a:pPr>
                <a:defRPr/>
              </a:pPr>
              <a:t>1/11/15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B80A5E-680A-BE40-BF3B-C917082966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797C31-62D3-2E42-A347-FDC0EEFE87C2}" type="datetime1">
              <a:rPr lang="en-US"/>
              <a:pPr>
                <a:defRPr/>
              </a:pPr>
              <a:t>1/11/15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37FBCA-6D19-6D4C-96F5-A0C24FC8D2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BDCA4-2BF8-5B43-A3D2-3ECFDF051C73}"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BDCA4-2BF8-5B43-A3D2-3ECFDF051C73}"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4BDCA4-2BF8-5B43-A3D2-3ECFDF051C73}"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BDCA4-2BF8-5B43-A3D2-3ECFDF051C73}" type="datetimeFigureOut">
              <a:rPr lang="en-US" smtClean="0"/>
              <a:pPr/>
              <a:t>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4BDCA4-2BF8-5B43-A3D2-3ECFDF051C73}" type="datetimeFigureOut">
              <a:rPr lang="en-US" smtClean="0"/>
              <a:pPr/>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BDCA4-2BF8-5B43-A3D2-3ECFDF051C73}" type="datetimeFigureOut">
              <a:rPr lang="en-US" smtClean="0"/>
              <a:pPr/>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BDCA4-2BF8-5B43-A3D2-3ECFDF051C73}"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BDCA4-2BF8-5B43-A3D2-3ECFDF051C73}"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8E25-4E2C-6D40-A9C7-DFF4C2742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BDCA4-2BF8-5B43-A3D2-3ECFDF051C73}" type="datetimeFigureOut">
              <a:rPr lang="en-US" smtClean="0"/>
              <a:pPr/>
              <a:t>1/11/15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48E25-4E2C-6D40-A9C7-DFF4C2742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92D05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914400" fontAlgn="base">
              <a:spcBef>
                <a:spcPct val="0"/>
              </a:spcBef>
              <a:spcAft>
                <a:spcPct val="0"/>
              </a:spcAft>
              <a:defRPr/>
            </a:pPr>
            <a:fld id="{437E8D05-49C7-F643-A23A-14075EC26FFD}" type="datetime1">
              <a:rPr lang="en-US">
                <a:ea typeface="Arial" charset="0"/>
                <a:cs typeface="Arial" charset="0"/>
              </a:rPr>
              <a:pPr defTabSz="914400" fontAlgn="base">
                <a:spcBef>
                  <a:spcPct val="0"/>
                </a:spcBef>
                <a:spcAft>
                  <a:spcPct val="0"/>
                </a:spcAft>
                <a:defRPr/>
              </a:pPr>
              <a:t>1/11/15</a:t>
            </a:fld>
            <a:endParaRPr lang="en-US">
              <a:ea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7B63315D-8FFB-804F-920D-311FC3A1D68E}" type="slidenum">
              <a:rPr lang="en-US">
                <a:ea typeface="Arial" charset="0"/>
                <a:cs typeface="Arial" charset="0"/>
              </a:rPr>
              <a:pPr defTabSz="914400" fontAlgn="base">
                <a:spcBef>
                  <a:spcPct val="0"/>
                </a:spcBef>
                <a:spcAft>
                  <a:spcPct val="0"/>
                </a:spcAft>
                <a:defRPr/>
              </a:pPr>
              <a:t>‹#›</a:t>
            </a:fld>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7.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7.png"/><Relationship Id="rId10"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January Week 2</a:t>
            </a:r>
            <a:endParaRPr lang="en-US" dirty="0"/>
          </a:p>
        </p:txBody>
      </p:sp>
      <p:sp>
        <p:nvSpPr>
          <p:cNvPr id="3" name="Subtitle 2"/>
          <p:cNvSpPr>
            <a:spLocks noGrp="1"/>
          </p:cNvSpPr>
          <p:nvPr>
            <p:ph type="subTitle" idx="1"/>
          </p:nvPr>
        </p:nvSpPr>
        <p:spPr/>
        <p:txBody>
          <a:bodyPr>
            <a:normAutofit fontScale="70000" lnSpcReduction="20000"/>
          </a:bodyPr>
          <a:lstStyle/>
          <a:p>
            <a:pPr algn="l"/>
            <a:r>
              <a:rPr lang="en-US" dirty="0" smtClean="0"/>
              <a:t>Monday:</a:t>
            </a:r>
            <a:r>
              <a:rPr lang="en-US" dirty="0" smtClean="0"/>
              <a:t> Warm-ups due, WOTD QUIZ and 3.8</a:t>
            </a:r>
          </a:p>
          <a:p>
            <a:pPr algn="l"/>
            <a:r>
              <a:rPr lang="en-US" dirty="0" smtClean="0"/>
              <a:t>Tuesday:</a:t>
            </a:r>
            <a:r>
              <a:rPr lang="en-US" dirty="0" smtClean="0"/>
              <a:t> Reading Full Circle Notes</a:t>
            </a:r>
          </a:p>
          <a:p>
            <a:pPr algn="l"/>
            <a:r>
              <a:rPr lang="en-US" dirty="0" smtClean="0"/>
              <a:t>Wednesday:</a:t>
            </a:r>
            <a:r>
              <a:rPr lang="en-US" dirty="0" smtClean="0"/>
              <a:t> Cheat Sheet Practice with article packet</a:t>
            </a:r>
          </a:p>
          <a:p>
            <a:pPr algn="l"/>
            <a:r>
              <a:rPr lang="en-US" dirty="0" smtClean="0"/>
              <a:t>Thursday:</a:t>
            </a:r>
            <a:r>
              <a:rPr lang="en-US" dirty="0" smtClean="0"/>
              <a:t> Continue Cheat Sheet Practice </a:t>
            </a:r>
          </a:p>
          <a:p>
            <a:pPr algn="l"/>
            <a:r>
              <a:rPr lang="en-US" dirty="0" smtClean="0"/>
              <a:t>Friday:</a:t>
            </a:r>
            <a:r>
              <a:rPr lang="en-US" dirty="0" smtClean="0"/>
              <a:t> SCHOOL WIDE READING/WRITING SCRIMMAGE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I can understand how to use Reading Full Circle while I’m testing.  </a:t>
            </a:r>
            <a:endParaRPr lang="en-US" dirty="0"/>
          </a:p>
        </p:txBody>
      </p:sp>
      <p:pic>
        <p:nvPicPr>
          <p:cNvPr id="4" name="Picture 3"/>
          <p:cNvPicPr>
            <a:picLocks noChangeAspect="1"/>
          </p:cNvPicPr>
          <p:nvPr/>
        </p:nvPicPr>
        <p:blipFill>
          <a:blip r:embed="rId2"/>
          <a:stretch>
            <a:fillRect/>
          </a:stretch>
        </p:blipFill>
        <p:spPr>
          <a:xfrm>
            <a:off x="8009467" y="0"/>
            <a:ext cx="1134533" cy="11930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sz="8000">
                <a:solidFill>
                  <a:schemeClr val="bg1"/>
                </a:solidFill>
                <a:effectLst>
                  <a:outerShdw blurRad="38100" dist="38100" dir="2700000" algn="tl">
                    <a:srgbClr val="000000"/>
                  </a:outerShdw>
                </a:effectLst>
                <a:ea typeface="+mj-ea"/>
                <a:cs typeface="+mj-cs"/>
              </a:rPr>
              <a:t>Reading Full Circle</a:t>
            </a:r>
            <a:endParaRPr lang="en-US" sz="8000">
              <a:ea typeface="+mj-ea"/>
              <a:cs typeface="+mj-cs"/>
            </a:endParaRPr>
          </a:p>
        </p:txBody>
      </p:sp>
      <p:sp>
        <p:nvSpPr>
          <p:cNvPr id="5" name="Subtitle 4"/>
          <p:cNvSpPr>
            <a:spLocks noGrp="1"/>
          </p:cNvSpPr>
          <p:nvPr>
            <p:ph type="subTitle" idx="1"/>
          </p:nvPr>
        </p:nvSpPr>
        <p:spPr/>
        <p:txBody>
          <a:bodyPr/>
          <a:lstStyle/>
          <a:p>
            <a:pPr>
              <a:buFont typeface="Arial" panose="020B0604020202020204" pitchFamily="34" charset="0"/>
              <a:buNone/>
              <a:defRPr/>
            </a:pPr>
            <a:endParaRPr lang="en-US">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5" name="Picture 2" descr="http://img3.wikia.nocookie.net/__cb20140731022800/someordinarygamers/images/6/6c/Question-mark.png"/>
          <p:cNvPicPr>
            <a:picLocks noChangeAspect="1" noChangeArrowheads="1"/>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3524250" y="2332038"/>
            <a:ext cx="1836997" cy="2389363"/>
          </a:xfrm>
          <a:prstGeom prst="rect">
            <a:avLst/>
          </a:prstGeom>
          <a:noFill/>
          <a:ln>
            <a:noFill/>
          </a:ln>
          <a:effectLst>
            <a:glow rad="355600">
              <a:schemeClr val="accent1">
                <a:alpha val="28000"/>
              </a:schemeClr>
            </a:glow>
          </a:effectLst>
          <a:extLst>
            <a:ext uri="{909E8E84-426E-40DD-AFC4-6F175D3DCCD1}"/>
            <a:ext uri="{91240B29-F687-4F45-9708-019B960494DF}"/>
          </a:extLst>
        </p:spPr>
      </p:pic>
      <p:sp>
        <p:nvSpPr>
          <p:cNvPr id="3" name="Donut 2"/>
          <p:cNvSpPr/>
          <p:nvPr/>
        </p:nvSpPr>
        <p:spPr>
          <a:xfrm>
            <a:off x="1066800" y="652463"/>
            <a:ext cx="6472238" cy="6164262"/>
          </a:xfrm>
          <a:prstGeom prst="donut">
            <a:avLst>
              <a:gd name="adj" fmla="val 6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black"/>
              </a:solidFill>
            </a:endParaRPr>
          </a:p>
        </p:txBody>
      </p:sp>
      <p:sp>
        <p:nvSpPr>
          <p:cNvPr id="2" name="Title 1"/>
          <p:cNvSpPr>
            <a:spLocks noGrp="1"/>
          </p:cNvSpPr>
          <p:nvPr>
            <p:ph type="title"/>
          </p:nvPr>
        </p:nvSpPr>
        <p:spPr>
          <a:xfrm>
            <a:off x="6157913" y="80963"/>
            <a:ext cx="2857500" cy="1138237"/>
          </a:xfrm>
        </p:spPr>
        <p:txBody>
          <a:bodyPr rtlCol="0">
            <a:normAutofit fontScale="90000"/>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ea typeface="+mj-ea"/>
                <a:cs typeface="+mj-cs"/>
              </a:rPr>
              <a:t>Reading Full Circle</a:t>
            </a:r>
          </a:p>
        </p:txBody>
      </p:sp>
      <p:sp>
        <p:nvSpPr>
          <p:cNvPr id="15365" name="TextBox 7"/>
          <p:cNvSpPr txBox="1">
            <a:spLocks noChangeArrowheads="1"/>
          </p:cNvSpPr>
          <p:nvPr/>
        </p:nvSpPr>
        <p:spPr bwMode="auto">
          <a:xfrm>
            <a:off x="2697163" y="620713"/>
            <a:ext cx="3124200" cy="52387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0033CC"/>
                </a:solidFill>
                <a:ea typeface="Arial" charset="0"/>
                <a:cs typeface="Arial" charset="0"/>
              </a:rPr>
              <a:t>Read</a:t>
            </a:r>
            <a:r>
              <a:rPr lang="en-US" sz="2800">
                <a:solidFill>
                  <a:srgbClr val="0033CC"/>
                </a:solidFill>
                <a:ea typeface="Arial" charset="0"/>
                <a:cs typeface="Arial" charset="0"/>
              </a:rPr>
              <a:t> the questions</a:t>
            </a:r>
          </a:p>
        </p:txBody>
      </p:sp>
      <p:sp>
        <p:nvSpPr>
          <p:cNvPr id="15366" name="TextBox 8"/>
          <p:cNvSpPr txBox="1">
            <a:spLocks noChangeArrowheads="1"/>
          </p:cNvSpPr>
          <p:nvPr/>
        </p:nvSpPr>
        <p:spPr bwMode="auto">
          <a:xfrm>
            <a:off x="6373813" y="2332038"/>
            <a:ext cx="2743200" cy="230822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Write down </a:t>
            </a:r>
            <a:r>
              <a:rPr lang="en-US" sz="2400">
                <a:solidFill>
                  <a:srgbClr val="0033CC"/>
                </a:solidFill>
                <a:ea typeface="Arial" charset="0"/>
                <a:cs typeface="Arial" charset="0"/>
              </a:rPr>
              <a:t>key/clue words from the question on your scrap paper (cheat sheet)—1-5 words</a:t>
            </a:r>
          </a:p>
        </p:txBody>
      </p:sp>
      <p:sp>
        <p:nvSpPr>
          <p:cNvPr id="15367" name="TextBox 9"/>
          <p:cNvSpPr txBox="1">
            <a:spLocks noChangeArrowheads="1"/>
          </p:cNvSpPr>
          <p:nvPr/>
        </p:nvSpPr>
        <p:spPr bwMode="auto">
          <a:xfrm>
            <a:off x="2590800" y="5246688"/>
            <a:ext cx="3983038" cy="1570037"/>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Keep</a:t>
            </a:r>
            <a:r>
              <a:rPr lang="en-US" sz="2400">
                <a:solidFill>
                  <a:srgbClr val="0033CC"/>
                </a:solidFill>
                <a:ea typeface="Arial" charset="0"/>
                <a:cs typeface="Arial" charset="0"/>
              </a:rPr>
              <a:t> cheat  sheet visible and begin reading the passage. </a:t>
            </a:r>
            <a:r>
              <a:rPr lang="en-US" sz="2400" b="1">
                <a:solidFill>
                  <a:srgbClr val="0033CC"/>
                </a:solidFill>
                <a:ea typeface="Arial" charset="0"/>
                <a:cs typeface="Arial" charset="0"/>
              </a:rPr>
              <a:t>Read</a:t>
            </a:r>
            <a:r>
              <a:rPr lang="en-US" sz="2400">
                <a:solidFill>
                  <a:srgbClr val="0033CC"/>
                </a:solidFill>
                <a:ea typeface="Arial" charset="0"/>
                <a:cs typeface="Arial" charset="0"/>
              </a:rPr>
              <a:t> back over cheat sheet after each paragraph.</a:t>
            </a:r>
          </a:p>
        </p:txBody>
      </p:sp>
      <p:sp>
        <p:nvSpPr>
          <p:cNvPr id="15368" name="TextBox 10"/>
          <p:cNvSpPr txBox="1">
            <a:spLocks noChangeArrowheads="1"/>
          </p:cNvSpPr>
          <p:nvPr/>
        </p:nvSpPr>
        <p:spPr bwMode="auto">
          <a:xfrm>
            <a:off x="79375" y="2619375"/>
            <a:ext cx="3238500" cy="2309813"/>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Underline</a:t>
            </a:r>
            <a:r>
              <a:rPr lang="en-US" sz="2400">
                <a:solidFill>
                  <a:srgbClr val="0033CC"/>
                </a:solidFill>
                <a:ea typeface="Arial" charset="0"/>
                <a:cs typeface="Arial" charset="0"/>
              </a:rPr>
              <a:t> info in passage that connects with the things written on the cheat sheet and </a:t>
            </a:r>
            <a:r>
              <a:rPr lang="en-US" sz="2400" b="1">
                <a:solidFill>
                  <a:srgbClr val="0033CC"/>
                </a:solidFill>
                <a:ea typeface="Arial" charset="0"/>
                <a:cs typeface="Arial" charset="0"/>
              </a:rPr>
              <a:t>label </a:t>
            </a:r>
            <a:r>
              <a:rPr lang="en-US" sz="2400">
                <a:solidFill>
                  <a:srgbClr val="0033CC"/>
                </a:solidFill>
                <a:ea typeface="Arial" charset="0"/>
                <a:cs typeface="Arial" charset="0"/>
              </a:rPr>
              <a:t>it with the question number. </a:t>
            </a:r>
          </a:p>
        </p:txBody>
      </p:sp>
      <p:sp>
        <p:nvSpPr>
          <p:cNvPr id="15369" name="TextBox 11"/>
          <p:cNvSpPr txBox="1">
            <a:spLocks noChangeArrowheads="1"/>
          </p:cNvSpPr>
          <p:nvPr/>
        </p:nvSpPr>
        <p:spPr bwMode="auto">
          <a:xfrm>
            <a:off x="3303588" y="2070100"/>
            <a:ext cx="2640012" cy="193992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Refer</a:t>
            </a:r>
            <a:r>
              <a:rPr lang="en-US" sz="2400">
                <a:solidFill>
                  <a:srgbClr val="0033CC"/>
                </a:solidFill>
                <a:ea typeface="Arial" charset="0"/>
                <a:cs typeface="Arial" charset="0"/>
              </a:rPr>
              <a:t> to the underlined and labeled sections of the text to identify answer.</a:t>
            </a:r>
          </a:p>
        </p:txBody>
      </p:sp>
      <p:sp>
        <p:nvSpPr>
          <p:cNvPr id="4" name="Down Arrow 3"/>
          <p:cNvSpPr/>
          <p:nvPr/>
        </p:nvSpPr>
        <p:spPr>
          <a:xfrm>
            <a:off x="4030663" y="1144588"/>
            <a:ext cx="457200"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15371" name="Picture 2" descr="C:\Users\Erica E\AppData\Local\Microsoft\Windows\INetCache\IE\186W1ZZT\MC900441361[1].png"/>
          <p:cNvPicPr>
            <a:picLocks noChangeAspect="1" noChangeArrowheads="1"/>
          </p:cNvPicPr>
          <p:nvPr/>
        </p:nvPicPr>
        <p:blipFill>
          <a:blip r:embed="rId3"/>
          <a:srcRect/>
          <a:stretch>
            <a:fillRect/>
          </a:stretch>
        </p:blipFill>
        <p:spPr bwMode="auto">
          <a:xfrm>
            <a:off x="3938588" y="0"/>
            <a:ext cx="728662" cy="728663"/>
          </a:xfrm>
          <a:prstGeom prst="rect">
            <a:avLst/>
          </a:prstGeom>
          <a:noFill/>
          <a:ln w="9525">
            <a:noFill/>
            <a:miter lim="800000"/>
            <a:headEnd/>
            <a:tailEnd/>
          </a:ln>
        </p:spPr>
      </p:pic>
      <p:sp>
        <p:nvSpPr>
          <p:cNvPr id="15372" name="TextBox 4"/>
          <p:cNvSpPr txBox="1">
            <a:spLocks noChangeArrowheads="1"/>
          </p:cNvSpPr>
          <p:nvPr/>
        </p:nvSpPr>
        <p:spPr bwMode="auto">
          <a:xfrm>
            <a:off x="4852988"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1.</a:t>
            </a:r>
          </a:p>
        </p:txBody>
      </p:sp>
      <p:sp>
        <p:nvSpPr>
          <p:cNvPr id="15373" name="TextBox 12"/>
          <p:cNvSpPr txBox="1">
            <a:spLocks noChangeArrowheads="1"/>
          </p:cNvSpPr>
          <p:nvPr/>
        </p:nvSpPr>
        <p:spPr bwMode="auto">
          <a:xfrm>
            <a:off x="7478713" y="180816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2.</a:t>
            </a:r>
          </a:p>
        </p:txBody>
      </p:sp>
      <p:sp>
        <p:nvSpPr>
          <p:cNvPr id="15374" name="TextBox 13"/>
          <p:cNvSpPr txBox="1">
            <a:spLocks noChangeArrowheads="1"/>
          </p:cNvSpPr>
          <p:nvPr/>
        </p:nvSpPr>
        <p:spPr bwMode="auto">
          <a:xfrm>
            <a:off x="4259263" y="49291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3.</a:t>
            </a:r>
          </a:p>
        </p:txBody>
      </p:sp>
      <p:sp>
        <p:nvSpPr>
          <p:cNvPr id="15375" name="TextBox 14"/>
          <p:cNvSpPr txBox="1">
            <a:spLocks noChangeArrowheads="1"/>
          </p:cNvSpPr>
          <p:nvPr/>
        </p:nvSpPr>
        <p:spPr bwMode="auto">
          <a:xfrm>
            <a:off x="533400" y="199231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4.</a:t>
            </a:r>
          </a:p>
        </p:txBody>
      </p:sp>
      <p:sp>
        <p:nvSpPr>
          <p:cNvPr id="15376" name="TextBox 15"/>
          <p:cNvSpPr txBox="1">
            <a:spLocks noChangeArrowheads="1"/>
          </p:cNvSpPr>
          <p:nvPr/>
        </p:nvSpPr>
        <p:spPr bwMode="auto">
          <a:xfrm>
            <a:off x="3273425"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5.</a:t>
            </a:r>
          </a:p>
        </p:txBody>
      </p:sp>
      <p:sp>
        <p:nvSpPr>
          <p:cNvPr id="15377" name="TextBox 16"/>
          <p:cNvSpPr txBox="1">
            <a:spLocks noChangeArrowheads="1"/>
          </p:cNvSpPr>
          <p:nvPr/>
        </p:nvSpPr>
        <p:spPr bwMode="auto">
          <a:xfrm>
            <a:off x="4037013" y="16652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4800" b="1">
                <a:solidFill>
                  <a:srgbClr val="0033CC"/>
                </a:solidFill>
              </a:rPr>
              <a:t>1.  Read</a:t>
            </a:r>
            <a:r>
              <a:rPr lang="en-US" sz="4800">
                <a:solidFill>
                  <a:srgbClr val="0033CC"/>
                </a:solidFill>
              </a:rPr>
              <a:t> the questions</a:t>
            </a:r>
          </a:p>
        </p:txBody>
      </p:sp>
      <p:sp>
        <p:nvSpPr>
          <p:cNvPr id="3" name="Content Placeholder 2"/>
          <p:cNvSpPr>
            <a:spLocks noGrp="1"/>
          </p:cNvSpPr>
          <p:nvPr>
            <p:ph idx="1"/>
          </p:nvPr>
        </p:nvSpPr>
        <p:spPr/>
        <p:txBody>
          <a:bodyPr/>
          <a:lstStyle/>
          <a:p>
            <a:pPr marL="0" indent="0">
              <a:buFont typeface="Arial" charset="0"/>
              <a:buNone/>
            </a:pPr>
            <a:r>
              <a:rPr lang="en-US">
                <a:solidFill>
                  <a:srgbClr val="0033CC"/>
                </a:solidFill>
              </a:rPr>
              <a:t>Go ahead, skip the entire passage, and read the questions first.</a:t>
            </a:r>
          </a:p>
          <a:p>
            <a:pPr marL="0" indent="0">
              <a:buFont typeface="Arial" charset="0"/>
              <a:buNone/>
            </a:pPr>
            <a:r>
              <a:rPr lang="en-US">
                <a:solidFill>
                  <a:srgbClr val="0033CC"/>
                </a:solidFill>
              </a:rPr>
              <a:t>It will help you when you are reading the passage.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5" name="Picture 2" descr="http://img3.wikia.nocookie.net/__cb20140731022800/someordinarygamers/images/6/6c/Question-mark.png"/>
          <p:cNvPicPr>
            <a:picLocks noChangeAspect="1" noChangeArrowheads="1"/>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3524250" y="2332038"/>
            <a:ext cx="1836997" cy="2389363"/>
          </a:xfrm>
          <a:prstGeom prst="rect">
            <a:avLst/>
          </a:prstGeom>
          <a:noFill/>
          <a:ln>
            <a:noFill/>
          </a:ln>
          <a:effectLst>
            <a:glow rad="355600">
              <a:schemeClr val="accent1">
                <a:alpha val="28000"/>
              </a:schemeClr>
            </a:glow>
          </a:effectLst>
          <a:extLst>
            <a:ext uri="{909E8E84-426E-40DD-AFC4-6F175D3DCCD1}"/>
            <a:ext uri="{91240B29-F687-4F45-9708-019B960494DF}"/>
          </a:extLst>
        </p:spPr>
      </p:pic>
      <p:sp>
        <p:nvSpPr>
          <p:cNvPr id="3" name="Donut 2"/>
          <p:cNvSpPr/>
          <p:nvPr/>
        </p:nvSpPr>
        <p:spPr>
          <a:xfrm>
            <a:off x="1066800" y="652463"/>
            <a:ext cx="6472238" cy="6164262"/>
          </a:xfrm>
          <a:prstGeom prst="donut">
            <a:avLst>
              <a:gd name="adj" fmla="val 6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black"/>
              </a:solidFill>
            </a:endParaRPr>
          </a:p>
        </p:txBody>
      </p:sp>
      <p:sp>
        <p:nvSpPr>
          <p:cNvPr id="2" name="Title 1"/>
          <p:cNvSpPr>
            <a:spLocks noGrp="1"/>
          </p:cNvSpPr>
          <p:nvPr>
            <p:ph type="title"/>
          </p:nvPr>
        </p:nvSpPr>
        <p:spPr>
          <a:xfrm>
            <a:off x="6157913" y="80963"/>
            <a:ext cx="2857500" cy="1138237"/>
          </a:xfrm>
        </p:spPr>
        <p:txBody>
          <a:bodyPr rtlCol="0">
            <a:normAutofit fontScale="90000"/>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ea typeface="+mj-ea"/>
                <a:cs typeface="+mj-cs"/>
              </a:rPr>
              <a:t>Reading Full Circle</a:t>
            </a:r>
          </a:p>
        </p:txBody>
      </p:sp>
      <p:sp>
        <p:nvSpPr>
          <p:cNvPr id="17413" name="TextBox 7"/>
          <p:cNvSpPr txBox="1">
            <a:spLocks noChangeArrowheads="1"/>
          </p:cNvSpPr>
          <p:nvPr/>
        </p:nvSpPr>
        <p:spPr bwMode="auto">
          <a:xfrm>
            <a:off x="2697163" y="620713"/>
            <a:ext cx="3124200" cy="52387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0033CC"/>
                </a:solidFill>
                <a:ea typeface="Arial" charset="0"/>
                <a:cs typeface="Arial" charset="0"/>
              </a:rPr>
              <a:t>Read</a:t>
            </a:r>
            <a:r>
              <a:rPr lang="en-US" sz="2800">
                <a:solidFill>
                  <a:srgbClr val="0033CC"/>
                </a:solidFill>
                <a:ea typeface="Arial" charset="0"/>
                <a:cs typeface="Arial" charset="0"/>
              </a:rPr>
              <a:t> the questions</a:t>
            </a:r>
          </a:p>
        </p:txBody>
      </p:sp>
      <p:sp>
        <p:nvSpPr>
          <p:cNvPr id="17414" name="TextBox 8"/>
          <p:cNvSpPr txBox="1">
            <a:spLocks noChangeArrowheads="1"/>
          </p:cNvSpPr>
          <p:nvPr/>
        </p:nvSpPr>
        <p:spPr bwMode="auto">
          <a:xfrm>
            <a:off x="6373813" y="2332038"/>
            <a:ext cx="2743200" cy="230822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Write down </a:t>
            </a:r>
            <a:r>
              <a:rPr lang="en-US" sz="2400">
                <a:solidFill>
                  <a:srgbClr val="0033CC"/>
                </a:solidFill>
                <a:ea typeface="Arial" charset="0"/>
                <a:cs typeface="Arial" charset="0"/>
              </a:rPr>
              <a:t>key/clue words from the question on your scrap paper (cheat sheet)—1-5 words</a:t>
            </a:r>
          </a:p>
        </p:txBody>
      </p:sp>
      <p:sp>
        <p:nvSpPr>
          <p:cNvPr id="17415" name="TextBox 9"/>
          <p:cNvSpPr txBox="1">
            <a:spLocks noChangeArrowheads="1"/>
          </p:cNvSpPr>
          <p:nvPr/>
        </p:nvSpPr>
        <p:spPr bwMode="auto">
          <a:xfrm>
            <a:off x="2590800" y="5246688"/>
            <a:ext cx="3983038" cy="1570037"/>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Keep</a:t>
            </a:r>
            <a:r>
              <a:rPr lang="en-US" sz="2400">
                <a:solidFill>
                  <a:srgbClr val="0033CC"/>
                </a:solidFill>
                <a:ea typeface="Arial" charset="0"/>
                <a:cs typeface="Arial" charset="0"/>
              </a:rPr>
              <a:t> cheat  sheet visible and begin reading the passage. </a:t>
            </a:r>
            <a:r>
              <a:rPr lang="en-US" sz="2400" b="1">
                <a:solidFill>
                  <a:srgbClr val="0033CC"/>
                </a:solidFill>
                <a:ea typeface="Arial" charset="0"/>
                <a:cs typeface="Arial" charset="0"/>
              </a:rPr>
              <a:t>Read</a:t>
            </a:r>
            <a:r>
              <a:rPr lang="en-US" sz="2400">
                <a:solidFill>
                  <a:srgbClr val="0033CC"/>
                </a:solidFill>
                <a:ea typeface="Arial" charset="0"/>
                <a:cs typeface="Arial" charset="0"/>
              </a:rPr>
              <a:t> back over cheat sheet after each paragraph.</a:t>
            </a:r>
          </a:p>
        </p:txBody>
      </p:sp>
      <p:sp>
        <p:nvSpPr>
          <p:cNvPr id="17416" name="TextBox 10"/>
          <p:cNvSpPr txBox="1">
            <a:spLocks noChangeArrowheads="1"/>
          </p:cNvSpPr>
          <p:nvPr/>
        </p:nvSpPr>
        <p:spPr bwMode="auto">
          <a:xfrm>
            <a:off x="79375" y="2619375"/>
            <a:ext cx="3238500" cy="2309813"/>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Underline</a:t>
            </a:r>
            <a:r>
              <a:rPr lang="en-US" sz="2400">
                <a:solidFill>
                  <a:srgbClr val="0033CC"/>
                </a:solidFill>
                <a:ea typeface="Arial" charset="0"/>
                <a:cs typeface="Arial" charset="0"/>
              </a:rPr>
              <a:t> info in passage that connects with the things written on the cheat sheet and </a:t>
            </a:r>
            <a:r>
              <a:rPr lang="en-US" sz="2400" b="1">
                <a:solidFill>
                  <a:srgbClr val="0033CC"/>
                </a:solidFill>
                <a:ea typeface="Arial" charset="0"/>
                <a:cs typeface="Arial" charset="0"/>
              </a:rPr>
              <a:t>label </a:t>
            </a:r>
            <a:r>
              <a:rPr lang="en-US" sz="2400">
                <a:solidFill>
                  <a:srgbClr val="0033CC"/>
                </a:solidFill>
                <a:ea typeface="Arial" charset="0"/>
                <a:cs typeface="Arial" charset="0"/>
              </a:rPr>
              <a:t>it with the question number. </a:t>
            </a:r>
          </a:p>
        </p:txBody>
      </p:sp>
      <p:sp>
        <p:nvSpPr>
          <p:cNvPr id="17417" name="TextBox 11"/>
          <p:cNvSpPr txBox="1">
            <a:spLocks noChangeArrowheads="1"/>
          </p:cNvSpPr>
          <p:nvPr/>
        </p:nvSpPr>
        <p:spPr bwMode="auto">
          <a:xfrm>
            <a:off x="3303588" y="2070100"/>
            <a:ext cx="2640012" cy="193992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Refer</a:t>
            </a:r>
            <a:r>
              <a:rPr lang="en-US" sz="2400">
                <a:solidFill>
                  <a:srgbClr val="0033CC"/>
                </a:solidFill>
                <a:ea typeface="Arial" charset="0"/>
                <a:cs typeface="Arial" charset="0"/>
              </a:rPr>
              <a:t> to the underlined and labeled sections of the text to identify answer.</a:t>
            </a:r>
          </a:p>
        </p:txBody>
      </p:sp>
      <p:sp>
        <p:nvSpPr>
          <p:cNvPr id="4" name="Down Arrow 3"/>
          <p:cNvSpPr/>
          <p:nvPr/>
        </p:nvSpPr>
        <p:spPr>
          <a:xfrm>
            <a:off x="4030663" y="1144588"/>
            <a:ext cx="457200"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17419" name="Picture 2" descr="C:\Users\Erica E\AppData\Local\Microsoft\Windows\INetCache\IE\186W1ZZT\MC900441361[1].png"/>
          <p:cNvPicPr>
            <a:picLocks noChangeAspect="1" noChangeArrowheads="1"/>
          </p:cNvPicPr>
          <p:nvPr/>
        </p:nvPicPr>
        <p:blipFill>
          <a:blip r:embed="rId3"/>
          <a:srcRect/>
          <a:stretch>
            <a:fillRect/>
          </a:stretch>
        </p:blipFill>
        <p:spPr bwMode="auto">
          <a:xfrm>
            <a:off x="3938588" y="0"/>
            <a:ext cx="728662" cy="728663"/>
          </a:xfrm>
          <a:prstGeom prst="rect">
            <a:avLst/>
          </a:prstGeom>
          <a:noFill/>
          <a:ln w="9525">
            <a:noFill/>
            <a:miter lim="800000"/>
            <a:headEnd/>
            <a:tailEnd/>
          </a:ln>
        </p:spPr>
      </p:pic>
      <p:sp>
        <p:nvSpPr>
          <p:cNvPr id="17420" name="TextBox 4"/>
          <p:cNvSpPr txBox="1">
            <a:spLocks noChangeArrowheads="1"/>
          </p:cNvSpPr>
          <p:nvPr/>
        </p:nvSpPr>
        <p:spPr bwMode="auto">
          <a:xfrm>
            <a:off x="4852988"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1.</a:t>
            </a:r>
          </a:p>
        </p:txBody>
      </p:sp>
      <p:sp>
        <p:nvSpPr>
          <p:cNvPr id="17421" name="TextBox 12"/>
          <p:cNvSpPr txBox="1">
            <a:spLocks noChangeArrowheads="1"/>
          </p:cNvSpPr>
          <p:nvPr/>
        </p:nvSpPr>
        <p:spPr bwMode="auto">
          <a:xfrm>
            <a:off x="7478713" y="180816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2.</a:t>
            </a:r>
          </a:p>
        </p:txBody>
      </p:sp>
      <p:sp>
        <p:nvSpPr>
          <p:cNvPr id="17422" name="TextBox 13"/>
          <p:cNvSpPr txBox="1">
            <a:spLocks noChangeArrowheads="1"/>
          </p:cNvSpPr>
          <p:nvPr/>
        </p:nvSpPr>
        <p:spPr bwMode="auto">
          <a:xfrm>
            <a:off x="4259263" y="49291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3.</a:t>
            </a:r>
          </a:p>
        </p:txBody>
      </p:sp>
      <p:sp>
        <p:nvSpPr>
          <p:cNvPr id="17423" name="TextBox 14"/>
          <p:cNvSpPr txBox="1">
            <a:spLocks noChangeArrowheads="1"/>
          </p:cNvSpPr>
          <p:nvPr/>
        </p:nvSpPr>
        <p:spPr bwMode="auto">
          <a:xfrm>
            <a:off x="533400" y="199231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4.</a:t>
            </a:r>
          </a:p>
        </p:txBody>
      </p:sp>
      <p:sp>
        <p:nvSpPr>
          <p:cNvPr id="17424" name="TextBox 15"/>
          <p:cNvSpPr txBox="1">
            <a:spLocks noChangeArrowheads="1"/>
          </p:cNvSpPr>
          <p:nvPr/>
        </p:nvSpPr>
        <p:spPr bwMode="auto">
          <a:xfrm>
            <a:off x="3273425"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5.</a:t>
            </a:r>
          </a:p>
        </p:txBody>
      </p:sp>
      <p:sp>
        <p:nvSpPr>
          <p:cNvPr id="17425" name="TextBox 16"/>
          <p:cNvSpPr txBox="1">
            <a:spLocks noChangeArrowheads="1"/>
          </p:cNvSpPr>
          <p:nvPr/>
        </p:nvSpPr>
        <p:spPr bwMode="auto">
          <a:xfrm>
            <a:off x="4037013" y="16652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800" b="1">
                <a:solidFill>
                  <a:srgbClr val="0033CC"/>
                </a:solidFill>
              </a:rPr>
              <a:t>2.  Create </a:t>
            </a:r>
            <a:r>
              <a:rPr lang="en-US" sz="4800">
                <a:solidFill>
                  <a:srgbClr val="0033CC"/>
                </a:solidFill>
              </a:rPr>
              <a:t> your cheat sheet</a:t>
            </a:r>
            <a:endParaRPr lang="en-US" sz="4800"/>
          </a:p>
        </p:txBody>
      </p:sp>
      <p:sp>
        <p:nvSpPr>
          <p:cNvPr id="3" name="Content Placeholder 2"/>
          <p:cNvSpPr>
            <a:spLocks noGrp="1"/>
          </p:cNvSpPr>
          <p:nvPr>
            <p:ph idx="1"/>
          </p:nvPr>
        </p:nvSpPr>
        <p:spPr/>
        <p:txBody>
          <a:bodyPr/>
          <a:lstStyle/>
          <a:p>
            <a:pPr marL="0" indent="0">
              <a:buFont typeface="Arial" charset="0"/>
              <a:buNone/>
            </a:pPr>
            <a:r>
              <a:rPr lang="en-US" b="1">
                <a:solidFill>
                  <a:srgbClr val="0033CC"/>
                </a:solidFill>
              </a:rPr>
              <a:t>Fold </a:t>
            </a:r>
            <a:r>
              <a:rPr lang="en-US">
                <a:solidFill>
                  <a:srgbClr val="0033CC"/>
                </a:solidFill>
              </a:rPr>
              <a:t>your scrap paper in half.</a:t>
            </a:r>
          </a:p>
          <a:p>
            <a:pPr marL="0" indent="0">
              <a:buFont typeface="Arial" charset="0"/>
              <a:buNone/>
            </a:pPr>
            <a:r>
              <a:rPr lang="en-US" b="1">
                <a:solidFill>
                  <a:srgbClr val="0033CC"/>
                </a:solidFill>
              </a:rPr>
              <a:t>Write down </a:t>
            </a:r>
            <a:r>
              <a:rPr lang="en-US">
                <a:solidFill>
                  <a:srgbClr val="0033CC"/>
                </a:solidFill>
              </a:rPr>
              <a:t>key/clue words from the question on your scrap paper (cheat sheet)—1-5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5" name="Picture 2" descr="http://img3.wikia.nocookie.net/__cb20140731022800/someordinarygamers/images/6/6c/Question-mark.png"/>
          <p:cNvPicPr>
            <a:picLocks noChangeAspect="1" noChangeArrowheads="1"/>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3524250" y="2332038"/>
            <a:ext cx="1836997" cy="2389363"/>
          </a:xfrm>
          <a:prstGeom prst="rect">
            <a:avLst/>
          </a:prstGeom>
          <a:noFill/>
          <a:ln>
            <a:noFill/>
          </a:ln>
          <a:effectLst>
            <a:glow rad="355600">
              <a:schemeClr val="accent1">
                <a:alpha val="28000"/>
              </a:schemeClr>
            </a:glow>
          </a:effectLst>
          <a:extLst>
            <a:ext uri="{909E8E84-426E-40DD-AFC4-6F175D3DCCD1}"/>
            <a:ext uri="{91240B29-F687-4F45-9708-019B960494DF}"/>
          </a:extLst>
        </p:spPr>
      </p:pic>
      <p:sp>
        <p:nvSpPr>
          <p:cNvPr id="3" name="Donut 2"/>
          <p:cNvSpPr/>
          <p:nvPr/>
        </p:nvSpPr>
        <p:spPr>
          <a:xfrm>
            <a:off x="1066800" y="652463"/>
            <a:ext cx="6472238" cy="6164262"/>
          </a:xfrm>
          <a:prstGeom prst="donut">
            <a:avLst>
              <a:gd name="adj" fmla="val 6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black"/>
              </a:solidFill>
            </a:endParaRPr>
          </a:p>
        </p:txBody>
      </p:sp>
      <p:sp>
        <p:nvSpPr>
          <p:cNvPr id="2" name="Title 1"/>
          <p:cNvSpPr>
            <a:spLocks noGrp="1"/>
          </p:cNvSpPr>
          <p:nvPr>
            <p:ph type="title"/>
          </p:nvPr>
        </p:nvSpPr>
        <p:spPr>
          <a:xfrm>
            <a:off x="6157913" y="80963"/>
            <a:ext cx="2857500" cy="1138237"/>
          </a:xfrm>
        </p:spPr>
        <p:txBody>
          <a:bodyPr rtlCol="0">
            <a:normAutofit fontScale="90000"/>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ea typeface="+mj-ea"/>
                <a:cs typeface="+mj-cs"/>
              </a:rPr>
              <a:t>Reading Full Circle</a:t>
            </a:r>
          </a:p>
        </p:txBody>
      </p:sp>
      <p:sp>
        <p:nvSpPr>
          <p:cNvPr id="19461" name="TextBox 7"/>
          <p:cNvSpPr txBox="1">
            <a:spLocks noChangeArrowheads="1"/>
          </p:cNvSpPr>
          <p:nvPr/>
        </p:nvSpPr>
        <p:spPr bwMode="auto">
          <a:xfrm>
            <a:off x="2697163" y="620713"/>
            <a:ext cx="3124200" cy="52387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0033CC"/>
                </a:solidFill>
                <a:ea typeface="Arial" charset="0"/>
                <a:cs typeface="Arial" charset="0"/>
              </a:rPr>
              <a:t>Read</a:t>
            </a:r>
            <a:r>
              <a:rPr lang="en-US" sz="2800">
                <a:solidFill>
                  <a:srgbClr val="0033CC"/>
                </a:solidFill>
                <a:ea typeface="Arial" charset="0"/>
                <a:cs typeface="Arial" charset="0"/>
              </a:rPr>
              <a:t> the questions</a:t>
            </a:r>
          </a:p>
        </p:txBody>
      </p:sp>
      <p:sp>
        <p:nvSpPr>
          <p:cNvPr id="19462" name="TextBox 8"/>
          <p:cNvSpPr txBox="1">
            <a:spLocks noChangeArrowheads="1"/>
          </p:cNvSpPr>
          <p:nvPr/>
        </p:nvSpPr>
        <p:spPr bwMode="auto">
          <a:xfrm>
            <a:off x="6373813" y="2332038"/>
            <a:ext cx="2743200" cy="230822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Write down </a:t>
            </a:r>
            <a:r>
              <a:rPr lang="en-US" sz="2400">
                <a:solidFill>
                  <a:srgbClr val="0033CC"/>
                </a:solidFill>
                <a:ea typeface="Arial" charset="0"/>
                <a:cs typeface="Arial" charset="0"/>
              </a:rPr>
              <a:t>key/clue words from the question on your scrap paper (cheat sheet)—1-5 words</a:t>
            </a:r>
          </a:p>
        </p:txBody>
      </p:sp>
      <p:sp>
        <p:nvSpPr>
          <p:cNvPr id="19463" name="TextBox 9"/>
          <p:cNvSpPr txBox="1">
            <a:spLocks noChangeArrowheads="1"/>
          </p:cNvSpPr>
          <p:nvPr/>
        </p:nvSpPr>
        <p:spPr bwMode="auto">
          <a:xfrm>
            <a:off x="2590800" y="5246688"/>
            <a:ext cx="3983038" cy="1570037"/>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Keep</a:t>
            </a:r>
            <a:r>
              <a:rPr lang="en-US" sz="2400">
                <a:solidFill>
                  <a:srgbClr val="0033CC"/>
                </a:solidFill>
                <a:ea typeface="Arial" charset="0"/>
                <a:cs typeface="Arial" charset="0"/>
              </a:rPr>
              <a:t> cheat  sheet visible and begin reading the passage. </a:t>
            </a:r>
            <a:r>
              <a:rPr lang="en-US" sz="2400" b="1">
                <a:solidFill>
                  <a:srgbClr val="0033CC"/>
                </a:solidFill>
                <a:ea typeface="Arial" charset="0"/>
                <a:cs typeface="Arial" charset="0"/>
              </a:rPr>
              <a:t>Read</a:t>
            </a:r>
            <a:r>
              <a:rPr lang="en-US" sz="2400">
                <a:solidFill>
                  <a:srgbClr val="0033CC"/>
                </a:solidFill>
                <a:ea typeface="Arial" charset="0"/>
                <a:cs typeface="Arial" charset="0"/>
              </a:rPr>
              <a:t> back over cheat sheet after each paragraph.</a:t>
            </a:r>
          </a:p>
        </p:txBody>
      </p:sp>
      <p:sp>
        <p:nvSpPr>
          <p:cNvPr id="19464" name="TextBox 10"/>
          <p:cNvSpPr txBox="1">
            <a:spLocks noChangeArrowheads="1"/>
          </p:cNvSpPr>
          <p:nvPr/>
        </p:nvSpPr>
        <p:spPr bwMode="auto">
          <a:xfrm>
            <a:off x="79375" y="2619375"/>
            <a:ext cx="3238500" cy="2309813"/>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Underline</a:t>
            </a:r>
            <a:r>
              <a:rPr lang="en-US" sz="2400">
                <a:solidFill>
                  <a:srgbClr val="0033CC"/>
                </a:solidFill>
                <a:ea typeface="Arial" charset="0"/>
                <a:cs typeface="Arial" charset="0"/>
              </a:rPr>
              <a:t> info in passage that connects with the things written on the cheat sheet and </a:t>
            </a:r>
            <a:r>
              <a:rPr lang="en-US" sz="2400" b="1">
                <a:solidFill>
                  <a:srgbClr val="0033CC"/>
                </a:solidFill>
                <a:ea typeface="Arial" charset="0"/>
                <a:cs typeface="Arial" charset="0"/>
              </a:rPr>
              <a:t>label </a:t>
            </a:r>
            <a:r>
              <a:rPr lang="en-US" sz="2400">
                <a:solidFill>
                  <a:srgbClr val="0033CC"/>
                </a:solidFill>
                <a:ea typeface="Arial" charset="0"/>
                <a:cs typeface="Arial" charset="0"/>
              </a:rPr>
              <a:t>it with the question number. </a:t>
            </a:r>
          </a:p>
        </p:txBody>
      </p:sp>
      <p:sp>
        <p:nvSpPr>
          <p:cNvPr id="19465" name="TextBox 11"/>
          <p:cNvSpPr txBox="1">
            <a:spLocks noChangeArrowheads="1"/>
          </p:cNvSpPr>
          <p:nvPr/>
        </p:nvSpPr>
        <p:spPr bwMode="auto">
          <a:xfrm>
            <a:off x="3303588" y="2070100"/>
            <a:ext cx="2640012" cy="193992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Refer</a:t>
            </a:r>
            <a:r>
              <a:rPr lang="en-US" sz="2400">
                <a:solidFill>
                  <a:srgbClr val="0033CC"/>
                </a:solidFill>
                <a:ea typeface="Arial" charset="0"/>
                <a:cs typeface="Arial" charset="0"/>
              </a:rPr>
              <a:t> to the underlined and labeled sections of the text to identify answer.</a:t>
            </a:r>
          </a:p>
        </p:txBody>
      </p:sp>
      <p:sp>
        <p:nvSpPr>
          <p:cNvPr id="4" name="Down Arrow 3"/>
          <p:cNvSpPr/>
          <p:nvPr/>
        </p:nvSpPr>
        <p:spPr>
          <a:xfrm>
            <a:off x="4030663" y="1144588"/>
            <a:ext cx="457200"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19467" name="Picture 2" descr="C:\Users\Erica E\AppData\Local\Microsoft\Windows\INetCache\IE\186W1ZZT\MC900441361[1].png"/>
          <p:cNvPicPr>
            <a:picLocks noChangeAspect="1" noChangeArrowheads="1"/>
          </p:cNvPicPr>
          <p:nvPr/>
        </p:nvPicPr>
        <p:blipFill>
          <a:blip r:embed="rId3"/>
          <a:srcRect/>
          <a:stretch>
            <a:fillRect/>
          </a:stretch>
        </p:blipFill>
        <p:spPr bwMode="auto">
          <a:xfrm>
            <a:off x="3938588" y="0"/>
            <a:ext cx="728662" cy="728663"/>
          </a:xfrm>
          <a:prstGeom prst="rect">
            <a:avLst/>
          </a:prstGeom>
          <a:noFill/>
          <a:ln w="9525">
            <a:noFill/>
            <a:miter lim="800000"/>
            <a:headEnd/>
            <a:tailEnd/>
          </a:ln>
        </p:spPr>
      </p:pic>
      <p:sp>
        <p:nvSpPr>
          <p:cNvPr id="19468" name="TextBox 4"/>
          <p:cNvSpPr txBox="1">
            <a:spLocks noChangeArrowheads="1"/>
          </p:cNvSpPr>
          <p:nvPr/>
        </p:nvSpPr>
        <p:spPr bwMode="auto">
          <a:xfrm>
            <a:off x="4852988"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1.</a:t>
            </a:r>
          </a:p>
        </p:txBody>
      </p:sp>
      <p:sp>
        <p:nvSpPr>
          <p:cNvPr id="19469" name="TextBox 12"/>
          <p:cNvSpPr txBox="1">
            <a:spLocks noChangeArrowheads="1"/>
          </p:cNvSpPr>
          <p:nvPr/>
        </p:nvSpPr>
        <p:spPr bwMode="auto">
          <a:xfrm>
            <a:off x="7478713" y="180816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2.</a:t>
            </a:r>
          </a:p>
        </p:txBody>
      </p:sp>
      <p:sp>
        <p:nvSpPr>
          <p:cNvPr id="19470" name="TextBox 13"/>
          <p:cNvSpPr txBox="1">
            <a:spLocks noChangeArrowheads="1"/>
          </p:cNvSpPr>
          <p:nvPr/>
        </p:nvSpPr>
        <p:spPr bwMode="auto">
          <a:xfrm>
            <a:off x="4259263" y="49291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3.</a:t>
            </a:r>
          </a:p>
        </p:txBody>
      </p:sp>
      <p:sp>
        <p:nvSpPr>
          <p:cNvPr id="19471" name="TextBox 14"/>
          <p:cNvSpPr txBox="1">
            <a:spLocks noChangeArrowheads="1"/>
          </p:cNvSpPr>
          <p:nvPr/>
        </p:nvSpPr>
        <p:spPr bwMode="auto">
          <a:xfrm>
            <a:off x="533400" y="199231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4.</a:t>
            </a:r>
          </a:p>
        </p:txBody>
      </p:sp>
      <p:sp>
        <p:nvSpPr>
          <p:cNvPr id="19472" name="TextBox 15"/>
          <p:cNvSpPr txBox="1">
            <a:spLocks noChangeArrowheads="1"/>
          </p:cNvSpPr>
          <p:nvPr/>
        </p:nvSpPr>
        <p:spPr bwMode="auto">
          <a:xfrm>
            <a:off x="3273425"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5.</a:t>
            </a:r>
          </a:p>
        </p:txBody>
      </p:sp>
      <p:sp>
        <p:nvSpPr>
          <p:cNvPr id="19473" name="TextBox 16"/>
          <p:cNvSpPr txBox="1">
            <a:spLocks noChangeArrowheads="1"/>
          </p:cNvSpPr>
          <p:nvPr/>
        </p:nvSpPr>
        <p:spPr bwMode="auto">
          <a:xfrm>
            <a:off x="4037013" y="16652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a:solidFill>
                  <a:srgbClr val="0033CC"/>
                </a:solidFill>
              </a:rPr>
              <a:t>3.  Use </a:t>
            </a:r>
            <a:r>
              <a:rPr lang="en-US">
                <a:solidFill>
                  <a:srgbClr val="0033CC"/>
                </a:solidFill>
              </a:rPr>
              <a:t> your cheat sheet</a:t>
            </a:r>
            <a:endParaRPr lang="en-US"/>
          </a:p>
        </p:txBody>
      </p:sp>
      <p:sp>
        <p:nvSpPr>
          <p:cNvPr id="3" name="Content Placeholder 2"/>
          <p:cNvSpPr>
            <a:spLocks noGrp="1"/>
          </p:cNvSpPr>
          <p:nvPr>
            <p:ph idx="1"/>
          </p:nvPr>
        </p:nvSpPr>
        <p:spPr/>
        <p:txBody>
          <a:bodyPr/>
          <a:lstStyle/>
          <a:p>
            <a:pPr marL="0" indent="0">
              <a:buFont typeface="Arial" charset="0"/>
              <a:buNone/>
            </a:pPr>
            <a:r>
              <a:rPr lang="en-US" b="1">
                <a:solidFill>
                  <a:srgbClr val="0033CC"/>
                </a:solidFill>
              </a:rPr>
              <a:t>Keep</a:t>
            </a:r>
            <a:r>
              <a:rPr lang="en-US">
                <a:solidFill>
                  <a:srgbClr val="0033CC"/>
                </a:solidFill>
              </a:rPr>
              <a:t> cheat sheet visible and begin reading the passage. </a:t>
            </a:r>
          </a:p>
          <a:p>
            <a:pPr marL="0" indent="0">
              <a:buFont typeface="Arial" charset="0"/>
              <a:buNone/>
            </a:pPr>
            <a:r>
              <a:rPr lang="en-US" b="1">
                <a:solidFill>
                  <a:srgbClr val="0033CC"/>
                </a:solidFill>
              </a:rPr>
              <a:t>Read</a:t>
            </a:r>
            <a:r>
              <a:rPr lang="en-US">
                <a:solidFill>
                  <a:srgbClr val="0033CC"/>
                </a:solidFill>
              </a:rPr>
              <a:t> back over cheat sheet after each paragraph.</a:t>
            </a:r>
          </a:p>
          <a:p>
            <a:pPr marL="0" indent="0">
              <a:buFont typeface="Arial" charset="0"/>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5" name="Picture 2" descr="http://img3.wikia.nocookie.net/__cb20140731022800/someordinarygamers/images/6/6c/Question-mark.png"/>
          <p:cNvPicPr>
            <a:picLocks noChangeAspect="1" noChangeArrowheads="1"/>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3524250" y="2332038"/>
            <a:ext cx="1836997" cy="2389363"/>
          </a:xfrm>
          <a:prstGeom prst="rect">
            <a:avLst/>
          </a:prstGeom>
          <a:noFill/>
          <a:ln>
            <a:noFill/>
          </a:ln>
          <a:effectLst>
            <a:glow rad="355600">
              <a:schemeClr val="accent1">
                <a:alpha val="28000"/>
              </a:schemeClr>
            </a:glow>
          </a:effectLst>
          <a:extLst>
            <a:ext uri="{909E8E84-426E-40DD-AFC4-6F175D3DCCD1}"/>
            <a:ext uri="{91240B29-F687-4F45-9708-019B960494DF}"/>
          </a:extLst>
        </p:spPr>
      </p:pic>
      <p:sp>
        <p:nvSpPr>
          <p:cNvPr id="3" name="Donut 2"/>
          <p:cNvSpPr/>
          <p:nvPr/>
        </p:nvSpPr>
        <p:spPr>
          <a:xfrm>
            <a:off x="1066800" y="652463"/>
            <a:ext cx="6472238" cy="6164262"/>
          </a:xfrm>
          <a:prstGeom prst="donut">
            <a:avLst>
              <a:gd name="adj" fmla="val 6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black"/>
              </a:solidFill>
            </a:endParaRPr>
          </a:p>
        </p:txBody>
      </p:sp>
      <p:sp>
        <p:nvSpPr>
          <p:cNvPr id="2" name="Title 1"/>
          <p:cNvSpPr>
            <a:spLocks noGrp="1"/>
          </p:cNvSpPr>
          <p:nvPr>
            <p:ph type="title"/>
          </p:nvPr>
        </p:nvSpPr>
        <p:spPr>
          <a:xfrm>
            <a:off x="6157913" y="80963"/>
            <a:ext cx="2857500" cy="1138237"/>
          </a:xfrm>
        </p:spPr>
        <p:txBody>
          <a:bodyPr rtlCol="0">
            <a:normAutofit fontScale="90000"/>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ea typeface="+mj-ea"/>
                <a:cs typeface="+mj-cs"/>
              </a:rPr>
              <a:t>Reading Full Circle</a:t>
            </a:r>
          </a:p>
        </p:txBody>
      </p:sp>
      <p:sp>
        <p:nvSpPr>
          <p:cNvPr id="21509" name="TextBox 7"/>
          <p:cNvSpPr txBox="1">
            <a:spLocks noChangeArrowheads="1"/>
          </p:cNvSpPr>
          <p:nvPr/>
        </p:nvSpPr>
        <p:spPr bwMode="auto">
          <a:xfrm>
            <a:off x="2697163" y="620713"/>
            <a:ext cx="3124200" cy="52387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0033CC"/>
                </a:solidFill>
                <a:ea typeface="Arial" charset="0"/>
                <a:cs typeface="Arial" charset="0"/>
              </a:rPr>
              <a:t>Read</a:t>
            </a:r>
            <a:r>
              <a:rPr lang="en-US" sz="2800">
                <a:solidFill>
                  <a:srgbClr val="0033CC"/>
                </a:solidFill>
                <a:ea typeface="Arial" charset="0"/>
                <a:cs typeface="Arial" charset="0"/>
              </a:rPr>
              <a:t> the questions</a:t>
            </a:r>
          </a:p>
        </p:txBody>
      </p:sp>
      <p:sp>
        <p:nvSpPr>
          <p:cNvPr id="21510" name="TextBox 8"/>
          <p:cNvSpPr txBox="1">
            <a:spLocks noChangeArrowheads="1"/>
          </p:cNvSpPr>
          <p:nvPr/>
        </p:nvSpPr>
        <p:spPr bwMode="auto">
          <a:xfrm>
            <a:off x="6373813" y="2332038"/>
            <a:ext cx="2743200" cy="230822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Write down </a:t>
            </a:r>
            <a:r>
              <a:rPr lang="en-US" sz="2400">
                <a:solidFill>
                  <a:srgbClr val="0033CC"/>
                </a:solidFill>
                <a:ea typeface="Arial" charset="0"/>
                <a:cs typeface="Arial" charset="0"/>
              </a:rPr>
              <a:t>key/clue words from the question on your scrap paper (cheat sheet)—1-5 words</a:t>
            </a:r>
          </a:p>
        </p:txBody>
      </p:sp>
      <p:sp>
        <p:nvSpPr>
          <p:cNvPr id="21511" name="TextBox 9"/>
          <p:cNvSpPr txBox="1">
            <a:spLocks noChangeArrowheads="1"/>
          </p:cNvSpPr>
          <p:nvPr/>
        </p:nvSpPr>
        <p:spPr bwMode="auto">
          <a:xfrm>
            <a:off x="2590800" y="5246688"/>
            <a:ext cx="3983038" cy="1570037"/>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Keep</a:t>
            </a:r>
            <a:r>
              <a:rPr lang="en-US" sz="2400">
                <a:solidFill>
                  <a:srgbClr val="0033CC"/>
                </a:solidFill>
                <a:ea typeface="Arial" charset="0"/>
                <a:cs typeface="Arial" charset="0"/>
              </a:rPr>
              <a:t> cheat  sheet visible and begin reading the passage. </a:t>
            </a:r>
            <a:r>
              <a:rPr lang="en-US" sz="2400" b="1">
                <a:solidFill>
                  <a:srgbClr val="0033CC"/>
                </a:solidFill>
                <a:ea typeface="Arial" charset="0"/>
                <a:cs typeface="Arial" charset="0"/>
              </a:rPr>
              <a:t>Read</a:t>
            </a:r>
            <a:r>
              <a:rPr lang="en-US" sz="2400">
                <a:solidFill>
                  <a:srgbClr val="0033CC"/>
                </a:solidFill>
                <a:ea typeface="Arial" charset="0"/>
                <a:cs typeface="Arial" charset="0"/>
              </a:rPr>
              <a:t> back over cheat sheet after each paragraph.</a:t>
            </a:r>
          </a:p>
        </p:txBody>
      </p:sp>
      <p:sp>
        <p:nvSpPr>
          <p:cNvPr id="21512" name="TextBox 10"/>
          <p:cNvSpPr txBox="1">
            <a:spLocks noChangeArrowheads="1"/>
          </p:cNvSpPr>
          <p:nvPr/>
        </p:nvSpPr>
        <p:spPr bwMode="auto">
          <a:xfrm>
            <a:off x="79375" y="2619375"/>
            <a:ext cx="3238500" cy="2309813"/>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Underline</a:t>
            </a:r>
            <a:r>
              <a:rPr lang="en-US" sz="2400">
                <a:solidFill>
                  <a:srgbClr val="0033CC"/>
                </a:solidFill>
                <a:ea typeface="Arial" charset="0"/>
                <a:cs typeface="Arial" charset="0"/>
              </a:rPr>
              <a:t> info in passage that connects with the things written on the cheat sheet and </a:t>
            </a:r>
            <a:r>
              <a:rPr lang="en-US" sz="2400" b="1">
                <a:solidFill>
                  <a:srgbClr val="0033CC"/>
                </a:solidFill>
                <a:ea typeface="Arial" charset="0"/>
                <a:cs typeface="Arial" charset="0"/>
              </a:rPr>
              <a:t>label </a:t>
            </a:r>
            <a:r>
              <a:rPr lang="en-US" sz="2400">
                <a:solidFill>
                  <a:srgbClr val="0033CC"/>
                </a:solidFill>
                <a:ea typeface="Arial" charset="0"/>
                <a:cs typeface="Arial" charset="0"/>
              </a:rPr>
              <a:t>it with the question number. </a:t>
            </a:r>
          </a:p>
        </p:txBody>
      </p:sp>
      <p:sp>
        <p:nvSpPr>
          <p:cNvPr id="21513" name="TextBox 11"/>
          <p:cNvSpPr txBox="1">
            <a:spLocks noChangeArrowheads="1"/>
          </p:cNvSpPr>
          <p:nvPr/>
        </p:nvSpPr>
        <p:spPr bwMode="auto">
          <a:xfrm>
            <a:off x="3303588" y="2070100"/>
            <a:ext cx="2640012" cy="193992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Refer</a:t>
            </a:r>
            <a:r>
              <a:rPr lang="en-US" sz="2400">
                <a:solidFill>
                  <a:srgbClr val="0033CC"/>
                </a:solidFill>
                <a:ea typeface="Arial" charset="0"/>
                <a:cs typeface="Arial" charset="0"/>
              </a:rPr>
              <a:t> to the underlined and labeled sections of the text to identify answer.</a:t>
            </a:r>
          </a:p>
        </p:txBody>
      </p:sp>
      <p:sp>
        <p:nvSpPr>
          <p:cNvPr id="4" name="Down Arrow 3"/>
          <p:cNvSpPr/>
          <p:nvPr/>
        </p:nvSpPr>
        <p:spPr>
          <a:xfrm>
            <a:off x="4030663" y="1144588"/>
            <a:ext cx="457200"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21515" name="Picture 2" descr="C:\Users\Erica E\AppData\Local\Microsoft\Windows\INetCache\IE\186W1ZZT\MC900441361[1].png"/>
          <p:cNvPicPr>
            <a:picLocks noChangeAspect="1" noChangeArrowheads="1"/>
          </p:cNvPicPr>
          <p:nvPr/>
        </p:nvPicPr>
        <p:blipFill>
          <a:blip r:embed="rId3"/>
          <a:srcRect/>
          <a:stretch>
            <a:fillRect/>
          </a:stretch>
        </p:blipFill>
        <p:spPr bwMode="auto">
          <a:xfrm>
            <a:off x="3938588" y="0"/>
            <a:ext cx="728662" cy="728663"/>
          </a:xfrm>
          <a:prstGeom prst="rect">
            <a:avLst/>
          </a:prstGeom>
          <a:noFill/>
          <a:ln w="9525">
            <a:noFill/>
            <a:miter lim="800000"/>
            <a:headEnd/>
            <a:tailEnd/>
          </a:ln>
        </p:spPr>
      </p:pic>
      <p:sp>
        <p:nvSpPr>
          <p:cNvPr id="21516" name="TextBox 4"/>
          <p:cNvSpPr txBox="1">
            <a:spLocks noChangeArrowheads="1"/>
          </p:cNvSpPr>
          <p:nvPr/>
        </p:nvSpPr>
        <p:spPr bwMode="auto">
          <a:xfrm>
            <a:off x="4852988"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1.</a:t>
            </a:r>
          </a:p>
        </p:txBody>
      </p:sp>
      <p:sp>
        <p:nvSpPr>
          <p:cNvPr id="21517" name="TextBox 12"/>
          <p:cNvSpPr txBox="1">
            <a:spLocks noChangeArrowheads="1"/>
          </p:cNvSpPr>
          <p:nvPr/>
        </p:nvSpPr>
        <p:spPr bwMode="auto">
          <a:xfrm>
            <a:off x="7478713" y="180816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2.</a:t>
            </a:r>
          </a:p>
        </p:txBody>
      </p:sp>
      <p:sp>
        <p:nvSpPr>
          <p:cNvPr id="21518" name="TextBox 13"/>
          <p:cNvSpPr txBox="1">
            <a:spLocks noChangeArrowheads="1"/>
          </p:cNvSpPr>
          <p:nvPr/>
        </p:nvSpPr>
        <p:spPr bwMode="auto">
          <a:xfrm>
            <a:off x="4259263" y="49291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3.</a:t>
            </a:r>
          </a:p>
        </p:txBody>
      </p:sp>
      <p:sp>
        <p:nvSpPr>
          <p:cNvPr id="21519" name="TextBox 14"/>
          <p:cNvSpPr txBox="1">
            <a:spLocks noChangeArrowheads="1"/>
          </p:cNvSpPr>
          <p:nvPr/>
        </p:nvSpPr>
        <p:spPr bwMode="auto">
          <a:xfrm>
            <a:off x="533400" y="199231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4.</a:t>
            </a:r>
          </a:p>
        </p:txBody>
      </p:sp>
      <p:sp>
        <p:nvSpPr>
          <p:cNvPr id="21520" name="TextBox 15"/>
          <p:cNvSpPr txBox="1">
            <a:spLocks noChangeArrowheads="1"/>
          </p:cNvSpPr>
          <p:nvPr/>
        </p:nvSpPr>
        <p:spPr bwMode="auto">
          <a:xfrm>
            <a:off x="3273425"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5.</a:t>
            </a:r>
          </a:p>
        </p:txBody>
      </p:sp>
      <p:sp>
        <p:nvSpPr>
          <p:cNvPr id="21521" name="TextBox 16"/>
          <p:cNvSpPr txBox="1">
            <a:spLocks noChangeArrowheads="1"/>
          </p:cNvSpPr>
          <p:nvPr/>
        </p:nvSpPr>
        <p:spPr bwMode="auto">
          <a:xfrm>
            <a:off x="4037013" y="16652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a:solidFill>
                  <a:srgbClr val="0033CC"/>
                </a:solidFill>
              </a:rPr>
              <a:t>4.  Mark </a:t>
            </a:r>
            <a:r>
              <a:rPr lang="en-US">
                <a:solidFill>
                  <a:srgbClr val="0033CC"/>
                </a:solidFill>
              </a:rPr>
              <a:t>up the passage</a:t>
            </a:r>
            <a:endParaRPr lang="en-US"/>
          </a:p>
        </p:txBody>
      </p:sp>
      <p:sp>
        <p:nvSpPr>
          <p:cNvPr id="3" name="Content Placeholder 2"/>
          <p:cNvSpPr>
            <a:spLocks noGrp="1"/>
          </p:cNvSpPr>
          <p:nvPr>
            <p:ph idx="1"/>
          </p:nvPr>
        </p:nvSpPr>
        <p:spPr/>
        <p:txBody>
          <a:bodyPr/>
          <a:lstStyle/>
          <a:p>
            <a:pPr marL="0" indent="0">
              <a:buFont typeface="Arial" charset="0"/>
              <a:buNone/>
            </a:pPr>
            <a:r>
              <a:rPr lang="en-US">
                <a:solidFill>
                  <a:srgbClr val="0033CC"/>
                </a:solidFill>
              </a:rPr>
              <a:t>You are allowed to write on the passage, so do it.</a:t>
            </a:r>
            <a:endParaRPr lang="en-US"/>
          </a:p>
          <a:p>
            <a:pPr marL="0" indent="0">
              <a:buFont typeface="Arial" charset="0"/>
              <a:buNone/>
            </a:pPr>
            <a:r>
              <a:rPr lang="en-US" b="1">
                <a:solidFill>
                  <a:srgbClr val="0033CC"/>
                </a:solidFill>
              </a:rPr>
              <a:t>Underline</a:t>
            </a:r>
            <a:r>
              <a:rPr lang="en-US">
                <a:solidFill>
                  <a:srgbClr val="0033CC"/>
                </a:solidFill>
              </a:rPr>
              <a:t> info in passage that connects with the things written on the cheat sheet and </a:t>
            </a:r>
            <a:r>
              <a:rPr lang="en-US" b="1">
                <a:solidFill>
                  <a:srgbClr val="0033CC"/>
                </a:solidFill>
              </a:rPr>
              <a:t>label </a:t>
            </a:r>
            <a:r>
              <a:rPr lang="en-US">
                <a:solidFill>
                  <a:srgbClr val="0033CC"/>
                </a:solidFill>
              </a:rPr>
              <a:t>it with the question number.</a:t>
            </a:r>
          </a:p>
          <a:p>
            <a:pPr marL="0" indent="0">
              <a:buFont typeface="Arial" charset="0"/>
              <a:buNone/>
            </a:pPr>
            <a:r>
              <a:rPr lang="en-US">
                <a:solidFill>
                  <a:srgbClr val="0033CC"/>
                </a:solidFill>
              </a:rPr>
              <a:t>Remember to do this after you read each paragraph.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a:t>
            </a:r>
            <a:endParaRPr lang="en-US" dirty="0"/>
          </a:p>
        </p:txBody>
      </p:sp>
      <p:sp>
        <p:nvSpPr>
          <p:cNvPr id="3" name="Content Placeholder 2"/>
          <p:cNvSpPr>
            <a:spLocks noGrp="1"/>
          </p:cNvSpPr>
          <p:nvPr>
            <p:ph idx="1"/>
          </p:nvPr>
        </p:nvSpPr>
        <p:spPr/>
        <p:txBody>
          <a:bodyPr/>
          <a:lstStyle/>
          <a:p>
            <a:r>
              <a:rPr lang="en-US" dirty="0" smtClean="0"/>
              <a:t>Have your multiple intelligences worksheets</a:t>
            </a:r>
          </a:p>
          <a:p>
            <a:r>
              <a:rPr lang="en-US" dirty="0" smtClean="0"/>
              <a:t>You need a piece of notebook paper</a:t>
            </a:r>
            <a:endParaRPr lang="en-US" dirty="0" smtClean="0"/>
          </a:p>
          <a:p>
            <a:r>
              <a:rPr lang="en-US" dirty="0" smtClean="0"/>
              <a:t>Grade </a:t>
            </a:r>
            <a:r>
              <a:rPr lang="en-US" dirty="0" smtClean="0"/>
              <a:t>your</a:t>
            </a:r>
            <a:r>
              <a:rPr lang="en-US" dirty="0" smtClean="0"/>
              <a:t> own Warm</a:t>
            </a:r>
            <a:r>
              <a:rPr lang="en-US" dirty="0" smtClean="0"/>
              <a:t>-ups!  </a:t>
            </a:r>
          </a:p>
          <a:p>
            <a:r>
              <a:rPr lang="en-US" dirty="0" smtClean="0"/>
              <a:t>Total</a:t>
            </a:r>
            <a:r>
              <a:rPr lang="en-US" dirty="0" smtClean="0"/>
              <a:t> = 32 points</a:t>
            </a:r>
          </a:p>
          <a:p>
            <a:r>
              <a:rPr lang="en-US" dirty="0" smtClean="0"/>
              <a:t>One point </a:t>
            </a:r>
            <a:r>
              <a:rPr lang="en-US" dirty="0" smtClean="0"/>
              <a:t>for each item.  Literacy strands are worth 2 points.  (one for underlining and one for writing a sentence)</a:t>
            </a:r>
            <a:endParaRPr lang="en-US" dirty="0"/>
          </a:p>
        </p:txBody>
      </p:sp>
      <p:sp>
        <p:nvSpPr>
          <p:cNvPr id="4" name="TextBox 3"/>
          <p:cNvSpPr txBox="1"/>
          <p:nvPr/>
        </p:nvSpPr>
        <p:spPr>
          <a:xfrm>
            <a:off x="5353164" y="1020836"/>
            <a:ext cx="184666" cy="369332"/>
          </a:xfrm>
          <a:prstGeom prst="rect">
            <a:avLst/>
          </a:prstGeom>
          <a:noFill/>
        </p:spPr>
        <p:txBody>
          <a:bodyPr wrap="none" rtlCol="0">
            <a:spAutoFit/>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5" name="Picture 2" descr="http://img3.wikia.nocookie.net/__cb20140731022800/someordinarygamers/images/6/6c/Question-mark.png"/>
          <p:cNvPicPr>
            <a:picLocks noChangeAspect="1" noChangeArrowheads="1"/>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3524250" y="2332038"/>
            <a:ext cx="1836997" cy="2389363"/>
          </a:xfrm>
          <a:prstGeom prst="rect">
            <a:avLst/>
          </a:prstGeom>
          <a:noFill/>
          <a:ln>
            <a:noFill/>
          </a:ln>
          <a:effectLst>
            <a:glow rad="355600">
              <a:schemeClr val="accent1">
                <a:alpha val="28000"/>
              </a:schemeClr>
            </a:glow>
          </a:effectLst>
          <a:extLst>
            <a:ext uri="{909E8E84-426E-40DD-AFC4-6F175D3DCCD1}"/>
            <a:ext uri="{91240B29-F687-4F45-9708-019B960494DF}"/>
          </a:extLst>
        </p:spPr>
      </p:pic>
      <p:sp>
        <p:nvSpPr>
          <p:cNvPr id="3" name="Donut 2"/>
          <p:cNvSpPr/>
          <p:nvPr/>
        </p:nvSpPr>
        <p:spPr>
          <a:xfrm>
            <a:off x="1066800" y="652463"/>
            <a:ext cx="6472238" cy="6164262"/>
          </a:xfrm>
          <a:prstGeom prst="donut">
            <a:avLst>
              <a:gd name="adj" fmla="val 62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black"/>
              </a:solidFill>
            </a:endParaRPr>
          </a:p>
        </p:txBody>
      </p:sp>
      <p:sp>
        <p:nvSpPr>
          <p:cNvPr id="2" name="Title 1"/>
          <p:cNvSpPr>
            <a:spLocks noGrp="1"/>
          </p:cNvSpPr>
          <p:nvPr>
            <p:ph type="title"/>
          </p:nvPr>
        </p:nvSpPr>
        <p:spPr>
          <a:xfrm>
            <a:off x="6157913" y="80963"/>
            <a:ext cx="2857500" cy="1138237"/>
          </a:xfrm>
        </p:spPr>
        <p:txBody>
          <a:bodyPr rtlCol="0">
            <a:normAutofit fontScale="90000"/>
          </a:bodyPr>
          <a:lstStyle/>
          <a:p>
            <a:pPr eaLnBrk="1" fontAlgn="auto" hangingPunct="1">
              <a:spcAft>
                <a:spcPts val="0"/>
              </a:spcAft>
              <a:defRPr/>
            </a:pPr>
            <a:r>
              <a:rPr lang="en-US" dirty="0" smtClean="0">
                <a:solidFill>
                  <a:schemeClr val="bg1"/>
                </a:solidFill>
                <a:effectLst>
                  <a:outerShdw blurRad="38100" dist="38100" dir="2700000" algn="tl">
                    <a:srgbClr val="000000">
                      <a:alpha val="43137"/>
                    </a:srgbClr>
                  </a:outerShdw>
                </a:effectLst>
                <a:ea typeface="+mj-ea"/>
                <a:cs typeface="+mj-cs"/>
              </a:rPr>
              <a:t>Reading Full Circle</a:t>
            </a:r>
          </a:p>
        </p:txBody>
      </p:sp>
      <p:sp>
        <p:nvSpPr>
          <p:cNvPr id="23557" name="TextBox 7"/>
          <p:cNvSpPr txBox="1">
            <a:spLocks noChangeArrowheads="1"/>
          </p:cNvSpPr>
          <p:nvPr/>
        </p:nvSpPr>
        <p:spPr bwMode="auto">
          <a:xfrm>
            <a:off x="2697163" y="620713"/>
            <a:ext cx="3124200" cy="52387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0033CC"/>
                </a:solidFill>
                <a:ea typeface="Arial" charset="0"/>
                <a:cs typeface="Arial" charset="0"/>
              </a:rPr>
              <a:t>Read</a:t>
            </a:r>
            <a:r>
              <a:rPr lang="en-US" sz="2800">
                <a:solidFill>
                  <a:srgbClr val="0033CC"/>
                </a:solidFill>
                <a:ea typeface="Arial" charset="0"/>
                <a:cs typeface="Arial" charset="0"/>
              </a:rPr>
              <a:t> the questions</a:t>
            </a:r>
          </a:p>
        </p:txBody>
      </p:sp>
      <p:sp>
        <p:nvSpPr>
          <p:cNvPr id="23558" name="TextBox 8"/>
          <p:cNvSpPr txBox="1">
            <a:spLocks noChangeArrowheads="1"/>
          </p:cNvSpPr>
          <p:nvPr/>
        </p:nvSpPr>
        <p:spPr bwMode="auto">
          <a:xfrm>
            <a:off x="6373813" y="2332038"/>
            <a:ext cx="2743200" cy="2308225"/>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Write down </a:t>
            </a:r>
            <a:r>
              <a:rPr lang="en-US" sz="2400">
                <a:solidFill>
                  <a:srgbClr val="0033CC"/>
                </a:solidFill>
                <a:ea typeface="Arial" charset="0"/>
                <a:cs typeface="Arial" charset="0"/>
              </a:rPr>
              <a:t>key/clue words from the question on your scrap paper (cheat sheet)—1-5 words</a:t>
            </a:r>
          </a:p>
        </p:txBody>
      </p:sp>
      <p:sp>
        <p:nvSpPr>
          <p:cNvPr id="23559" name="TextBox 9"/>
          <p:cNvSpPr txBox="1">
            <a:spLocks noChangeArrowheads="1"/>
          </p:cNvSpPr>
          <p:nvPr/>
        </p:nvSpPr>
        <p:spPr bwMode="auto">
          <a:xfrm>
            <a:off x="2590800" y="5246688"/>
            <a:ext cx="3983038" cy="1570037"/>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Keep</a:t>
            </a:r>
            <a:r>
              <a:rPr lang="en-US" sz="2400">
                <a:solidFill>
                  <a:srgbClr val="0033CC"/>
                </a:solidFill>
                <a:ea typeface="Arial" charset="0"/>
                <a:cs typeface="Arial" charset="0"/>
              </a:rPr>
              <a:t> cheat  sheet visible and begin reading the passage. </a:t>
            </a:r>
            <a:r>
              <a:rPr lang="en-US" sz="2400" b="1">
                <a:solidFill>
                  <a:srgbClr val="0033CC"/>
                </a:solidFill>
                <a:ea typeface="Arial" charset="0"/>
                <a:cs typeface="Arial" charset="0"/>
              </a:rPr>
              <a:t>Read</a:t>
            </a:r>
            <a:r>
              <a:rPr lang="en-US" sz="2400">
                <a:solidFill>
                  <a:srgbClr val="0033CC"/>
                </a:solidFill>
                <a:ea typeface="Arial" charset="0"/>
                <a:cs typeface="Arial" charset="0"/>
              </a:rPr>
              <a:t> back over cheat sheet after each paragraph.</a:t>
            </a:r>
          </a:p>
        </p:txBody>
      </p:sp>
      <p:sp>
        <p:nvSpPr>
          <p:cNvPr id="23560" name="TextBox 10"/>
          <p:cNvSpPr txBox="1">
            <a:spLocks noChangeArrowheads="1"/>
          </p:cNvSpPr>
          <p:nvPr/>
        </p:nvSpPr>
        <p:spPr bwMode="auto">
          <a:xfrm>
            <a:off x="79375" y="2619375"/>
            <a:ext cx="3238500" cy="2309813"/>
          </a:xfrm>
          <a:prstGeom prst="rect">
            <a:avLst/>
          </a:prstGeom>
          <a:solidFill>
            <a:srgbClr val="92D050"/>
          </a:solid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Underline</a:t>
            </a:r>
            <a:r>
              <a:rPr lang="en-US" sz="2400">
                <a:solidFill>
                  <a:srgbClr val="0033CC"/>
                </a:solidFill>
                <a:ea typeface="Arial" charset="0"/>
                <a:cs typeface="Arial" charset="0"/>
              </a:rPr>
              <a:t> info in passage that connects with the things written on the cheat sheet and </a:t>
            </a:r>
            <a:r>
              <a:rPr lang="en-US" sz="2400" b="1">
                <a:solidFill>
                  <a:srgbClr val="0033CC"/>
                </a:solidFill>
                <a:ea typeface="Arial" charset="0"/>
                <a:cs typeface="Arial" charset="0"/>
              </a:rPr>
              <a:t>label </a:t>
            </a:r>
            <a:r>
              <a:rPr lang="en-US" sz="2400">
                <a:solidFill>
                  <a:srgbClr val="0033CC"/>
                </a:solidFill>
                <a:ea typeface="Arial" charset="0"/>
                <a:cs typeface="Arial" charset="0"/>
              </a:rPr>
              <a:t>it with the question number. </a:t>
            </a:r>
          </a:p>
        </p:txBody>
      </p:sp>
      <p:sp>
        <p:nvSpPr>
          <p:cNvPr id="23561" name="TextBox 11"/>
          <p:cNvSpPr txBox="1">
            <a:spLocks noChangeArrowheads="1"/>
          </p:cNvSpPr>
          <p:nvPr/>
        </p:nvSpPr>
        <p:spPr bwMode="auto">
          <a:xfrm>
            <a:off x="3303588" y="2070100"/>
            <a:ext cx="2640012" cy="193992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b="1">
                <a:solidFill>
                  <a:srgbClr val="0033CC"/>
                </a:solidFill>
                <a:ea typeface="Arial" charset="0"/>
                <a:cs typeface="Arial" charset="0"/>
              </a:rPr>
              <a:t>Refer</a:t>
            </a:r>
            <a:r>
              <a:rPr lang="en-US" sz="2400">
                <a:solidFill>
                  <a:srgbClr val="0033CC"/>
                </a:solidFill>
                <a:ea typeface="Arial" charset="0"/>
                <a:cs typeface="Arial" charset="0"/>
              </a:rPr>
              <a:t> to the underlined and labeled sections of the text to identify answer.</a:t>
            </a:r>
          </a:p>
        </p:txBody>
      </p:sp>
      <p:sp>
        <p:nvSpPr>
          <p:cNvPr id="4" name="Down Arrow 3"/>
          <p:cNvSpPr/>
          <p:nvPr/>
        </p:nvSpPr>
        <p:spPr>
          <a:xfrm>
            <a:off x="4030663" y="1144588"/>
            <a:ext cx="457200"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23563" name="Picture 2" descr="C:\Users\Erica E\AppData\Local\Microsoft\Windows\INetCache\IE\186W1ZZT\MC900441361[1].png"/>
          <p:cNvPicPr>
            <a:picLocks noChangeAspect="1" noChangeArrowheads="1"/>
          </p:cNvPicPr>
          <p:nvPr/>
        </p:nvPicPr>
        <p:blipFill>
          <a:blip r:embed="rId3"/>
          <a:srcRect/>
          <a:stretch>
            <a:fillRect/>
          </a:stretch>
        </p:blipFill>
        <p:spPr bwMode="auto">
          <a:xfrm>
            <a:off x="3938588" y="0"/>
            <a:ext cx="728662" cy="728663"/>
          </a:xfrm>
          <a:prstGeom prst="rect">
            <a:avLst/>
          </a:prstGeom>
          <a:noFill/>
          <a:ln w="9525">
            <a:noFill/>
            <a:miter lim="800000"/>
            <a:headEnd/>
            <a:tailEnd/>
          </a:ln>
        </p:spPr>
      </p:pic>
      <p:sp>
        <p:nvSpPr>
          <p:cNvPr id="23564" name="TextBox 4"/>
          <p:cNvSpPr txBox="1">
            <a:spLocks noChangeArrowheads="1"/>
          </p:cNvSpPr>
          <p:nvPr/>
        </p:nvSpPr>
        <p:spPr bwMode="auto">
          <a:xfrm>
            <a:off x="4852988"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1.</a:t>
            </a:r>
          </a:p>
        </p:txBody>
      </p:sp>
      <p:sp>
        <p:nvSpPr>
          <p:cNvPr id="23565" name="TextBox 12"/>
          <p:cNvSpPr txBox="1">
            <a:spLocks noChangeArrowheads="1"/>
          </p:cNvSpPr>
          <p:nvPr/>
        </p:nvSpPr>
        <p:spPr bwMode="auto">
          <a:xfrm>
            <a:off x="7478713" y="180816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2.</a:t>
            </a:r>
          </a:p>
        </p:txBody>
      </p:sp>
      <p:sp>
        <p:nvSpPr>
          <p:cNvPr id="23566" name="TextBox 13"/>
          <p:cNvSpPr txBox="1">
            <a:spLocks noChangeArrowheads="1"/>
          </p:cNvSpPr>
          <p:nvPr/>
        </p:nvSpPr>
        <p:spPr bwMode="auto">
          <a:xfrm>
            <a:off x="4259263" y="49291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3.</a:t>
            </a:r>
          </a:p>
        </p:txBody>
      </p:sp>
      <p:sp>
        <p:nvSpPr>
          <p:cNvPr id="23567" name="TextBox 14"/>
          <p:cNvSpPr txBox="1">
            <a:spLocks noChangeArrowheads="1"/>
          </p:cNvSpPr>
          <p:nvPr/>
        </p:nvSpPr>
        <p:spPr bwMode="auto">
          <a:xfrm>
            <a:off x="533400" y="1992313"/>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4.</a:t>
            </a:r>
          </a:p>
        </p:txBody>
      </p:sp>
      <p:sp>
        <p:nvSpPr>
          <p:cNvPr id="23568" name="TextBox 15"/>
          <p:cNvSpPr txBox="1">
            <a:spLocks noChangeArrowheads="1"/>
          </p:cNvSpPr>
          <p:nvPr/>
        </p:nvSpPr>
        <p:spPr bwMode="auto">
          <a:xfrm>
            <a:off x="3273425" y="171450"/>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5.</a:t>
            </a:r>
          </a:p>
        </p:txBody>
      </p:sp>
      <p:sp>
        <p:nvSpPr>
          <p:cNvPr id="23569" name="TextBox 16"/>
          <p:cNvSpPr txBox="1">
            <a:spLocks noChangeArrowheads="1"/>
          </p:cNvSpPr>
          <p:nvPr/>
        </p:nvSpPr>
        <p:spPr bwMode="auto">
          <a:xfrm>
            <a:off x="4037013" y="1665288"/>
            <a:ext cx="533400" cy="523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800" b="1">
                <a:solidFill>
                  <a:srgbClr val="FFFF00"/>
                </a:solidFill>
                <a:ea typeface="Arial" charset="0"/>
                <a:cs typeface="Arial" charset="0"/>
              </a:rPr>
              <a:t>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a:solidFill>
                  <a:srgbClr val="0033CC"/>
                </a:solidFill>
              </a:rPr>
              <a:t>5.  Read </a:t>
            </a:r>
            <a:r>
              <a:rPr lang="en-US">
                <a:solidFill>
                  <a:srgbClr val="0033CC"/>
                </a:solidFill>
              </a:rPr>
              <a:t>the questions again</a:t>
            </a:r>
            <a:endParaRPr lang="en-US"/>
          </a:p>
        </p:txBody>
      </p:sp>
      <p:sp>
        <p:nvSpPr>
          <p:cNvPr id="3" name="Content Placeholder 2"/>
          <p:cNvSpPr>
            <a:spLocks noGrp="1"/>
          </p:cNvSpPr>
          <p:nvPr>
            <p:ph idx="1"/>
          </p:nvPr>
        </p:nvSpPr>
        <p:spPr/>
        <p:txBody>
          <a:bodyPr/>
          <a:lstStyle/>
          <a:p>
            <a:pPr marL="0" indent="0">
              <a:buFont typeface="Arial" charset="0"/>
              <a:buNone/>
            </a:pPr>
            <a:r>
              <a:rPr lang="en-US">
                <a:solidFill>
                  <a:srgbClr val="0033CC"/>
                </a:solidFill>
              </a:rPr>
              <a:t>Now that you have more information to answer the questions successfully.</a:t>
            </a:r>
          </a:p>
          <a:p>
            <a:pPr marL="0" indent="0" algn="ctr">
              <a:buFont typeface="Arial" charset="0"/>
              <a:buNone/>
            </a:pPr>
            <a:r>
              <a:rPr lang="en-US">
                <a:solidFill>
                  <a:srgbClr val="0066FF"/>
                </a:solidFill>
              </a:rPr>
              <a:t>Multiple Choice Reminders</a:t>
            </a:r>
          </a:p>
          <a:p>
            <a:pPr marL="0" indent="0" eaLnBrk="1" hangingPunct="1"/>
            <a:r>
              <a:rPr lang="en-US">
                <a:solidFill>
                  <a:schemeClr val="bg1"/>
                </a:solidFill>
              </a:rPr>
              <a:t>Read question carefully </a:t>
            </a:r>
          </a:p>
          <a:p>
            <a:pPr marL="0" indent="0" eaLnBrk="1" hangingPunct="1"/>
            <a:r>
              <a:rPr lang="en-US">
                <a:solidFill>
                  <a:schemeClr val="bg1"/>
                </a:solidFill>
              </a:rPr>
              <a:t>Read ALL answer choices carefully</a:t>
            </a:r>
          </a:p>
          <a:p>
            <a:pPr marL="0" indent="0" eaLnBrk="1" hangingPunct="1"/>
            <a:r>
              <a:rPr lang="en-US">
                <a:solidFill>
                  <a:schemeClr val="bg1"/>
                </a:solidFill>
              </a:rPr>
              <a:t>Eliminate wrong answers</a:t>
            </a:r>
          </a:p>
          <a:p>
            <a:pPr marL="0" indent="0" algn="ctr">
              <a:buFont typeface="Arial" charset="0"/>
              <a:buNone/>
            </a:pPr>
            <a:endParaRPr lang="en-US">
              <a:solidFill>
                <a:srgbClr val="00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a:solidFill>
                  <a:srgbClr val="0033CC"/>
                </a:solidFill>
              </a:rPr>
              <a:t>6.  Answer </a:t>
            </a:r>
            <a:r>
              <a:rPr lang="en-US">
                <a:solidFill>
                  <a:srgbClr val="0033CC"/>
                </a:solidFill>
              </a:rPr>
              <a:t>the questions</a:t>
            </a:r>
            <a:endParaRPr lang="en-US"/>
          </a:p>
        </p:txBody>
      </p:sp>
      <p:sp>
        <p:nvSpPr>
          <p:cNvPr id="3" name="Content Placeholder 2"/>
          <p:cNvSpPr>
            <a:spLocks noGrp="1"/>
          </p:cNvSpPr>
          <p:nvPr>
            <p:ph idx="1"/>
          </p:nvPr>
        </p:nvSpPr>
        <p:spPr/>
        <p:txBody>
          <a:bodyPr/>
          <a:lstStyle/>
          <a:p>
            <a:pPr eaLnBrk="1" hangingPunct="1">
              <a:spcBef>
                <a:spcPct val="0"/>
              </a:spcBef>
              <a:buFontTx/>
              <a:buNone/>
            </a:pPr>
            <a:r>
              <a:rPr lang="en-US" b="1">
                <a:solidFill>
                  <a:srgbClr val="0033CC"/>
                </a:solidFill>
              </a:rPr>
              <a:t>Refer</a:t>
            </a:r>
            <a:r>
              <a:rPr lang="en-US">
                <a:solidFill>
                  <a:srgbClr val="0033CC"/>
                </a:solidFill>
              </a:rPr>
              <a:t> to the underlined and labeled sections of the text to identify the best answer.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t>Examples</a:t>
            </a:r>
          </a:p>
        </p:txBody>
      </p:sp>
      <p:pic>
        <p:nvPicPr>
          <p:cNvPr id="26627" name="Content Placeholder 1"/>
          <p:cNvPicPr>
            <a:picLocks noGrp="1" noChangeAspect="1"/>
          </p:cNvPicPr>
          <p:nvPr>
            <p:ph idx="1"/>
          </p:nvPr>
        </p:nvPicPr>
        <p:blipFill>
          <a:blip r:embed="rId2"/>
          <a:srcRect/>
          <a:stretch>
            <a:fillRect/>
          </a:stretch>
        </p:blipFill>
        <p:spPr>
          <a:xfrm>
            <a:off x="125413" y="1417638"/>
            <a:ext cx="3983037" cy="4525962"/>
          </a:xfrm>
        </p:spPr>
      </p:pic>
      <p:grpSp>
        <p:nvGrpSpPr>
          <p:cNvPr id="2" name="Group 7"/>
          <p:cNvGrpSpPr>
            <a:grpSpLocks/>
          </p:cNvGrpSpPr>
          <p:nvPr/>
        </p:nvGrpSpPr>
        <p:grpSpPr bwMode="auto">
          <a:xfrm>
            <a:off x="4132263" y="1417638"/>
            <a:ext cx="4886325" cy="1935162"/>
            <a:chOff x="4132020" y="1417638"/>
            <a:chExt cx="6478099" cy="2818674"/>
          </a:xfrm>
        </p:grpSpPr>
        <p:pic>
          <p:nvPicPr>
            <p:cNvPr id="26629" name="Picture 5"/>
            <p:cNvPicPr>
              <a:picLocks noChangeAspect="1"/>
            </p:cNvPicPr>
            <p:nvPr/>
          </p:nvPicPr>
          <p:blipFill>
            <a:blip r:embed="rId3"/>
            <a:srcRect/>
            <a:stretch>
              <a:fillRect/>
            </a:stretch>
          </p:blipFill>
          <p:spPr bwMode="auto">
            <a:xfrm>
              <a:off x="4137882" y="1417638"/>
              <a:ext cx="6472237" cy="740531"/>
            </a:xfrm>
            <a:prstGeom prst="rect">
              <a:avLst/>
            </a:prstGeom>
            <a:noFill/>
            <a:ln w="9525">
              <a:noFill/>
              <a:miter lim="800000"/>
              <a:headEnd/>
              <a:tailEnd/>
            </a:ln>
          </p:spPr>
        </p:pic>
        <p:pic>
          <p:nvPicPr>
            <p:cNvPr id="26630" name="Picture 6"/>
            <p:cNvPicPr>
              <a:picLocks noChangeAspect="1"/>
            </p:cNvPicPr>
            <p:nvPr/>
          </p:nvPicPr>
          <p:blipFill>
            <a:blip r:embed="rId4"/>
            <a:srcRect/>
            <a:stretch>
              <a:fillRect/>
            </a:stretch>
          </p:blipFill>
          <p:spPr bwMode="auto">
            <a:xfrm>
              <a:off x="4132020" y="2146446"/>
              <a:ext cx="6478099" cy="208986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Examples</a:t>
            </a:r>
          </a:p>
        </p:txBody>
      </p:sp>
      <p:pic>
        <p:nvPicPr>
          <p:cNvPr id="27651" name="Picture 2"/>
          <p:cNvPicPr>
            <a:picLocks noChangeAspect="1"/>
          </p:cNvPicPr>
          <p:nvPr/>
        </p:nvPicPr>
        <p:blipFill>
          <a:blip r:embed="rId2"/>
          <a:srcRect/>
          <a:stretch>
            <a:fillRect/>
          </a:stretch>
        </p:blipFill>
        <p:spPr bwMode="auto">
          <a:xfrm>
            <a:off x="11113" y="1417638"/>
            <a:ext cx="3917950" cy="4281487"/>
          </a:xfrm>
          <a:prstGeom prst="rect">
            <a:avLst/>
          </a:prstGeom>
          <a:noFill/>
          <a:ln w="9525">
            <a:noFill/>
            <a:miter lim="800000"/>
            <a:headEnd/>
            <a:tailEnd/>
          </a:ln>
        </p:spPr>
      </p:pic>
      <p:grpSp>
        <p:nvGrpSpPr>
          <p:cNvPr id="2" name="Group 8"/>
          <p:cNvGrpSpPr>
            <a:grpSpLocks/>
          </p:cNvGrpSpPr>
          <p:nvPr/>
        </p:nvGrpSpPr>
        <p:grpSpPr bwMode="auto">
          <a:xfrm>
            <a:off x="3935413" y="1417638"/>
            <a:ext cx="6064250" cy="4144962"/>
            <a:chOff x="3934691" y="1417638"/>
            <a:chExt cx="6065094" cy="4144962"/>
          </a:xfrm>
        </p:grpSpPr>
        <p:grpSp>
          <p:nvGrpSpPr>
            <p:cNvPr id="3" name="Group 5"/>
            <p:cNvGrpSpPr>
              <a:grpSpLocks/>
            </p:cNvGrpSpPr>
            <p:nvPr/>
          </p:nvGrpSpPr>
          <p:grpSpPr bwMode="auto">
            <a:xfrm>
              <a:off x="3934691" y="1417638"/>
              <a:ext cx="6065094" cy="4144962"/>
              <a:chOff x="4132020" y="1417638"/>
              <a:chExt cx="6478099" cy="2818674"/>
            </a:xfrm>
          </p:grpSpPr>
          <p:pic>
            <p:nvPicPr>
              <p:cNvPr id="27655" name="Picture 6"/>
              <p:cNvPicPr>
                <a:picLocks noChangeAspect="1"/>
              </p:cNvPicPr>
              <p:nvPr/>
            </p:nvPicPr>
            <p:blipFill>
              <a:blip r:embed="rId3"/>
              <a:srcRect/>
              <a:stretch>
                <a:fillRect/>
              </a:stretch>
            </p:blipFill>
            <p:spPr bwMode="auto">
              <a:xfrm>
                <a:off x="4137882" y="1417638"/>
                <a:ext cx="6472237" cy="740531"/>
              </a:xfrm>
              <a:prstGeom prst="rect">
                <a:avLst/>
              </a:prstGeom>
              <a:noFill/>
              <a:ln w="9525">
                <a:noFill/>
                <a:miter lim="800000"/>
                <a:headEnd/>
                <a:tailEnd/>
              </a:ln>
            </p:spPr>
          </p:pic>
          <p:pic>
            <p:nvPicPr>
              <p:cNvPr id="27656" name="Picture 7"/>
              <p:cNvPicPr>
                <a:picLocks noChangeAspect="1"/>
              </p:cNvPicPr>
              <p:nvPr/>
            </p:nvPicPr>
            <p:blipFill>
              <a:blip r:embed="rId4"/>
              <a:srcRect/>
              <a:stretch>
                <a:fillRect/>
              </a:stretch>
            </p:blipFill>
            <p:spPr bwMode="auto">
              <a:xfrm>
                <a:off x="4132020" y="2146446"/>
                <a:ext cx="6478099" cy="2089866"/>
              </a:xfrm>
              <a:prstGeom prst="rect">
                <a:avLst/>
              </a:prstGeom>
              <a:noFill/>
              <a:ln w="9525">
                <a:noFill/>
                <a:miter lim="800000"/>
                <a:headEnd/>
                <a:tailEnd/>
              </a:ln>
            </p:spPr>
          </p:pic>
        </p:grpSp>
        <p:pic>
          <p:nvPicPr>
            <p:cNvPr id="27654" name="Picture 4"/>
            <p:cNvPicPr>
              <a:picLocks noChangeAspect="1"/>
            </p:cNvPicPr>
            <p:nvPr/>
          </p:nvPicPr>
          <p:blipFill>
            <a:blip r:embed="rId5"/>
            <a:srcRect/>
            <a:stretch>
              <a:fillRect/>
            </a:stretch>
          </p:blipFill>
          <p:spPr bwMode="auto">
            <a:xfrm>
              <a:off x="3953500" y="2489377"/>
              <a:ext cx="5557837" cy="45332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Examples</a:t>
            </a:r>
          </a:p>
        </p:txBody>
      </p:sp>
      <p:grpSp>
        <p:nvGrpSpPr>
          <p:cNvPr id="2" name="Group 8"/>
          <p:cNvGrpSpPr>
            <a:grpSpLocks/>
          </p:cNvGrpSpPr>
          <p:nvPr/>
        </p:nvGrpSpPr>
        <p:grpSpPr bwMode="auto">
          <a:xfrm>
            <a:off x="3886200" y="1417638"/>
            <a:ext cx="6065838" cy="4144962"/>
            <a:chOff x="3934691" y="1417638"/>
            <a:chExt cx="6065094" cy="4144962"/>
          </a:xfrm>
        </p:grpSpPr>
        <p:grpSp>
          <p:nvGrpSpPr>
            <p:cNvPr id="3" name="Group 5"/>
            <p:cNvGrpSpPr>
              <a:grpSpLocks/>
            </p:cNvGrpSpPr>
            <p:nvPr/>
          </p:nvGrpSpPr>
          <p:grpSpPr bwMode="auto">
            <a:xfrm>
              <a:off x="3934691" y="1417638"/>
              <a:ext cx="6065094" cy="4144962"/>
              <a:chOff x="4132020" y="1417638"/>
              <a:chExt cx="6478099" cy="2818674"/>
            </a:xfrm>
          </p:grpSpPr>
          <p:pic>
            <p:nvPicPr>
              <p:cNvPr id="28680"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28681"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28679"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28676" name="Picture 1"/>
          <p:cNvPicPr>
            <a:picLocks noChangeAspect="1"/>
          </p:cNvPicPr>
          <p:nvPr/>
        </p:nvPicPr>
        <p:blipFill>
          <a:blip r:embed="rId5"/>
          <a:srcRect/>
          <a:stretch>
            <a:fillRect/>
          </a:stretch>
        </p:blipFill>
        <p:spPr bwMode="auto">
          <a:xfrm>
            <a:off x="-1588" y="1417638"/>
            <a:ext cx="3873501" cy="3154362"/>
          </a:xfrm>
          <a:prstGeom prst="rect">
            <a:avLst/>
          </a:prstGeom>
          <a:noFill/>
          <a:ln w="9525">
            <a:noFill/>
            <a:miter lim="800000"/>
            <a:headEnd/>
            <a:tailEnd/>
          </a:ln>
        </p:spPr>
      </p:pic>
      <p:pic>
        <p:nvPicPr>
          <p:cNvPr id="28677" name="Picture 3"/>
          <p:cNvPicPr>
            <a:picLocks noChangeAspect="1"/>
          </p:cNvPicPr>
          <p:nvPr/>
        </p:nvPicPr>
        <p:blipFill>
          <a:blip r:embed="rId6"/>
          <a:srcRect/>
          <a:stretch>
            <a:fillRect/>
          </a:stretch>
        </p:blipFill>
        <p:spPr bwMode="auto">
          <a:xfrm>
            <a:off x="3911600" y="2935288"/>
            <a:ext cx="4013200"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t>Examples</a:t>
            </a:r>
          </a:p>
        </p:txBody>
      </p:sp>
      <p:grpSp>
        <p:nvGrpSpPr>
          <p:cNvPr id="2" name="Group 8"/>
          <p:cNvGrpSpPr>
            <a:grpSpLocks/>
          </p:cNvGrpSpPr>
          <p:nvPr/>
        </p:nvGrpSpPr>
        <p:grpSpPr bwMode="auto">
          <a:xfrm>
            <a:off x="3886200" y="1417638"/>
            <a:ext cx="6065838" cy="4144962"/>
            <a:chOff x="3934691" y="1417638"/>
            <a:chExt cx="6065094" cy="4144962"/>
          </a:xfrm>
        </p:grpSpPr>
        <p:grpSp>
          <p:nvGrpSpPr>
            <p:cNvPr id="3" name="Group 5"/>
            <p:cNvGrpSpPr>
              <a:grpSpLocks/>
            </p:cNvGrpSpPr>
            <p:nvPr/>
          </p:nvGrpSpPr>
          <p:grpSpPr bwMode="auto">
            <a:xfrm>
              <a:off x="3934691" y="1417638"/>
              <a:ext cx="6065094" cy="4144962"/>
              <a:chOff x="4132020" y="1417638"/>
              <a:chExt cx="6478099" cy="2818674"/>
            </a:xfrm>
          </p:grpSpPr>
          <p:pic>
            <p:nvPicPr>
              <p:cNvPr id="29705"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29706"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29704"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29700" name="Picture 3"/>
          <p:cNvPicPr>
            <a:picLocks noChangeAspect="1"/>
          </p:cNvPicPr>
          <p:nvPr/>
        </p:nvPicPr>
        <p:blipFill>
          <a:blip r:embed="rId5"/>
          <a:srcRect/>
          <a:stretch>
            <a:fillRect/>
          </a:stretch>
        </p:blipFill>
        <p:spPr bwMode="auto">
          <a:xfrm>
            <a:off x="3867150" y="2886075"/>
            <a:ext cx="3840163" cy="466725"/>
          </a:xfrm>
          <a:prstGeom prst="rect">
            <a:avLst/>
          </a:prstGeom>
          <a:noFill/>
          <a:ln w="9525">
            <a:noFill/>
            <a:miter lim="800000"/>
            <a:headEnd/>
            <a:tailEnd/>
          </a:ln>
        </p:spPr>
      </p:pic>
      <p:pic>
        <p:nvPicPr>
          <p:cNvPr id="29701" name="Picture 2"/>
          <p:cNvPicPr>
            <a:picLocks noChangeAspect="1"/>
          </p:cNvPicPr>
          <p:nvPr/>
        </p:nvPicPr>
        <p:blipFill>
          <a:blip r:embed="rId6"/>
          <a:srcRect/>
          <a:stretch>
            <a:fillRect/>
          </a:stretch>
        </p:blipFill>
        <p:spPr bwMode="auto">
          <a:xfrm>
            <a:off x="3857625" y="3273425"/>
            <a:ext cx="3697288" cy="420688"/>
          </a:xfrm>
          <a:prstGeom prst="rect">
            <a:avLst/>
          </a:prstGeom>
          <a:noFill/>
          <a:ln w="9525">
            <a:noFill/>
            <a:miter lim="800000"/>
            <a:headEnd/>
            <a:tailEnd/>
          </a:ln>
        </p:spPr>
      </p:pic>
      <p:pic>
        <p:nvPicPr>
          <p:cNvPr id="29702" name="Picture 9"/>
          <p:cNvPicPr>
            <a:picLocks noChangeAspect="1"/>
          </p:cNvPicPr>
          <p:nvPr/>
        </p:nvPicPr>
        <p:blipFill>
          <a:blip r:embed="rId7"/>
          <a:srcRect/>
          <a:stretch>
            <a:fillRect/>
          </a:stretch>
        </p:blipFill>
        <p:spPr bwMode="auto">
          <a:xfrm>
            <a:off x="28575" y="1417638"/>
            <a:ext cx="3857625" cy="473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Examples</a:t>
            </a:r>
          </a:p>
        </p:txBody>
      </p:sp>
      <p:grpSp>
        <p:nvGrpSpPr>
          <p:cNvPr id="2" name="Group 10"/>
          <p:cNvGrpSpPr>
            <a:grpSpLocks/>
          </p:cNvGrpSpPr>
          <p:nvPr/>
        </p:nvGrpSpPr>
        <p:grpSpPr bwMode="auto">
          <a:xfrm>
            <a:off x="2925763" y="1417638"/>
            <a:ext cx="6065837" cy="4144962"/>
            <a:chOff x="3856892" y="1417638"/>
            <a:chExt cx="6065094" cy="4144962"/>
          </a:xfrm>
        </p:grpSpPr>
        <p:grpSp>
          <p:nvGrpSpPr>
            <p:cNvPr id="3" name="Group 8"/>
            <p:cNvGrpSpPr>
              <a:grpSpLocks/>
            </p:cNvGrpSpPr>
            <p:nvPr/>
          </p:nvGrpSpPr>
          <p:grpSpPr bwMode="auto">
            <a:xfrm>
              <a:off x="3856892" y="1417638"/>
              <a:ext cx="6065094" cy="4144962"/>
              <a:chOff x="3934691" y="1417638"/>
              <a:chExt cx="6065094" cy="4144962"/>
            </a:xfrm>
          </p:grpSpPr>
          <p:grpSp>
            <p:nvGrpSpPr>
              <p:cNvPr id="4" name="Group 5"/>
              <p:cNvGrpSpPr>
                <a:grpSpLocks/>
              </p:cNvGrpSpPr>
              <p:nvPr/>
            </p:nvGrpSpPr>
            <p:grpSpPr bwMode="auto">
              <a:xfrm>
                <a:off x="3934691" y="1417638"/>
                <a:ext cx="6065094" cy="4144962"/>
                <a:chOff x="4132020" y="1417638"/>
                <a:chExt cx="6478099" cy="2818674"/>
              </a:xfrm>
            </p:grpSpPr>
            <p:pic>
              <p:nvPicPr>
                <p:cNvPr id="30731"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30732"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30730"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30727" name="Picture 3"/>
            <p:cNvPicPr>
              <a:picLocks noChangeAspect="1"/>
            </p:cNvPicPr>
            <p:nvPr/>
          </p:nvPicPr>
          <p:blipFill>
            <a:blip r:embed="rId5"/>
            <a:srcRect/>
            <a:stretch>
              <a:fillRect/>
            </a:stretch>
          </p:blipFill>
          <p:spPr bwMode="auto">
            <a:xfrm>
              <a:off x="3867460" y="2886117"/>
              <a:ext cx="3839240" cy="466683"/>
            </a:xfrm>
            <a:prstGeom prst="rect">
              <a:avLst/>
            </a:prstGeom>
            <a:noFill/>
            <a:ln w="9525">
              <a:noFill/>
              <a:miter lim="800000"/>
              <a:headEnd/>
              <a:tailEnd/>
            </a:ln>
          </p:spPr>
        </p:pic>
        <p:pic>
          <p:nvPicPr>
            <p:cNvPr id="30728" name="Picture 2"/>
            <p:cNvPicPr>
              <a:picLocks noChangeAspect="1"/>
            </p:cNvPicPr>
            <p:nvPr/>
          </p:nvPicPr>
          <p:blipFill>
            <a:blip r:embed="rId6"/>
            <a:srcRect/>
            <a:stretch>
              <a:fillRect/>
            </a:stretch>
          </p:blipFill>
          <p:spPr bwMode="auto">
            <a:xfrm>
              <a:off x="3856892" y="3272921"/>
              <a:ext cx="3698631" cy="421035"/>
            </a:xfrm>
            <a:prstGeom prst="rect">
              <a:avLst/>
            </a:prstGeom>
            <a:noFill/>
            <a:ln w="9525">
              <a:noFill/>
              <a:miter lim="800000"/>
              <a:headEnd/>
              <a:tailEnd/>
            </a:ln>
          </p:spPr>
        </p:pic>
      </p:grpSp>
      <p:pic>
        <p:nvPicPr>
          <p:cNvPr id="30724" name="Picture 1"/>
          <p:cNvPicPr>
            <a:picLocks noChangeAspect="1"/>
          </p:cNvPicPr>
          <p:nvPr/>
        </p:nvPicPr>
        <p:blipFill>
          <a:blip r:embed="rId7"/>
          <a:srcRect/>
          <a:stretch>
            <a:fillRect/>
          </a:stretch>
        </p:blipFill>
        <p:spPr bwMode="auto">
          <a:xfrm>
            <a:off x="61913" y="1417638"/>
            <a:ext cx="2798762" cy="5381625"/>
          </a:xfrm>
          <a:prstGeom prst="rect">
            <a:avLst/>
          </a:prstGeom>
          <a:noFill/>
          <a:ln w="9525">
            <a:noFill/>
            <a:miter lim="800000"/>
            <a:headEnd/>
            <a:tailEnd/>
          </a:ln>
        </p:spPr>
      </p:pic>
      <p:pic>
        <p:nvPicPr>
          <p:cNvPr id="30725" name="Picture 12"/>
          <p:cNvPicPr>
            <a:picLocks noChangeAspect="1"/>
          </p:cNvPicPr>
          <p:nvPr/>
        </p:nvPicPr>
        <p:blipFill>
          <a:blip r:embed="rId8"/>
          <a:srcRect/>
          <a:stretch>
            <a:fillRect/>
          </a:stretch>
        </p:blipFill>
        <p:spPr bwMode="auto">
          <a:xfrm>
            <a:off x="2895600" y="3622675"/>
            <a:ext cx="5534025" cy="49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t>Examples</a:t>
            </a:r>
          </a:p>
        </p:txBody>
      </p:sp>
      <p:grpSp>
        <p:nvGrpSpPr>
          <p:cNvPr id="2" name="Group 10"/>
          <p:cNvGrpSpPr>
            <a:grpSpLocks/>
          </p:cNvGrpSpPr>
          <p:nvPr/>
        </p:nvGrpSpPr>
        <p:grpSpPr bwMode="auto">
          <a:xfrm>
            <a:off x="2925763" y="1417638"/>
            <a:ext cx="6065837" cy="4144962"/>
            <a:chOff x="3856892" y="1417638"/>
            <a:chExt cx="6065094" cy="4144962"/>
          </a:xfrm>
        </p:grpSpPr>
        <p:grpSp>
          <p:nvGrpSpPr>
            <p:cNvPr id="3" name="Group 8"/>
            <p:cNvGrpSpPr>
              <a:grpSpLocks/>
            </p:cNvGrpSpPr>
            <p:nvPr/>
          </p:nvGrpSpPr>
          <p:grpSpPr bwMode="auto">
            <a:xfrm>
              <a:off x="3856892" y="1417638"/>
              <a:ext cx="6065094" cy="4144962"/>
              <a:chOff x="3934691" y="1417638"/>
              <a:chExt cx="6065094" cy="4144962"/>
            </a:xfrm>
          </p:grpSpPr>
          <p:grpSp>
            <p:nvGrpSpPr>
              <p:cNvPr id="4" name="Group 5"/>
              <p:cNvGrpSpPr>
                <a:grpSpLocks/>
              </p:cNvGrpSpPr>
              <p:nvPr/>
            </p:nvGrpSpPr>
            <p:grpSpPr bwMode="auto">
              <a:xfrm>
                <a:off x="3934691" y="1417638"/>
                <a:ext cx="6065094" cy="4144962"/>
                <a:chOff x="4132020" y="1417638"/>
                <a:chExt cx="6478099" cy="2818674"/>
              </a:xfrm>
            </p:grpSpPr>
            <p:pic>
              <p:nvPicPr>
                <p:cNvPr id="31756"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31757"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31755"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31752" name="Picture 3"/>
            <p:cNvPicPr>
              <a:picLocks noChangeAspect="1"/>
            </p:cNvPicPr>
            <p:nvPr/>
          </p:nvPicPr>
          <p:blipFill>
            <a:blip r:embed="rId5"/>
            <a:srcRect/>
            <a:stretch>
              <a:fillRect/>
            </a:stretch>
          </p:blipFill>
          <p:spPr bwMode="auto">
            <a:xfrm>
              <a:off x="3867460" y="2886117"/>
              <a:ext cx="3839240" cy="466683"/>
            </a:xfrm>
            <a:prstGeom prst="rect">
              <a:avLst/>
            </a:prstGeom>
            <a:noFill/>
            <a:ln w="9525">
              <a:noFill/>
              <a:miter lim="800000"/>
              <a:headEnd/>
              <a:tailEnd/>
            </a:ln>
          </p:spPr>
        </p:pic>
        <p:pic>
          <p:nvPicPr>
            <p:cNvPr id="31753" name="Picture 2"/>
            <p:cNvPicPr>
              <a:picLocks noChangeAspect="1"/>
            </p:cNvPicPr>
            <p:nvPr/>
          </p:nvPicPr>
          <p:blipFill>
            <a:blip r:embed="rId6"/>
            <a:srcRect/>
            <a:stretch>
              <a:fillRect/>
            </a:stretch>
          </p:blipFill>
          <p:spPr bwMode="auto">
            <a:xfrm>
              <a:off x="3856892" y="3272921"/>
              <a:ext cx="3698631" cy="421035"/>
            </a:xfrm>
            <a:prstGeom prst="rect">
              <a:avLst/>
            </a:prstGeom>
            <a:noFill/>
            <a:ln w="9525">
              <a:noFill/>
              <a:miter lim="800000"/>
              <a:headEnd/>
              <a:tailEnd/>
            </a:ln>
          </p:spPr>
        </p:pic>
      </p:grpSp>
      <p:pic>
        <p:nvPicPr>
          <p:cNvPr id="31748" name="Picture 12"/>
          <p:cNvPicPr>
            <a:picLocks noChangeAspect="1"/>
          </p:cNvPicPr>
          <p:nvPr/>
        </p:nvPicPr>
        <p:blipFill>
          <a:blip r:embed="rId7"/>
          <a:srcRect/>
          <a:stretch>
            <a:fillRect/>
          </a:stretch>
        </p:blipFill>
        <p:spPr bwMode="auto">
          <a:xfrm>
            <a:off x="2895600" y="3622675"/>
            <a:ext cx="5534025" cy="496888"/>
          </a:xfrm>
          <a:prstGeom prst="rect">
            <a:avLst/>
          </a:prstGeom>
          <a:noFill/>
          <a:ln w="9525">
            <a:noFill/>
            <a:miter lim="800000"/>
            <a:headEnd/>
            <a:tailEnd/>
          </a:ln>
        </p:spPr>
      </p:pic>
      <p:pic>
        <p:nvPicPr>
          <p:cNvPr id="31749" name="Picture 9"/>
          <p:cNvPicPr>
            <a:picLocks noChangeAspect="1"/>
          </p:cNvPicPr>
          <p:nvPr/>
        </p:nvPicPr>
        <p:blipFill>
          <a:blip r:embed="rId8"/>
          <a:srcRect/>
          <a:stretch>
            <a:fillRect/>
          </a:stretch>
        </p:blipFill>
        <p:spPr bwMode="auto">
          <a:xfrm>
            <a:off x="2933700" y="4033838"/>
            <a:ext cx="2770188" cy="438150"/>
          </a:xfrm>
          <a:prstGeom prst="rect">
            <a:avLst/>
          </a:prstGeom>
          <a:noFill/>
          <a:ln w="9525">
            <a:noFill/>
            <a:miter lim="800000"/>
            <a:headEnd/>
            <a:tailEnd/>
          </a:ln>
        </p:spPr>
      </p:pic>
      <p:pic>
        <p:nvPicPr>
          <p:cNvPr id="31750" name="Picture 11"/>
          <p:cNvPicPr>
            <a:picLocks noChangeAspect="1"/>
          </p:cNvPicPr>
          <p:nvPr/>
        </p:nvPicPr>
        <p:blipFill>
          <a:blip r:embed="rId9"/>
          <a:srcRect/>
          <a:stretch>
            <a:fillRect/>
          </a:stretch>
        </p:blipFill>
        <p:spPr bwMode="auto">
          <a:xfrm>
            <a:off x="152400" y="1406525"/>
            <a:ext cx="2751138" cy="415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819400" y="2514600"/>
            <a:ext cx="6096000" cy="4144963"/>
            <a:chOff x="2895600" y="1417638"/>
            <a:chExt cx="6096000" cy="4144962"/>
          </a:xfrm>
        </p:grpSpPr>
        <p:grpSp>
          <p:nvGrpSpPr>
            <p:cNvPr id="3" name="Group 10"/>
            <p:cNvGrpSpPr>
              <a:grpSpLocks/>
            </p:cNvGrpSpPr>
            <p:nvPr/>
          </p:nvGrpSpPr>
          <p:grpSpPr bwMode="auto">
            <a:xfrm>
              <a:off x="2926506" y="1417638"/>
              <a:ext cx="6065094" cy="4144962"/>
              <a:chOff x="3856892" y="1417638"/>
              <a:chExt cx="6065094" cy="4144962"/>
            </a:xfrm>
          </p:grpSpPr>
          <p:grpSp>
            <p:nvGrpSpPr>
              <p:cNvPr id="4" name="Group 8"/>
              <p:cNvGrpSpPr>
                <a:grpSpLocks/>
              </p:cNvGrpSpPr>
              <p:nvPr/>
            </p:nvGrpSpPr>
            <p:grpSpPr bwMode="auto">
              <a:xfrm>
                <a:off x="3856892" y="1417638"/>
                <a:ext cx="6065094" cy="4144962"/>
                <a:chOff x="3934691" y="1417638"/>
                <a:chExt cx="6065094" cy="4144962"/>
              </a:xfrm>
            </p:grpSpPr>
            <p:grpSp>
              <p:nvGrpSpPr>
                <p:cNvPr id="5" name="Group 5"/>
                <p:cNvGrpSpPr>
                  <a:grpSpLocks/>
                </p:cNvGrpSpPr>
                <p:nvPr/>
              </p:nvGrpSpPr>
              <p:grpSpPr bwMode="auto">
                <a:xfrm>
                  <a:off x="3934691" y="1417638"/>
                  <a:ext cx="6065094" cy="4144962"/>
                  <a:chOff x="4132020" y="1417638"/>
                  <a:chExt cx="6478099" cy="2818674"/>
                </a:xfrm>
              </p:grpSpPr>
              <p:pic>
                <p:nvPicPr>
                  <p:cNvPr id="32781"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32782"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32780"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32777" name="Picture 3"/>
              <p:cNvPicPr>
                <a:picLocks noChangeAspect="1"/>
              </p:cNvPicPr>
              <p:nvPr/>
            </p:nvPicPr>
            <p:blipFill>
              <a:blip r:embed="rId5"/>
              <a:srcRect/>
              <a:stretch>
                <a:fillRect/>
              </a:stretch>
            </p:blipFill>
            <p:spPr bwMode="auto">
              <a:xfrm>
                <a:off x="3867460" y="2886117"/>
                <a:ext cx="3839240" cy="466683"/>
              </a:xfrm>
              <a:prstGeom prst="rect">
                <a:avLst/>
              </a:prstGeom>
              <a:noFill/>
              <a:ln w="9525">
                <a:noFill/>
                <a:miter lim="800000"/>
                <a:headEnd/>
                <a:tailEnd/>
              </a:ln>
            </p:spPr>
          </p:pic>
          <p:pic>
            <p:nvPicPr>
              <p:cNvPr id="32778" name="Picture 2"/>
              <p:cNvPicPr>
                <a:picLocks noChangeAspect="1"/>
              </p:cNvPicPr>
              <p:nvPr/>
            </p:nvPicPr>
            <p:blipFill>
              <a:blip r:embed="rId6"/>
              <a:srcRect/>
              <a:stretch>
                <a:fillRect/>
              </a:stretch>
            </p:blipFill>
            <p:spPr bwMode="auto">
              <a:xfrm>
                <a:off x="3856892" y="3272921"/>
                <a:ext cx="3698631" cy="421035"/>
              </a:xfrm>
              <a:prstGeom prst="rect">
                <a:avLst/>
              </a:prstGeom>
              <a:noFill/>
              <a:ln w="9525">
                <a:noFill/>
                <a:miter lim="800000"/>
                <a:headEnd/>
                <a:tailEnd/>
              </a:ln>
            </p:spPr>
          </p:pic>
        </p:grpSp>
        <p:pic>
          <p:nvPicPr>
            <p:cNvPr id="32773" name="Picture 12"/>
            <p:cNvPicPr>
              <a:picLocks noChangeAspect="1"/>
            </p:cNvPicPr>
            <p:nvPr/>
          </p:nvPicPr>
          <p:blipFill>
            <a:blip r:embed="rId7"/>
            <a:srcRect/>
            <a:stretch>
              <a:fillRect/>
            </a:stretch>
          </p:blipFill>
          <p:spPr bwMode="auto">
            <a:xfrm>
              <a:off x="2895600" y="3621901"/>
              <a:ext cx="5534659" cy="497204"/>
            </a:xfrm>
            <a:prstGeom prst="rect">
              <a:avLst/>
            </a:prstGeom>
            <a:noFill/>
            <a:ln w="9525">
              <a:noFill/>
              <a:miter lim="800000"/>
              <a:headEnd/>
              <a:tailEnd/>
            </a:ln>
          </p:spPr>
        </p:pic>
        <p:pic>
          <p:nvPicPr>
            <p:cNvPr id="32774" name="Picture 9"/>
            <p:cNvPicPr>
              <a:picLocks noChangeAspect="1"/>
            </p:cNvPicPr>
            <p:nvPr/>
          </p:nvPicPr>
          <p:blipFill>
            <a:blip r:embed="rId8"/>
            <a:srcRect/>
            <a:stretch>
              <a:fillRect/>
            </a:stretch>
          </p:blipFill>
          <p:spPr bwMode="auto">
            <a:xfrm>
              <a:off x="2933592" y="4034537"/>
              <a:ext cx="2769685" cy="436662"/>
            </a:xfrm>
            <a:prstGeom prst="rect">
              <a:avLst/>
            </a:prstGeom>
            <a:noFill/>
            <a:ln w="9525">
              <a:noFill/>
              <a:miter lim="800000"/>
              <a:headEnd/>
              <a:tailEnd/>
            </a:ln>
          </p:spPr>
        </p:pic>
        <p:pic>
          <p:nvPicPr>
            <p:cNvPr id="32775" name="Picture 11"/>
            <p:cNvPicPr>
              <a:picLocks noChangeAspect="1"/>
            </p:cNvPicPr>
            <p:nvPr/>
          </p:nvPicPr>
          <p:blipFill>
            <a:blip r:embed="rId9"/>
            <a:srcRect/>
            <a:stretch>
              <a:fillRect/>
            </a:stretch>
          </p:blipFill>
          <p:spPr bwMode="auto">
            <a:xfrm>
              <a:off x="2926506" y="4399929"/>
              <a:ext cx="3474294" cy="456805"/>
            </a:xfrm>
            <a:prstGeom prst="rect">
              <a:avLst/>
            </a:prstGeom>
            <a:noFill/>
            <a:ln w="9525">
              <a:noFill/>
              <a:miter lim="800000"/>
              <a:headEnd/>
              <a:tailEnd/>
            </a:ln>
          </p:spPr>
        </p:pic>
      </p:grpSp>
      <p:pic>
        <p:nvPicPr>
          <p:cNvPr id="32771" name="Picture 14"/>
          <p:cNvPicPr>
            <a:picLocks noChangeAspect="1"/>
          </p:cNvPicPr>
          <p:nvPr/>
        </p:nvPicPr>
        <p:blipFill>
          <a:blip r:embed="rId10"/>
          <a:srcRect/>
          <a:stretch>
            <a:fillRect/>
          </a:stretch>
        </p:blipFill>
        <p:spPr bwMode="auto">
          <a:xfrm>
            <a:off x="0" y="-11113"/>
            <a:ext cx="6234113" cy="367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QUIZ and 3.8</a:t>
            </a:r>
            <a:endParaRPr lang="en-US" dirty="0"/>
          </a:p>
        </p:txBody>
      </p:sp>
      <p:sp>
        <p:nvSpPr>
          <p:cNvPr id="3" name="Content Placeholder 2"/>
          <p:cNvSpPr>
            <a:spLocks noGrp="1"/>
          </p:cNvSpPr>
          <p:nvPr>
            <p:ph idx="1"/>
          </p:nvPr>
        </p:nvSpPr>
        <p:spPr>
          <a:xfrm>
            <a:off x="0" y="1193014"/>
            <a:ext cx="9144000" cy="5928214"/>
          </a:xfrm>
        </p:spPr>
        <p:txBody>
          <a:bodyPr>
            <a:normAutofit fontScale="92500"/>
          </a:bodyPr>
          <a:lstStyle/>
          <a:p>
            <a:r>
              <a:rPr lang="en-US" dirty="0" smtClean="0"/>
              <a:t>I can analyze my intelligence by writing a 3.8 paragraph on the following topic...  </a:t>
            </a:r>
          </a:p>
          <a:p>
            <a:pPr>
              <a:buNone/>
            </a:pPr>
            <a:r>
              <a:rPr lang="en-US" b="1" dirty="0" smtClean="0"/>
              <a:t>Describe how Howard Gardner’s Theory of multiple intelligences applies to you as a learner.  </a:t>
            </a:r>
          </a:p>
          <a:p>
            <a:pPr>
              <a:buNone/>
            </a:pPr>
            <a:r>
              <a:rPr lang="en-US" dirty="0" smtClean="0"/>
              <a:t>In your paragraph, consider these questions: </a:t>
            </a:r>
          </a:p>
          <a:p>
            <a:pPr marL="514350" indent="-514350">
              <a:buFont typeface="+mj-lt"/>
              <a:buAutoNum type="arabicPeriod"/>
            </a:pPr>
            <a:r>
              <a:rPr lang="en-US" dirty="0" smtClean="0"/>
              <a:t>Which do you think this is your strongest area and why?  </a:t>
            </a:r>
          </a:p>
          <a:p>
            <a:pPr marL="514350" indent="-514350">
              <a:buFont typeface="+mj-lt"/>
              <a:buAutoNum type="arabicPeriod"/>
            </a:pPr>
            <a:r>
              <a:rPr lang="en-US" dirty="0" smtClean="0"/>
              <a:t>How can you use this to help you in the classroom?  </a:t>
            </a:r>
          </a:p>
          <a:p>
            <a:pPr marL="514350" indent="-514350">
              <a:buFont typeface="+mj-lt"/>
              <a:buAutoNum type="arabicPeriod"/>
            </a:pPr>
            <a:r>
              <a:rPr lang="en-US" dirty="0" smtClean="0"/>
              <a:t>How will this understanding help you in the future?</a:t>
            </a:r>
          </a:p>
          <a:p>
            <a:pPr>
              <a:buNone/>
            </a:pPr>
            <a:endParaRPr lang="en-US" dirty="0" smtClean="0"/>
          </a:p>
          <a:p>
            <a:pPr>
              <a:buNone/>
            </a:pPr>
            <a:r>
              <a:rPr lang="en-US" dirty="0" smtClean="0"/>
              <a:t>When you finish, turn it in to THEHUB and read silently.  </a:t>
            </a:r>
          </a:p>
        </p:txBody>
      </p:sp>
      <p:pic>
        <p:nvPicPr>
          <p:cNvPr id="4" name="Picture 3"/>
          <p:cNvPicPr>
            <a:picLocks noChangeAspect="1"/>
          </p:cNvPicPr>
          <p:nvPr/>
        </p:nvPicPr>
        <p:blipFill>
          <a:blip r:embed="rId2"/>
          <a:stretch>
            <a:fillRect/>
          </a:stretch>
        </p:blipFill>
        <p:spPr>
          <a:xfrm>
            <a:off x="8009467" y="0"/>
            <a:ext cx="1134533" cy="119301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3048000" y="2706688"/>
            <a:ext cx="6096000" cy="4144962"/>
            <a:chOff x="2895600" y="1417638"/>
            <a:chExt cx="6096000" cy="4144962"/>
          </a:xfrm>
        </p:grpSpPr>
        <p:grpSp>
          <p:nvGrpSpPr>
            <p:cNvPr id="3" name="Group 10"/>
            <p:cNvGrpSpPr>
              <a:grpSpLocks/>
            </p:cNvGrpSpPr>
            <p:nvPr/>
          </p:nvGrpSpPr>
          <p:grpSpPr bwMode="auto">
            <a:xfrm>
              <a:off x="2926506" y="1417638"/>
              <a:ext cx="6065094" cy="4144962"/>
              <a:chOff x="3856892" y="1417638"/>
              <a:chExt cx="6065094" cy="4144962"/>
            </a:xfrm>
          </p:grpSpPr>
          <p:grpSp>
            <p:nvGrpSpPr>
              <p:cNvPr id="4" name="Group 8"/>
              <p:cNvGrpSpPr>
                <a:grpSpLocks/>
              </p:cNvGrpSpPr>
              <p:nvPr/>
            </p:nvGrpSpPr>
            <p:grpSpPr bwMode="auto">
              <a:xfrm>
                <a:off x="3856892" y="1417638"/>
                <a:ext cx="6065094" cy="4144962"/>
                <a:chOff x="3934691" y="1417638"/>
                <a:chExt cx="6065094" cy="4144962"/>
              </a:xfrm>
            </p:grpSpPr>
            <p:grpSp>
              <p:nvGrpSpPr>
                <p:cNvPr id="5" name="Group 5"/>
                <p:cNvGrpSpPr>
                  <a:grpSpLocks/>
                </p:cNvGrpSpPr>
                <p:nvPr/>
              </p:nvGrpSpPr>
              <p:grpSpPr bwMode="auto">
                <a:xfrm>
                  <a:off x="3934691" y="1417638"/>
                  <a:ext cx="6065094" cy="4144962"/>
                  <a:chOff x="4132020" y="1417638"/>
                  <a:chExt cx="6478099" cy="2818674"/>
                </a:xfrm>
              </p:grpSpPr>
              <p:pic>
                <p:nvPicPr>
                  <p:cNvPr id="33806"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33807"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33805"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33802" name="Picture 3"/>
              <p:cNvPicPr>
                <a:picLocks noChangeAspect="1"/>
              </p:cNvPicPr>
              <p:nvPr/>
            </p:nvPicPr>
            <p:blipFill>
              <a:blip r:embed="rId5"/>
              <a:srcRect/>
              <a:stretch>
                <a:fillRect/>
              </a:stretch>
            </p:blipFill>
            <p:spPr bwMode="auto">
              <a:xfrm>
                <a:off x="3867460" y="2886117"/>
                <a:ext cx="3839240" cy="466683"/>
              </a:xfrm>
              <a:prstGeom prst="rect">
                <a:avLst/>
              </a:prstGeom>
              <a:noFill/>
              <a:ln w="9525">
                <a:noFill/>
                <a:miter lim="800000"/>
                <a:headEnd/>
                <a:tailEnd/>
              </a:ln>
            </p:spPr>
          </p:pic>
          <p:pic>
            <p:nvPicPr>
              <p:cNvPr id="33803" name="Picture 2"/>
              <p:cNvPicPr>
                <a:picLocks noChangeAspect="1"/>
              </p:cNvPicPr>
              <p:nvPr/>
            </p:nvPicPr>
            <p:blipFill>
              <a:blip r:embed="rId6"/>
              <a:srcRect/>
              <a:stretch>
                <a:fillRect/>
              </a:stretch>
            </p:blipFill>
            <p:spPr bwMode="auto">
              <a:xfrm>
                <a:off x="3856892" y="3272921"/>
                <a:ext cx="3698631" cy="421035"/>
              </a:xfrm>
              <a:prstGeom prst="rect">
                <a:avLst/>
              </a:prstGeom>
              <a:noFill/>
              <a:ln w="9525">
                <a:noFill/>
                <a:miter lim="800000"/>
                <a:headEnd/>
                <a:tailEnd/>
              </a:ln>
            </p:spPr>
          </p:pic>
        </p:grpSp>
        <p:pic>
          <p:nvPicPr>
            <p:cNvPr id="33797" name="Picture 12"/>
            <p:cNvPicPr>
              <a:picLocks noChangeAspect="1"/>
            </p:cNvPicPr>
            <p:nvPr/>
          </p:nvPicPr>
          <p:blipFill>
            <a:blip r:embed="rId7"/>
            <a:srcRect/>
            <a:stretch>
              <a:fillRect/>
            </a:stretch>
          </p:blipFill>
          <p:spPr bwMode="auto">
            <a:xfrm>
              <a:off x="2895600" y="3621901"/>
              <a:ext cx="5534659" cy="497204"/>
            </a:xfrm>
            <a:prstGeom prst="rect">
              <a:avLst/>
            </a:prstGeom>
            <a:noFill/>
            <a:ln w="9525">
              <a:noFill/>
              <a:miter lim="800000"/>
              <a:headEnd/>
              <a:tailEnd/>
            </a:ln>
          </p:spPr>
        </p:pic>
        <p:pic>
          <p:nvPicPr>
            <p:cNvPr id="33798" name="Picture 9"/>
            <p:cNvPicPr>
              <a:picLocks noChangeAspect="1"/>
            </p:cNvPicPr>
            <p:nvPr/>
          </p:nvPicPr>
          <p:blipFill>
            <a:blip r:embed="rId8"/>
            <a:srcRect/>
            <a:stretch>
              <a:fillRect/>
            </a:stretch>
          </p:blipFill>
          <p:spPr bwMode="auto">
            <a:xfrm>
              <a:off x="2933592" y="4034537"/>
              <a:ext cx="2769685" cy="436662"/>
            </a:xfrm>
            <a:prstGeom prst="rect">
              <a:avLst/>
            </a:prstGeom>
            <a:noFill/>
            <a:ln w="9525">
              <a:noFill/>
              <a:miter lim="800000"/>
              <a:headEnd/>
              <a:tailEnd/>
            </a:ln>
          </p:spPr>
        </p:pic>
        <p:pic>
          <p:nvPicPr>
            <p:cNvPr id="33799" name="Picture 11"/>
            <p:cNvPicPr>
              <a:picLocks noChangeAspect="1"/>
            </p:cNvPicPr>
            <p:nvPr/>
          </p:nvPicPr>
          <p:blipFill>
            <a:blip r:embed="rId9"/>
            <a:srcRect/>
            <a:stretch>
              <a:fillRect/>
            </a:stretch>
          </p:blipFill>
          <p:spPr bwMode="auto">
            <a:xfrm>
              <a:off x="2926506" y="4399929"/>
              <a:ext cx="3474294" cy="456805"/>
            </a:xfrm>
            <a:prstGeom prst="rect">
              <a:avLst/>
            </a:prstGeom>
            <a:noFill/>
            <a:ln w="9525">
              <a:noFill/>
              <a:miter lim="800000"/>
              <a:headEnd/>
              <a:tailEnd/>
            </a:ln>
          </p:spPr>
        </p:pic>
        <p:pic>
          <p:nvPicPr>
            <p:cNvPr id="33800" name="Picture 13"/>
            <p:cNvPicPr>
              <a:picLocks noChangeAspect="1"/>
            </p:cNvPicPr>
            <p:nvPr/>
          </p:nvPicPr>
          <p:blipFill>
            <a:blip r:embed="rId10"/>
            <a:srcRect/>
            <a:stretch>
              <a:fillRect/>
            </a:stretch>
          </p:blipFill>
          <p:spPr bwMode="auto">
            <a:xfrm>
              <a:off x="2895601" y="4772399"/>
              <a:ext cx="5410200" cy="526432"/>
            </a:xfrm>
            <a:prstGeom prst="rect">
              <a:avLst/>
            </a:prstGeom>
            <a:noFill/>
            <a:ln w="9525">
              <a:noFill/>
              <a:miter lim="800000"/>
              <a:headEnd/>
              <a:tailEnd/>
            </a:ln>
          </p:spPr>
        </p:pic>
      </p:grpSp>
      <p:pic>
        <p:nvPicPr>
          <p:cNvPr id="33795" name="Picture 16"/>
          <p:cNvPicPr>
            <a:picLocks noChangeAspect="1"/>
          </p:cNvPicPr>
          <p:nvPr/>
        </p:nvPicPr>
        <p:blipFill>
          <a:blip r:embed="rId11"/>
          <a:srcRect/>
          <a:stretch>
            <a:fillRect/>
          </a:stretch>
        </p:blipFill>
        <p:spPr bwMode="auto">
          <a:xfrm>
            <a:off x="6350" y="107950"/>
            <a:ext cx="710565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600200" y="1905000"/>
            <a:ext cx="6096000" cy="4144963"/>
            <a:chOff x="2895600" y="1417638"/>
            <a:chExt cx="6096000" cy="4144962"/>
          </a:xfrm>
        </p:grpSpPr>
        <p:grpSp>
          <p:nvGrpSpPr>
            <p:cNvPr id="3" name="Group 10"/>
            <p:cNvGrpSpPr>
              <a:grpSpLocks/>
            </p:cNvGrpSpPr>
            <p:nvPr/>
          </p:nvGrpSpPr>
          <p:grpSpPr bwMode="auto">
            <a:xfrm>
              <a:off x="2926506" y="1417638"/>
              <a:ext cx="6065094" cy="4144962"/>
              <a:chOff x="3856892" y="1417638"/>
              <a:chExt cx="6065094" cy="4144962"/>
            </a:xfrm>
          </p:grpSpPr>
          <p:grpSp>
            <p:nvGrpSpPr>
              <p:cNvPr id="4" name="Group 8"/>
              <p:cNvGrpSpPr>
                <a:grpSpLocks/>
              </p:cNvGrpSpPr>
              <p:nvPr/>
            </p:nvGrpSpPr>
            <p:grpSpPr bwMode="auto">
              <a:xfrm>
                <a:off x="3856892" y="1417638"/>
                <a:ext cx="6065094" cy="4144962"/>
                <a:chOff x="3934691" y="1417638"/>
                <a:chExt cx="6065094" cy="4144962"/>
              </a:xfrm>
            </p:grpSpPr>
            <p:grpSp>
              <p:nvGrpSpPr>
                <p:cNvPr id="5" name="Group 5"/>
                <p:cNvGrpSpPr>
                  <a:grpSpLocks/>
                </p:cNvGrpSpPr>
                <p:nvPr/>
              </p:nvGrpSpPr>
              <p:grpSpPr bwMode="auto">
                <a:xfrm>
                  <a:off x="3934691" y="1417638"/>
                  <a:ext cx="6065094" cy="4144962"/>
                  <a:chOff x="4132020" y="1417638"/>
                  <a:chExt cx="6478099" cy="2818674"/>
                </a:xfrm>
              </p:grpSpPr>
              <p:pic>
                <p:nvPicPr>
                  <p:cNvPr id="34830" name="Picture 6"/>
                  <p:cNvPicPr>
                    <a:picLocks noChangeAspect="1"/>
                  </p:cNvPicPr>
                  <p:nvPr/>
                </p:nvPicPr>
                <p:blipFill>
                  <a:blip r:embed="rId2"/>
                  <a:srcRect/>
                  <a:stretch>
                    <a:fillRect/>
                  </a:stretch>
                </p:blipFill>
                <p:spPr bwMode="auto">
                  <a:xfrm>
                    <a:off x="4137882" y="1417638"/>
                    <a:ext cx="6472237" cy="740531"/>
                  </a:xfrm>
                  <a:prstGeom prst="rect">
                    <a:avLst/>
                  </a:prstGeom>
                  <a:noFill/>
                  <a:ln w="9525">
                    <a:noFill/>
                    <a:miter lim="800000"/>
                    <a:headEnd/>
                    <a:tailEnd/>
                  </a:ln>
                </p:spPr>
              </p:pic>
              <p:pic>
                <p:nvPicPr>
                  <p:cNvPr id="34831" name="Picture 7"/>
                  <p:cNvPicPr>
                    <a:picLocks noChangeAspect="1"/>
                  </p:cNvPicPr>
                  <p:nvPr/>
                </p:nvPicPr>
                <p:blipFill>
                  <a:blip r:embed="rId3"/>
                  <a:srcRect/>
                  <a:stretch>
                    <a:fillRect/>
                  </a:stretch>
                </p:blipFill>
                <p:spPr bwMode="auto">
                  <a:xfrm>
                    <a:off x="4132020" y="2146446"/>
                    <a:ext cx="6478099" cy="2089866"/>
                  </a:xfrm>
                  <a:prstGeom prst="rect">
                    <a:avLst/>
                  </a:prstGeom>
                  <a:noFill/>
                  <a:ln w="9525">
                    <a:noFill/>
                    <a:miter lim="800000"/>
                    <a:headEnd/>
                    <a:tailEnd/>
                  </a:ln>
                </p:spPr>
              </p:pic>
            </p:grpSp>
            <p:pic>
              <p:nvPicPr>
                <p:cNvPr id="34829" name="Picture 4"/>
                <p:cNvPicPr>
                  <a:picLocks noChangeAspect="1"/>
                </p:cNvPicPr>
                <p:nvPr/>
              </p:nvPicPr>
              <p:blipFill>
                <a:blip r:embed="rId4"/>
                <a:srcRect/>
                <a:stretch>
                  <a:fillRect/>
                </a:stretch>
              </p:blipFill>
              <p:spPr bwMode="auto">
                <a:xfrm>
                  <a:off x="3953500" y="2489377"/>
                  <a:ext cx="5557837" cy="453321"/>
                </a:xfrm>
                <a:prstGeom prst="rect">
                  <a:avLst/>
                </a:prstGeom>
                <a:noFill/>
                <a:ln w="9525">
                  <a:noFill/>
                  <a:miter lim="800000"/>
                  <a:headEnd/>
                  <a:tailEnd/>
                </a:ln>
              </p:spPr>
            </p:pic>
          </p:grpSp>
          <p:pic>
            <p:nvPicPr>
              <p:cNvPr id="34826" name="Picture 3"/>
              <p:cNvPicPr>
                <a:picLocks noChangeAspect="1"/>
              </p:cNvPicPr>
              <p:nvPr/>
            </p:nvPicPr>
            <p:blipFill>
              <a:blip r:embed="rId5"/>
              <a:srcRect/>
              <a:stretch>
                <a:fillRect/>
              </a:stretch>
            </p:blipFill>
            <p:spPr bwMode="auto">
              <a:xfrm>
                <a:off x="3867460" y="2886117"/>
                <a:ext cx="3839240" cy="466683"/>
              </a:xfrm>
              <a:prstGeom prst="rect">
                <a:avLst/>
              </a:prstGeom>
              <a:noFill/>
              <a:ln w="9525">
                <a:noFill/>
                <a:miter lim="800000"/>
                <a:headEnd/>
                <a:tailEnd/>
              </a:ln>
            </p:spPr>
          </p:pic>
          <p:pic>
            <p:nvPicPr>
              <p:cNvPr id="34827" name="Picture 2"/>
              <p:cNvPicPr>
                <a:picLocks noChangeAspect="1"/>
              </p:cNvPicPr>
              <p:nvPr/>
            </p:nvPicPr>
            <p:blipFill>
              <a:blip r:embed="rId6"/>
              <a:srcRect/>
              <a:stretch>
                <a:fillRect/>
              </a:stretch>
            </p:blipFill>
            <p:spPr bwMode="auto">
              <a:xfrm>
                <a:off x="3856892" y="3272921"/>
                <a:ext cx="3698631" cy="421035"/>
              </a:xfrm>
              <a:prstGeom prst="rect">
                <a:avLst/>
              </a:prstGeom>
              <a:noFill/>
              <a:ln w="9525">
                <a:noFill/>
                <a:miter lim="800000"/>
                <a:headEnd/>
                <a:tailEnd/>
              </a:ln>
            </p:spPr>
          </p:pic>
        </p:grpSp>
        <p:pic>
          <p:nvPicPr>
            <p:cNvPr id="34821" name="Picture 12"/>
            <p:cNvPicPr>
              <a:picLocks noChangeAspect="1"/>
            </p:cNvPicPr>
            <p:nvPr/>
          </p:nvPicPr>
          <p:blipFill>
            <a:blip r:embed="rId7"/>
            <a:srcRect/>
            <a:stretch>
              <a:fillRect/>
            </a:stretch>
          </p:blipFill>
          <p:spPr bwMode="auto">
            <a:xfrm>
              <a:off x="2895600" y="3621901"/>
              <a:ext cx="5534659" cy="497204"/>
            </a:xfrm>
            <a:prstGeom prst="rect">
              <a:avLst/>
            </a:prstGeom>
            <a:noFill/>
            <a:ln w="9525">
              <a:noFill/>
              <a:miter lim="800000"/>
              <a:headEnd/>
              <a:tailEnd/>
            </a:ln>
          </p:spPr>
        </p:pic>
        <p:pic>
          <p:nvPicPr>
            <p:cNvPr id="34822" name="Picture 9"/>
            <p:cNvPicPr>
              <a:picLocks noChangeAspect="1"/>
            </p:cNvPicPr>
            <p:nvPr/>
          </p:nvPicPr>
          <p:blipFill>
            <a:blip r:embed="rId8"/>
            <a:srcRect/>
            <a:stretch>
              <a:fillRect/>
            </a:stretch>
          </p:blipFill>
          <p:spPr bwMode="auto">
            <a:xfrm>
              <a:off x="2933592" y="4034537"/>
              <a:ext cx="2769685" cy="436662"/>
            </a:xfrm>
            <a:prstGeom prst="rect">
              <a:avLst/>
            </a:prstGeom>
            <a:noFill/>
            <a:ln w="9525">
              <a:noFill/>
              <a:miter lim="800000"/>
              <a:headEnd/>
              <a:tailEnd/>
            </a:ln>
          </p:spPr>
        </p:pic>
        <p:pic>
          <p:nvPicPr>
            <p:cNvPr id="34823" name="Picture 11"/>
            <p:cNvPicPr>
              <a:picLocks noChangeAspect="1"/>
            </p:cNvPicPr>
            <p:nvPr/>
          </p:nvPicPr>
          <p:blipFill>
            <a:blip r:embed="rId9"/>
            <a:srcRect/>
            <a:stretch>
              <a:fillRect/>
            </a:stretch>
          </p:blipFill>
          <p:spPr bwMode="auto">
            <a:xfrm>
              <a:off x="2926506" y="4399929"/>
              <a:ext cx="3474294" cy="456805"/>
            </a:xfrm>
            <a:prstGeom prst="rect">
              <a:avLst/>
            </a:prstGeom>
            <a:noFill/>
            <a:ln w="9525">
              <a:noFill/>
              <a:miter lim="800000"/>
              <a:headEnd/>
              <a:tailEnd/>
            </a:ln>
          </p:spPr>
        </p:pic>
        <p:pic>
          <p:nvPicPr>
            <p:cNvPr id="34824" name="Picture 13"/>
            <p:cNvPicPr>
              <a:picLocks noChangeAspect="1"/>
            </p:cNvPicPr>
            <p:nvPr/>
          </p:nvPicPr>
          <p:blipFill>
            <a:blip r:embed="rId10"/>
            <a:srcRect/>
            <a:stretch>
              <a:fillRect/>
            </a:stretch>
          </p:blipFill>
          <p:spPr bwMode="auto">
            <a:xfrm>
              <a:off x="2895601" y="4772399"/>
              <a:ext cx="5410200" cy="526432"/>
            </a:xfrm>
            <a:prstGeom prst="rect">
              <a:avLst/>
            </a:prstGeom>
            <a:noFill/>
            <a:ln w="9525">
              <a:noFill/>
              <a:miter lim="800000"/>
              <a:headEnd/>
              <a:tailEnd/>
            </a:ln>
          </p:spPr>
        </p:pic>
      </p:grpSp>
      <p:sp>
        <p:nvSpPr>
          <p:cNvPr id="34819" name="Title 1"/>
          <p:cNvSpPr>
            <a:spLocks noGrp="1"/>
          </p:cNvSpPr>
          <p:nvPr>
            <p:ph type="title"/>
          </p:nvPr>
        </p:nvSpPr>
        <p:spPr>
          <a:xfrm>
            <a:off x="457200" y="325438"/>
            <a:ext cx="8229600" cy="1143000"/>
          </a:xfrm>
        </p:spPr>
        <p:txBody>
          <a:bodyPr/>
          <a:lstStyle/>
          <a:p>
            <a:r>
              <a:rPr lang="en-US"/>
              <a:t>Example Cheat Sheet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cap="none"/>
              <a:t>REFER TO THE PASSAGE </a:t>
            </a:r>
            <a:br>
              <a:rPr lang="en-US" cap="none"/>
            </a:br>
            <a:r>
              <a:rPr lang="en-US" cap="none"/>
              <a:t>“JAMIE’S JOURNAL”</a:t>
            </a:r>
          </a:p>
        </p:txBody>
      </p:sp>
      <p:sp>
        <p:nvSpPr>
          <p:cNvPr id="17" name="Text Placeholder 16"/>
          <p:cNvSpPr>
            <a:spLocks noGrp="1"/>
          </p:cNvSpPr>
          <p:nvPr>
            <p:ph type="body" idx="1"/>
          </p:nvPr>
        </p:nvSpPr>
        <p:spPr/>
        <p:txBody>
          <a:bodyPr/>
          <a:lstStyle/>
          <a:p>
            <a:pPr>
              <a:buFont typeface="Arial" panose="020B0604020202020204" pitchFamily="34" charset="0"/>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Read the questions that are with the articles this week.  </a:t>
            </a:r>
          </a:p>
          <a:p>
            <a:r>
              <a:rPr lang="en-US" dirty="0" smtClean="0"/>
              <a:t>In your notebook, write your own numbered cheat sheet.  </a:t>
            </a:r>
          </a:p>
          <a:p>
            <a:r>
              <a:rPr lang="en-US" dirty="0" smtClean="0"/>
              <a:t>When you finish, begin reading and answering the questions.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In your composition notebook:</a:t>
            </a:r>
          </a:p>
          <a:p>
            <a:pPr marL="514350" indent="-514350">
              <a:buFont typeface="+mj-lt"/>
              <a:buAutoNum type="arabicPeriod"/>
            </a:pPr>
            <a:r>
              <a:rPr lang="en-US" dirty="0" smtClean="0"/>
              <a:t>Write Today’s Date</a:t>
            </a:r>
          </a:p>
          <a:p>
            <a:pPr marL="514350" indent="-514350">
              <a:buFont typeface="+mj-lt"/>
              <a:buAutoNum type="arabicPeriod"/>
            </a:pPr>
            <a:r>
              <a:rPr lang="en-US" dirty="0" smtClean="0"/>
              <a:t>Copy the Learning Target</a:t>
            </a:r>
          </a:p>
          <a:p>
            <a:pPr marL="514350" indent="-514350">
              <a:buFont typeface="+mj-lt"/>
              <a:buAutoNum type="arabicPeriod"/>
            </a:pPr>
            <a:r>
              <a:rPr lang="en-US" dirty="0" smtClean="0"/>
              <a:t>Respond to this Journal Prompt: </a:t>
            </a:r>
          </a:p>
          <a:p>
            <a:pPr>
              <a:buNone/>
            </a:pPr>
            <a:r>
              <a:rPr lang="en-US" b="1" dirty="0" smtClean="0"/>
              <a:t>If you were an animal, which would you be and why?  (Write at least 5 sentences)  </a:t>
            </a:r>
          </a:p>
          <a:p>
            <a:pPr>
              <a:buNone/>
            </a:pPr>
            <a:r>
              <a:rPr lang="en-US" sz="2400" dirty="0" smtClean="0"/>
              <a:t>*When you finish, work on your literacy strands or ready silently.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193" name="Rectangle 3"/>
          <p:cNvSpPr>
            <a:spLocks noGrp="1" noChangeArrowheads="1"/>
          </p:cNvSpPr>
          <p:nvPr>
            <p:ph idx="1"/>
          </p:nvPr>
        </p:nvSpPr>
        <p:spPr/>
        <p:txBody>
          <a:bodyPr/>
          <a:lstStyle/>
          <a:p>
            <a:pPr marL="609600" indent="-609600" eaLnBrk="1" hangingPunct="1">
              <a:buFont typeface="Symbol" panose="05050102010706020507" pitchFamily="18" charset="2"/>
              <a:buChar char=""/>
              <a:defRPr/>
            </a:pPr>
            <a:r>
              <a:rPr lang="en-US" altLang="en-US" b="1" dirty="0" smtClean="0">
                <a:cs typeface="+mn-cs"/>
              </a:rPr>
              <a:t>verb </a:t>
            </a:r>
          </a:p>
          <a:p>
            <a:pPr marL="609600" indent="-609600" eaLnBrk="1" hangingPunct="1">
              <a:buFont typeface="Symbol" panose="05050102010706020507" pitchFamily="18" charset="2"/>
              <a:buChar char=""/>
              <a:defRPr/>
            </a:pPr>
            <a:r>
              <a:rPr lang="en-US" altLang="en-US" b="1" dirty="0" smtClean="0">
                <a:cs typeface="+mn-cs"/>
              </a:rPr>
              <a:t>to cringe or move backward defensively in fear.</a:t>
            </a:r>
          </a:p>
          <a:p>
            <a:pPr marL="0" indent="0" eaLnBrk="1" hangingPunct="1">
              <a:buFont typeface="Symbol" panose="05050102010706020507" pitchFamily="18" charset="2"/>
              <a:buNone/>
              <a:defRPr/>
            </a:pPr>
            <a:endParaRPr lang="en-US" altLang="en-US" b="1" dirty="0" smtClean="0">
              <a:cs typeface="+mn-cs"/>
            </a:endParaRPr>
          </a:p>
          <a:p>
            <a:pPr marL="0" indent="0" eaLnBrk="1" hangingPunct="1">
              <a:buFont typeface="Symbol" panose="05050102010706020507" pitchFamily="18" charset="2"/>
              <a:buNone/>
              <a:defRPr/>
            </a:pPr>
            <a:r>
              <a:rPr lang="en-US" altLang="en-US" sz="2800" b="1" dirty="0" smtClean="0">
                <a:cs typeface="+mn-cs"/>
              </a:rPr>
              <a:t>During scary movies, some young children </a:t>
            </a:r>
            <a:r>
              <a:rPr lang="en-US" altLang="en-US" sz="2800" b="1" u="sng" dirty="0" smtClean="0">
                <a:cs typeface="+mn-cs"/>
              </a:rPr>
              <a:t>cower</a:t>
            </a:r>
            <a:r>
              <a:rPr lang="en-US" altLang="en-US" sz="2800" b="1" dirty="0" smtClean="0">
                <a:cs typeface="+mn-cs"/>
              </a:rPr>
              <a:t> in their seats and cover their eyes with their hands.</a:t>
            </a:r>
          </a:p>
        </p:txBody>
      </p:sp>
      <p:sp>
        <p:nvSpPr>
          <p:cNvPr id="15363" name="Rectangle 2"/>
          <p:cNvSpPr>
            <a:spLocks noGrp="1" noChangeArrowheads="1"/>
          </p:cNvSpPr>
          <p:nvPr>
            <p:ph type="title"/>
          </p:nvPr>
        </p:nvSpPr>
        <p:spPr/>
        <p:txBody>
          <a:bodyPr/>
          <a:lstStyle/>
          <a:p>
            <a:pPr eaLnBrk="1" hangingPunct="1"/>
            <a:r>
              <a:rPr lang="en-US" b="1"/>
              <a:t>cower</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871538" y="1447800"/>
            <a:ext cx="7408862" cy="4953000"/>
          </a:xfrm>
        </p:spPr>
        <p:txBody>
          <a:bodyPr>
            <a:normAutofit fontScale="85000" lnSpcReduction="20000"/>
          </a:bodyPr>
          <a:lstStyle/>
          <a:p>
            <a:pPr marL="0" indent="0" eaLnBrk="1" hangingPunct="1">
              <a:buFont typeface="Symbol" charset="2"/>
              <a:buNone/>
            </a:pPr>
            <a:r>
              <a:rPr lang="en-US" b="1" u="sng">
                <a:solidFill>
                  <a:srgbClr val="000000"/>
                </a:solidFill>
                <a:latin typeface="Times New Roman" charset="0"/>
                <a:ea typeface="Times New Roman" charset="0"/>
                <a:cs typeface="Times New Roman" charset="0"/>
              </a:rPr>
              <a:t>Wednesday</a:t>
            </a:r>
            <a:r>
              <a:rPr lang="en-US" b="1">
                <a:solidFill>
                  <a:srgbClr val="000000"/>
                </a:solidFill>
                <a:latin typeface="Times New Roman" charset="0"/>
                <a:ea typeface="Times New Roman" charset="0"/>
                <a:cs typeface="Times New Roman" charset="0"/>
              </a:rPr>
              <a:t> – </a:t>
            </a:r>
            <a:r>
              <a:rPr lang="en-US" b="1" u="sng">
                <a:solidFill>
                  <a:srgbClr val="000000"/>
                </a:solidFill>
                <a:latin typeface="Times New Roman" charset="0"/>
                <a:ea typeface="Times New Roman" charset="0"/>
                <a:cs typeface="Times New Roman" charset="0"/>
              </a:rPr>
              <a:t>Coldest</a:t>
            </a:r>
            <a:r>
              <a:rPr lang="en-US" b="1">
                <a:solidFill>
                  <a:srgbClr val="000000"/>
                </a:solidFill>
                <a:latin typeface="Times New Roman" charset="0"/>
                <a:ea typeface="Times New Roman" charset="0"/>
                <a:cs typeface="Times New Roman" charset="0"/>
              </a:rPr>
              <a:t> Continent - </a:t>
            </a:r>
            <a:r>
              <a:rPr lang="en-US">
                <a:latin typeface="Times New Roman" charset="0"/>
                <a:ea typeface="Times New Roman" charset="0"/>
                <a:cs typeface="Times New Roman" charset="0"/>
              </a:rPr>
              <a:t>Antarctica is the world's coldest continent, and the coldest region of that frigid landscape is the Polar Plateau. The plateau stretches across the center of the world's largest ice sheet. </a:t>
            </a:r>
          </a:p>
          <a:p>
            <a:pPr marL="0" indent="0" eaLnBrk="1" hangingPunct="1">
              <a:buFont typeface="Symbol" charset="2"/>
              <a:buNone/>
            </a:pPr>
            <a:r>
              <a:rPr lang="en-US">
                <a:latin typeface="Times New Roman" charset="0"/>
                <a:ea typeface="Times New Roman" charset="0"/>
                <a:cs typeface="Times New Roman" charset="0"/>
              </a:rPr>
              <a:t>Ice on the Polar Plateau is often three kilometers (1.8 miles) or more thick, making the plateau rise well over 3,000 meters or 10,000 feet in elevation. The high elevation contributes to the plateau's extremely cold year-round weather.</a:t>
            </a:r>
          </a:p>
          <a:p>
            <a:pPr marL="0" indent="0" eaLnBrk="1" hangingPunct="1">
              <a:buFont typeface="Symbol" charset="2"/>
              <a:buNone/>
            </a:pPr>
            <a:r>
              <a:rPr lang="en-US" sz="2500" b="1">
                <a:solidFill>
                  <a:srgbClr val="000000"/>
                </a:solidFill>
                <a:latin typeface="Times New Roman" charset="0"/>
                <a:ea typeface="Times New Roman" charset="0"/>
                <a:cs typeface="Times New Roman" charset="0"/>
              </a:rPr>
              <a:t>In one sentence, state what the coldest continent is, and explain what contributes to its cold weather.  </a:t>
            </a:r>
          </a:p>
          <a:p>
            <a:pPr marL="0" indent="0" eaLnBrk="1" hangingPunct="1">
              <a:buFont typeface="Symbol" charset="2"/>
              <a:buNone/>
            </a:pPr>
            <a:r>
              <a:rPr lang="en-US" b="1">
                <a:solidFill>
                  <a:srgbClr val="000000"/>
                </a:solidFill>
                <a:latin typeface="Times New Roman" charset="0"/>
                <a:ea typeface="Times New Roman" charset="0"/>
                <a:cs typeface="Times New Roman" charset="0"/>
              </a:rPr>
              <a:t>www.currentresults.com/Weather-Extremes</a:t>
            </a:r>
          </a:p>
        </p:txBody>
      </p:sp>
      <p:sp>
        <p:nvSpPr>
          <p:cNvPr id="35843" name="Title 2"/>
          <p:cNvSpPr>
            <a:spLocks noGrp="1"/>
          </p:cNvSpPr>
          <p:nvPr>
            <p:ph type="title"/>
          </p:nvPr>
        </p:nvSpPr>
        <p:spPr>
          <a:xfrm>
            <a:off x="457200" y="338138"/>
            <a:ext cx="8229600" cy="957262"/>
          </a:xfrm>
        </p:spPr>
        <p:txBody>
          <a:bodyPr/>
          <a:lstStyle/>
          <a:p>
            <a:pPr eaLnBrk="1" hangingPunct="1"/>
            <a:r>
              <a:rPr lang="en-US"/>
              <a:t>Literacy Strand - 2012</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I can use the Reading Full Circle Strategy.  </a:t>
            </a:r>
            <a:endParaRPr lang="en-US" dirty="0"/>
          </a:p>
        </p:txBody>
      </p:sp>
      <p:pic>
        <p:nvPicPr>
          <p:cNvPr id="4" name="Picture 3"/>
          <p:cNvPicPr>
            <a:picLocks noChangeAspect="1"/>
          </p:cNvPicPr>
          <p:nvPr/>
        </p:nvPicPr>
        <p:blipFill>
          <a:blip r:embed="rId2"/>
          <a:stretch>
            <a:fillRect/>
          </a:stretch>
        </p:blipFill>
        <p:spPr>
          <a:xfrm>
            <a:off x="8009467" y="0"/>
            <a:ext cx="1134533" cy="11930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In your composition notebook:</a:t>
            </a:r>
          </a:p>
          <a:p>
            <a:pPr marL="514350" indent="-514350">
              <a:buFont typeface="+mj-lt"/>
              <a:buAutoNum type="arabicPeriod"/>
            </a:pPr>
            <a:r>
              <a:rPr lang="en-US" dirty="0" smtClean="0"/>
              <a:t>Write Today’s Date</a:t>
            </a:r>
          </a:p>
          <a:p>
            <a:pPr marL="514350" indent="-514350">
              <a:buFont typeface="+mj-lt"/>
              <a:buAutoNum type="arabicPeriod"/>
            </a:pPr>
            <a:r>
              <a:rPr lang="en-US" dirty="0" smtClean="0"/>
              <a:t>Copy the Learning Target</a:t>
            </a:r>
          </a:p>
          <a:p>
            <a:pPr marL="514350" indent="-514350">
              <a:buFont typeface="+mj-lt"/>
              <a:buAutoNum type="arabicPeriod"/>
            </a:pPr>
            <a:r>
              <a:rPr lang="en-US" dirty="0" smtClean="0"/>
              <a:t>Respond to this Journal Prompt: </a:t>
            </a:r>
          </a:p>
          <a:p>
            <a:pPr>
              <a:buNone/>
            </a:pPr>
            <a:r>
              <a:rPr lang="en-US" b="1" dirty="0" smtClean="0"/>
              <a:t>If you had to help write a new science book for your class, what topics would you include in it?  Why?  </a:t>
            </a:r>
          </a:p>
          <a:p>
            <a:pPr>
              <a:buNone/>
            </a:pPr>
            <a:r>
              <a:rPr lang="en-US" b="1" dirty="0" smtClean="0"/>
              <a:t>(Write at least 5 sentences.)</a:t>
            </a:r>
          </a:p>
          <a:p>
            <a:pPr>
              <a:buNone/>
            </a:pPr>
            <a:r>
              <a:rPr lang="en-US" sz="2400" dirty="0" smtClean="0"/>
              <a:t>*When you finish, work on your literacy strands or ready silently.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1" name="Rectangle 3"/>
          <p:cNvSpPr>
            <a:spLocks noGrp="1" noChangeArrowheads="1"/>
          </p:cNvSpPr>
          <p:nvPr>
            <p:ph idx="1"/>
          </p:nvPr>
        </p:nvSpPr>
        <p:spPr/>
        <p:txBody>
          <a:bodyPr/>
          <a:lstStyle/>
          <a:p>
            <a:pPr marL="609600" indent="-609600" eaLnBrk="1" hangingPunct="1">
              <a:buFont typeface="Symbol" panose="05050102010706020507" pitchFamily="18" charset="2"/>
              <a:buChar char=""/>
              <a:defRPr/>
            </a:pPr>
            <a:r>
              <a:rPr lang="en-US" altLang="en-US" b="1" dirty="0" smtClean="0">
                <a:cs typeface="+mn-cs"/>
              </a:rPr>
              <a:t>verb </a:t>
            </a:r>
          </a:p>
          <a:p>
            <a:pPr marL="609600" indent="-609600" eaLnBrk="1" hangingPunct="1">
              <a:buFont typeface="Symbol" panose="05050102010706020507" pitchFamily="18" charset="2"/>
              <a:buChar char=""/>
              <a:defRPr/>
            </a:pPr>
            <a:r>
              <a:rPr lang="en-US" altLang="en-US" b="1" dirty="0" smtClean="0">
                <a:cs typeface="+mn-cs"/>
              </a:rPr>
              <a:t>to arrange information systematically in a table, or in columns and rows.</a:t>
            </a:r>
          </a:p>
          <a:p>
            <a:pPr marL="0" indent="0" eaLnBrk="1" hangingPunct="1">
              <a:buFont typeface="Symbol" panose="05050102010706020507" pitchFamily="18" charset="2"/>
              <a:buNone/>
              <a:defRPr/>
            </a:pPr>
            <a:endParaRPr lang="en-US" altLang="en-US" b="1" dirty="0" smtClean="0">
              <a:cs typeface="+mn-cs"/>
            </a:endParaRPr>
          </a:p>
          <a:p>
            <a:pPr marL="0" indent="0" eaLnBrk="1" hangingPunct="1">
              <a:buFont typeface="Symbol" panose="05050102010706020507" pitchFamily="18" charset="2"/>
              <a:buNone/>
              <a:defRPr/>
            </a:pPr>
            <a:r>
              <a:rPr lang="en-US" altLang="en-US" sz="2800" b="1" dirty="0" smtClean="0">
                <a:cs typeface="+mn-cs"/>
              </a:rPr>
              <a:t>Microsoft Office has a program that allows teachers to </a:t>
            </a:r>
            <a:r>
              <a:rPr lang="en-US" altLang="en-US" sz="2800" b="1" u="sng" dirty="0" smtClean="0">
                <a:cs typeface="+mn-cs"/>
              </a:rPr>
              <a:t>tabulate</a:t>
            </a:r>
            <a:r>
              <a:rPr lang="en-US" altLang="en-US" sz="2800" b="1" dirty="0" smtClean="0">
                <a:cs typeface="+mn-cs"/>
              </a:rPr>
              <a:t> test results on a spreadsheet.</a:t>
            </a:r>
            <a:r>
              <a:rPr lang="en-US" altLang="en-US" sz="2800" dirty="0" smtClean="0">
                <a:cs typeface="+mn-cs"/>
              </a:rPr>
              <a:t> </a:t>
            </a:r>
          </a:p>
        </p:txBody>
      </p:sp>
      <p:sp>
        <p:nvSpPr>
          <p:cNvPr id="17411" name="Rectangle 2"/>
          <p:cNvSpPr>
            <a:spLocks noGrp="1" noChangeArrowheads="1"/>
          </p:cNvSpPr>
          <p:nvPr>
            <p:ph type="title"/>
          </p:nvPr>
        </p:nvSpPr>
        <p:spPr/>
        <p:txBody>
          <a:bodyPr/>
          <a:lstStyle/>
          <a:p>
            <a:pPr eaLnBrk="1" hangingPunct="1"/>
            <a:r>
              <a:rPr lang="en-US"/>
              <a:t> </a:t>
            </a:r>
            <a:r>
              <a:rPr lang="en-US" b="1"/>
              <a:t>tabulate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Analysis of My Strengths</a:t>
            </a:r>
            <a:endParaRPr lang="en-US" dirty="0"/>
          </a:p>
        </p:txBody>
      </p:sp>
      <p:sp>
        <p:nvSpPr>
          <p:cNvPr id="3" name="Content Placeholder 2"/>
          <p:cNvSpPr>
            <a:spLocks noGrp="1"/>
          </p:cNvSpPr>
          <p:nvPr>
            <p:ph idx="1"/>
          </p:nvPr>
        </p:nvSpPr>
        <p:spPr/>
        <p:txBody>
          <a:bodyPr/>
          <a:lstStyle/>
          <a:p>
            <a:r>
              <a:rPr lang="en-US" dirty="0" smtClean="0"/>
              <a:t>Complete the first page of the Multiple Intelligences Packet</a:t>
            </a:r>
          </a:p>
          <a:p>
            <a:r>
              <a:rPr lang="en-US" dirty="0" smtClean="0"/>
              <a:t>When you finish, study your words of the day or read silently.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533400" y="1371600"/>
            <a:ext cx="8229600" cy="5181600"/>
          </a:xfrm>
        </p:spPr>
        <p:txBody>
          <a:bodyPr/>
          <a:lstStyle/>
          <a:p>
            <a:pPr marL="0" indent="0" eaLnBrk="1" hangingPunct="1">
              <a:buFont typeface="Symbol" charset="2"/>
              <a:buNone/>
            </a:pPr>
            <a:r>
              <a:rPr lang="en-US" sz="2200" b="1" u="sng">
                <a:solidFill>
                  <a:srgbClr val="000000"/>
                </a:solidFill>
                <a:latin typeface="Times New Roman" charset="0"/>
                <a:ea typeface="Times New Roman" charset="0"/>
                <a:cs typeface="Times New Roman" charset="0"/>
              </a:rPr>
              <a:t>Thursday</a:t>
            </a:r>
            <a:r>
              <a:rPr lang="en-US" sz="2200" b="1">
                <a:solidFill>
                  <a:srgbClr val="000000"/>
                </a:solidFill>
                <a:latin typeface="Times New Roman" charset="0"/>
                <a:ea typeface="Times New Roman" charset="0"/>
                <a:cs typeface="Times New Roman" charset="0"/>
              </a:rPr>
              <a:t> – </a:t>
            </a:r>
            <a:r>
              <a:rPr lang="en-US" sz="2200" b="1" u="sng">
                <a:solidFill>
                  <a:srgbClr val="000000"/>
                </a:solidFill>
                <a:latin typeface="Times New Roman" charset="0"/>
                <a:ea typeface="Times New Roman" charset="0"/>
                <a:cs typeface="Times New Roman" charset="0"/>
              </a:rPr>
              <a:t>Coldest</a:t>
            </a:r>
            <a:r>
              <a:rPr lang="en-US" sz="2200" b="1">
                <a:solidFill>
                  <a:srgbClr val="000000"/>
                </a:solidFill>
                <a:latin typeface="Times New Roman" charset="0"/>
                <a:ea typeface="Times New Roman" charset="0"/>
                <a:cs typeface="Times New Roman" charset="0"/>
              </a:rPr>
              <a:t> </a:t>
            </a:r>
            <a:r>
              <a:rPr lang="en-US" sz="2200" b="1" u="sng">
                <a:solidFill>
                  <a:srgbClr val="000000"/>
                </a:solidFill>
                <a:latin typeface="Times New Roman" charset="0"/>
                <a:ea typeface="Times New Roman" charset="0"/>
                <a:cs typeface="Times New Roman" charset="0"/>
              </a:rPr>
              <a:t>Place</a:t>
            </a:r>
            <a:r>
              <a:rPr lang="en-US" sz="2200" b="1">
                <a:solidFill>
                  <a:srgbClr val="000000"/>
                </a:solidFill>
                <a:latin typeface="Times New Roman" charset="0"/>
                <a:ea typeface="Times New Roman" charset="0"/>
                <a:cs typeface="Times New Roman" charset="0"/>
              </a:rPr>
              <a:t> </a:t>
            </a:r>
            <a:r>
              <a:rPr lang="en-US" sz="2200" b="1" u="sng">
                <a:solidFill>
                  <a:srgbClr val="000000"/>
                </a:solidFill>
                <a:latin typeface="Times New Roman" charset="0"/>
                <a:ea typeface="Times New Roman" charset="0"/>
                <a:cs typeface="Times New Roman" charset="0"/>
              </a:rPr>
              <a:t>on</a:t>
            </a:r>
            <a:r>
              <a:rPr lang="en-US" sz="2200" b="1">
                <a:solidFill>
                  <a:srgbClr val="000000"/>
                </a:solidFill>
                <a:latin typeface="Times New Roman" charset="0"/>
                <a:ea typeface="Times New Roman" charset="0"/>
                <a:cs typeface="Times New Roman" charset="0"/>
              </a:rPr>
              <a:t> </a:t>
            </a:r>
            <a:r>
              <a:rPr lang="en-US" sz="2200" b="1" u="sng">
                <a:solidFill>
                  <a:srgbClr val="000000"/>
                </a:solidFill>
                <a:latin typeface="Times New Roman" charset="0"/>
                <a:ea typeface="Times New Roman" charset="0"/>
                <a:cs typeface="Times New Roman" charset="0"/>
              </a:rPr>
              <a:t>Earth</a:t>
            </a:r>
            <a:r>
              <a:rPr lang="en-US" sz="2200" b="1">
                <a:solidFill>
                  <a:srgbClr val="000000"/>
                </a:solidFill>
                <a:latin typeface="Times New Roman" charset="0"/>
                <a:ea typeface="Times New Roman" charset="0"/>
                <a:cs typeface="Times New Roman" charset="0"/>
              </a:rPr>
              <a:t> </a:t>
            </a:r>
            <a:r>
              <a:rPr lang="en-US" sz="2200">
                <a:latin typeface="Times New Roman" charset="0"/>
                <a:ea typeface="Times New Roman" charset="0"/>
                <a:cs typeface="Times New Roman" charset="0"/>
              </a:rPr>
              <a:t>– The East Antarctic ice sheet rises several hundred meters above the research stations. Scientists figured they needed to climb higher up the plateau to find the coldest place on earth.</a:t>
            </a:r>
          </a:p>
          <a:p>
            <a:pPr marL="0" indent="0" eaLnBrk="1" hangingPunct="1"/>
            <a:r>
              <a:rPr lang="en-US" sz="2000">
                <a:latin typeface="Times New Roman" charset="0"/>
                <a:ea typeface="Times New Roman" charset="0"/>
                <a:cs typeface="Times New Roman" charset="0"/>
              </a:rPr>
              <a:t>It wasn't until 2005 that scientists reached Dome Argus, better known as Dome A — the highest point on the East Antarctic ice sheet — and started recording temperatures.</a:t>
            </a:r>
          </a:p>
          <a:p>
            <a:pPr marL="0" indent="0" eaLnBrk="1" hangingPunct="1"/>
            <a:r>
              <a:rPr lang="en-US" sz="2000">
                <a:latin typeface="Times New Roman" charset="0"/>
                <a:ea typeface="Times New Roman" charset="0"/>
                <a:cs typeface="Times New Roman" charset="0"/>
              </a:rPr>
              <a:t>The Dome A summit is located at a latitude of 80 degrees South and rises to 4,092 meterss (13,425 feet) above sea level. Measurements made in 2005 revealed that Dome A has an annual mean temperature of -58.3 °C (-72.9 °F), confirming it indeed is the coldest place on earth. Researchers have designated Dome A as the earth's "pole of cold".</a:t>
            </a:r>
          </a:p>
          <a:p>
            <a:pPr marL="0" indent="0" eaLnBrk="1" hangingPunct="1">
              <a:buFont typeface="Symbol" charset="2"/>
              <a:buNone/>
            </a:pPr>
            <a:r>
              <a:rPr lang="en-US" sz="2200">
                <a:solidFill>
                  <a:srgbClr val="000000"/>
                </a:solidFill>
                <a:latin typeface="Times New Roman" charset="0"/>
                <a:ea typeface="Times New Roman" charset="0"/>
                <a:cs typeface="Times New Roman" charset="0"/>
              </a:rPr>
              <a:t>In one sentence, state where the coldest place on earth is, and infer why it is the coldest place on earth.</a:t>
            </a:r>
          </a:p>
          <a:p>
            <a:pPr marL="0" indent="0" eaLnBrk="1" hangingPunct="1">
              <a:buFont typeface="Symbol" charset="2"/>
              <a:buNone/>
            </a:pPr>
            <a:r>
              <a:rPr lang="en-US" sz="2000">
                <a:latin typeface="Times New Roman" charset="0"/>
                <a:ea typeface="Times New Roman" charset="0"/>
                <a:cs typeface="Times New Roman" charset="0"/>
              </a:rPr>
              <a:t>www.currentresults.com/Weather-Extremes</a:t>
            </a:r>
          </a:p>
        </p:txBody>
      </p:sp>
      <p:sp>
        <p:nvSpPr>
          <p:cNvPr id="36867" name="Title 2"/>
          <p:cNvSpPr>
            <a:spLocks noGrp="1"/>
          </p:cNvSpPr>
          <p:nvPr>
            <p:ph type="title"/>
          </p:nvPr>
        </p:nvSpPr>
        <p:spPr/>
        <p:txBody>
          <a:bodyPr/>
          <a:lstStyle/>
          <a:p>
            <a:pPr eaLnBrk="1" hangingPunct="1"/>
            <a:r>
              <a:rPr lang="en-US"/>
              <a:t>Literacy Strand – January 2012</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r>
              <a:rPr lang="en-US" dirty="0" smtClean="0"/>
              <a:t>I can process a text by answering questions and annotating.  </a:t>
            </a:r>
            <a:endParaRPr lang="en-US" dirty="0"/>
          </a:p>
        </p:txBody>
      </p:sp>
      <p:pic>
        <p:nvPicPr>
          <p:cNvPr id="4" name="Picture 3"/>
          <p:cNvPicPr>
            <a:picLocks noChangeAspect="1"/>
          </p:cNvPicPr>
          <p:nvPr/>
        </p:nvPicPr>
        <p:blipFill>
          <a:blip r:embed="rId2"/>
          <a:stretch>
            <a:fillRect/>
          </a:stretch>
        </p:blipFill>
        <p:spPr>
          <a:xfrm>
            <a:off x="8009467" y="0"/>
            <a:ext cx="1134533" cy="119301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a:t>
            </a:r>
            <a:endParaRPr lang="en-US" dirty="0"/>
          </a:p>
        </p:txBody>
      </p:sp>
      <p:sp>
        <p:nvSpPr>
          <p:cNvPr id="3" name="Content Placeholder 2"/>
          <p:cNvSpPr>
            <a:spLocks noGrp="1"/>
          </p:cNvSpPr>
          <p:nvPr>
            <p:ph idx="1"/>
          </p:nvPr>
        </p:nvSpPr>
        <p:spPr/>
        <p:txBody>
          <a:bodyPr/>
          <a:lstStyle/>
          <a:p>
            <a:r>
              <a:rPr lang="en-US" dirty="0" smtClean="0"/>
              <a:t>Today we will be having a school-wide testing practice for K-PREP Reading and ON-Demand Writing.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On the first page of your composition notebook: </a:t>
            </a:r>
          </a:p>
          <a:p>
            <a:pPr marL="514350" indent="-514350">
              <a:buFont typeface="+mj-lt"/>
              <a:buAutoNum type="arabicPeriod"/>
            </a:pPr>
            <a:r>
              <a:rPr lang="en-US" dirty="0" smtClean="0"/>
              <a:t>Write today’s date on the top of the page.  </a:t>
            </a:r>
          </a:p>
          <a:p>
            <a:pPr marL="514350" indent="-514350">
              <a:buFont typeface="+mj-lt"/>
              <a:buAutoNum type="arabicPeriod"/>
            </a:pPr>
            <a:r>
              <a:rPr lang="en-US" dirty="0" smtClean="0"/>
              <a:t>Copy the Learning Target</a:t>
            </a:r>
          </a:p>
          <a:p>
            <a:pPr marL="514350" indent="-514350">
              <a:buFont typeface="+mj-lt"/>
              <a:buAutoNum type="arabicPeriod"/>
            </a:pPr>
            <a:r>
              <a:rPr lang="en-US" dirty="0" smtClean="0"/>
              <a:t>Respond to this SCIENCE journal prompt: </a:t>
            </a:r>
          </a:p>
          <a:p>
            <a:pPr>
              <a:buNone/>
            </a:pPr>
            <a:r>
              <a:rPr lang="en-US" b="1" dirty="0" smtClean="0"/>
              <a:t>Which of the five senses do you use the most?  Describe how and when you use this sense.</a:t>
            </a:r>
          </a:p>
          <a:p>
            <a:pPr>
              <a:buNone/>
            </a:pPr>
            <a:r>
              <a:rPr lang="en-US" sz="2595" dirty="0" smtClean="0"/>
              <a:t>*When you finish, work on your literacy strands or ready silently.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097" name="Rectangle 3"/>
          <p:cNvSpPr>
            <a:spLocks noGrp="1" noChangeArrowheads="1"/>
          </p:cNvSpPr>
          <p:nvPr>
            <p:ph idx="1"/>
          </p:nvPr>
        </p:nvSpPr>
        <p:spPr>
          <a:xfrm>
            <a:off x="457200" y="759692"/>
            <a:ext cx="8229600" cy="4525963"/>
          </a:xfrm>
        </p:spPr>
        <p:txBody>
          <a:bodyPr/>
          <a:lstStyle/>
          <a:p>
            <a:pPr eaLnBrk="1" hangingPunct="1">
              <a:buFont typeface="Wingdings" charset="2"/>
              <a:buNone/>
            </a:pPr>
            <a:endParaRPr lang="en-US" b="1" dirty="0"/>
          </a:p>
          <a:p>
            <a:pPr eaLnBrk="1" hangingPunct="1"/>
            <a:r>
              <a:rPr lang="en-US" dirty="0"/>
              <a:t>adjective – </a:t>
            </a:r>
          </a:p>
          <a:p>
            <a:pPr eaLnBrk="1" hangingPunct="1"/>
            <a:r>
              <a:rPr lang="en-US" dirty="0"/>
              <a:t>wise; a combination of intelligence and good judgment.</a:t>
            </a:r>
          </a:p>
          <a:p>
            <a:pPr eaLnBrk="1" hangingPunct="1">
              <a:buFont typeface="Symbol" charset="2"/>
              <a:buNone/>
            </a:pPr>
            <a:endParaRPr lang="en-US" dirty="0"/>
          </a:p>
          <a:p>
            <a:pPr eaLnBrk="1" hangingPunct="1">
              <a:buFont typeface="Symbol" charset="2"/>
              <a:buNone/>
            </a:pPr>
            <a:r>
              <a:rPr lang="en-US" b="1" dirty="0"/>
              <a:t>Especially in oriental cultures, older people are respected and revered because society considers them to be </a:t>
            </a:r>
            <a:r>
              <a:rPr lang="en-US" b="1" u="sng" dirty="0"/>
              <a:t>sagacious</a:t>
            </a:r>
            <a:r>
              <a:rPr lang="en-US" b="1" dirty="0"/>
              <a:t>. </a:t>
            </a:r>
          </a:p>
        </p:txBody>
      </p:sp>
      <p:sp>
        <p:nvSpPr>
          <p:cNvPr id="11267" name="Rectangle 2"/>
          <p:cNvSpPr>
            <a:spLocks noGrp="1" noChangeArrowheads="1"/>
          </p:cNvSpPr>
          <p:nvPr>
            <p:ph type="title"/>
          </p:nvPr>
        </p:nvSpPr>
        <p:spPr/>
        <p:txBody>
          <a:bodyPr/>
          <a:lstStyle/>
          <a:p>
            <a:pPr eaLnBrk="1" hangingPunct="1"/>
            <a:r>
              <a:rPr lang="en-US"/>
              <a:t> </a:t>
            </a:r>
            <a:r>
              <a:rPr lang="en-US" b="1"/>
              <a:t>sagacious</a:t>
            </a:r>
            <a:r>
              <a:rPr lang="en-US"/>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145" name="Rectangle 3"/>
          <p:cNvSpPr>
            <a:spLocks noGrp="1" noChangeArrowheads="1"/>
          </p:cNvSpPr>
          <p:nvPr>
            <p:ph idx="1"/>
          </p:nvPr>
        </p:nvSpPr>
        <p:spPr/>
        <p:txBody>
          <a:bodyPr/>
          <a:lstStyle/>
          <a:p>
            <a:pPr eaLnBrk="1" hangingPunct="1">
              <a:buFont typeface="Symbol" panose="05050102010706020507" pitchFamily="18" charset="2"/>
              <a:buChar char=""/>
              <a:defRPr/>
            </a:pPr>
            <a:r>
              <a:rPr lang="en-US" altLang="en-US" b="1" dirty="0" smtClean="0">
                <a:cs typeface="+mn-cs"/>
              </a:rPr>
              <a:t>adjective </a:t>
            </a:r>
          </a:p>
          <a:p>
            <a:pPr eaLnBrk="1" hangingPunct="1">
              <a:buFont typeface="Symbol" panose="05050102010706020507" pitchFamily="18" charset="2"/>
              <a:buChar char=""/>
              <a:defRPr/>
            </a:pPr>
            <a:r>
              <a:rPr lang="en-US" altLang="en-US" b="1" dirty="0" smtClean="0">
                <a:cs typeface="+mn-cs"/>
              </a:rPr>
              <a:t>cheerfully optimistic; flushed with a healthy, rosy complexion.</a:t>
            </a:r>
          </a:p>
          <a:p>
            <a:pPr marL="0" indent="0" eaLnBrk="1" hangingPunct="1">
              <a:buFont typeface="Symbol" panose="05050102010706020507" pitchFamily="18" charset="2"/>
              <a:buNone/>
              <a:defRPr/>
            </a:pPr>
            <a:endParaRPr lang="en-US" altLang="en-US" b="1" dirty="0" smtClean="0">
              <a:cs typeface="+mn-cs"/>
            </a:endParaRPr>
          </a:p>
          <a:p>
            <a:pPr marL="0" indent="0" eaLnBrk="1" hangingPunct="1">
              <a:buFont typeface="Symbol" panose="05050102010706020507" pitchFamily="18" charset="2"/>
              <a:buNone/>
              <a:defRPr/>
            </a:pPr>
            <a:r>
              <a:rPr lang="en-US" altLang="en-US" sz="3200" b="1" dirty="0" smtClean="0">
                <a:cs typeface="+mn-cs"/>
              </a:rPr>
              <a:t>After a rigorous workout, people often have a </a:t>
            </a:r>
            <a:r>
              <a:rPr lang="en-US" altLang="en-US" sz="3200" b="1" u="sng" dirty="0" smtClean="0">
                <a:cs typeface="+mn-cs"/>
              </a:rPr>
              <a:t>sanguine</a:t>
            </a:r>
            <a:r>
              <a:rPr lang="en-US" altLang="en-US" sz="3200" b="1" dirty="0" smtClean="0">
                <a:cs typeface="+mn-cs"/>
              </a:rPr>
              <a:t> complexion.</a:t>
            </a:r>
            <a:r>
              <a:rPr lang="en-US" altLang="en-US" sz="3200" dirty="0" smtClean="0">
                <a:cs typeface="+mn-cs"/>
              </a:rPr>
              <a:t>. </a:t>
            </a:r>
          </a:p>
        </p:txBody>
      </p:sp>
      <p:sp>
        <p:nvSpPr>
          <p:cNvPr id="13315" name="Rectangle 2"/>
          <p:cNvSpPr>
            <a:spLocks noGrp="1" noChangeArrowheads="1"/>
          </p:cNvSpPr>
          <p:nvPr>
            <p:ph type="title"/>
          </p:nvPr>
        </p:nvSpPr>
        <p:spPr/>
        <p:txBody>
          <a:bodyPr/>
          <a:lstStyle/>
          <a:p>
            <a:pPr eaLnBrk="1" hangingPunct="1"/>
            <a:r>
              <a:rPr lang="en-US" b="1"/>
              <a:t>sanguine </a:t>
            </a:r>
            <a:r>
              <a:rPr lang="en-US"/>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676400"/>
            <a:ext cx="8305800" cy="4876800"/>
          </a:xfrm>
        </p:spPr>
        <p:txBody>
          <a:bodyPr>
            <a:normAutofit fontScale="92500" lnSpcReduction="10000"/>
          </a:bodyPr>
          <a:lstStyle/>
          <a:p>
            <a:pPr marL="0" indent="0" eaLnBrk="1" hangingPunct="1">
              <a:buFont typeface="Symbol" charset="2"/>
              <a:buNone/>
            </a:pPr>
            <a:r>
              <a:rPr lang="en-US" b="1" u="sng">
                <a:solidFill>
                  <a:srgbClr val="000000"/>
                </a:solidFill>
                <a:latin typeface="Times New Roman" charset="0"/>
                <a:ea typeface="Times New Roman" charset="0"/>
                <a:cs typeface="Times New Roman" charset="0"/>
              </a:rPr>
              <a:t>Monday</a:t>
            </a:r>
            <a:r>
              <a:rPr lang="en-US">
                <a:solidFill>
                  <a:srgbClr val="000000"/>
                </a:solidFill>
                <a:latin typeface="Times New Roman" charset="0"/>
                <a:ea typeface="Times New Roman" charset="0"/>
                <a:cs typeface="Times New Roman" charset="0"/>
              </a:rPr>
              <a:t> - </a:t>
            </a:r>
            <a:r>
              <a:rPr lang="en-US" b="1" u="sng">
                <a:solidFill>
                  <a:srgbClr val="000000"/>
                </a:solidFill>
                <a:latin typeface="Times New Roman" charset="0"/>
                <a:ea typeface="Times New Roman" charset="0"/>
                <a:cs typeface="Times New Roman" charset="0"/>
              </a:rPr>
              <a:t>Lowest</a:t>
            </a:r>
            <a:r>
              <a:rPr lang="en-US" b="1">
                <a:solidFill>
                  <a:srgbClr val="000000"/>
                </a:solidFill>
                <a:latin typeface="Times New Roman" charset="0"/>
                <a:ea typeface="Times New Roman" charset="0"/>
                <a:cs typeface="Times New Roman" charset="0"/>
              </a:rPr>
              <a:t> </a:t>
            </a:r>
            <a:r>
              <a:rPr lang="en-US" b="1" u="sng">
                <a:solidFill>
                  <a:srgbClr val="000000"/>
                </a:solidFill>
                <a:latin typeface="Times New Roman" charset="0"/>
                <a:ea typeface="Times New Roman" charset="0"/>
                <a:cs typeface="Times New Roman" charset="0"/>
              </a:rPr>
              <a:t>Temperatures</a:t>
            </a:r>
            <a:r>
              <a:rPr lang="en-US" b="1">
                <a:solidFill>
                  <a:srgbClr val="000000"/>
                </a:solidFill>
                <a:latin typeface="Times New Roman" charset="0"/>
                <a:ea typeface="Times New Roman" charset="0"/>
                <a:cs typeface="Times New Roman" charset="0"/>
              </a:rPr>
              <a:t> - </a:t>
            </a:r>
            <a:r>
              <a:rPr lang="en-US" sz="2200">
                <a:latin typeface="Times New Roman" charset="0"/>
                <a:ea typeface="Times New Roman" charset="0"/>
                <a:cs typeface="Times New Roman" charset="0"/>
              </a:rPr>
              <a:t>The lowest temperature ever recorded in the United States was -80 °F (-62 °C) on January 23, 1971 at Prospect Creek Camp, located near the Arctic Circle along the Alaska pipeline. This is not much warmer than the -81.4 °F record low for North America that Snag in the Yukon dropped to on February 3, 1947. On that record cold February day, Tanacross Alaska reached -75 °F.</a:t>
            </a:r>
          </a:p>
          <a:p>
            <a:pPr marL="0" indent="0" eaLnBrk="1" hangingPunct="1"/>
            <a:r>
              <a:rPr lang="en-US" sz="2200">
                <a:latin typeface="Times New Roman" charset="0"/>
                <a:ea typeface="Times New Roman" charset="0"/>
                <a:cs typeface="Times New Roman" charset="0"/>
              </a:rPr>
              <a:t>The contiguous US hit its coldest recorded temperature of -70 °F on January 20, 1954 at Rogers Pass, Montana. The pass sits at 5,470 feet elevation in the Rocky Mountains, northwest of Helena.</a:t>
            </a:r>
          </a:p>
          <a:p>
            <a:pPr marL="0" indent="0" eaLnBrk="1" hangingPunct="1">
              <a:buFont typeface="Symbol" charset="2"/>
              <a:buNone/>
            </a:pPr>
            <a:r>
              <a:rPr lang="en-US">
                <a:solidFill>
                  <a:srgbClr val="000000"/>
                </a:solidFill>
                <a:latin typeface="Times New Roman" charset="0"/>
                <a:ea typeface="Times New Roman" charset="0"/>
                <a:cs typeface="Times New Roman" charset="0"/>
              </a:rPr>
              <a:t>In one sentence, state the coldest temperature ever recorded in the contiguous U.S. and when this temperature was recorded.</a:t>
            </a:r>
          </a:p>
          <a:p>
            <a:pPr marL="0" indent="0" eaLnBrk="1" hangingPunct="1">
              <a:buFont typeface="Symbol" charset="2"/>
              <a:buNone/>
            </a:pPr>
            <a:endParaRPr lang="en-US" sz="900">
              <a:latin typeface="Times New Roman" charset="0"/>
              <a:ea typeface="Times New Roman" charset="0"/>
              <a:cs typeface="Times New Roman" charset="0"/>
            </a:endParaRPr>
          </a:p>
          <a:p>
            <a:pPr marL="0" indent="0" eaLnBrk="1" hangingPunct="1"/>
            <a:r>
              <a:rPr lang="en-US" sz="2000">
                <a:latin typeface="Times New Roman" charset="0"/>
                <a:ea typeface="Times New Roman" charset="0"/>
                <a:cs typeface="Times New Roman" charset="0"/>
              </a:rPr>
              <a:t>http://www.currentresults.com/Weather-Extremes/US/coldest.php</a:t>
            </a:r>
          </a:p>
        </p:txBody>
      </p:sp>
      <p:sp>
        <p:nvSpPr>
          <p:cNvPr id="3" name="Title 2"/>
          <p:cNvSpPr>
            <a:spLocks noGrp="1"/>
          </p:cNvSpPr>
          <p:nvPr>
            <p:ph type="title"/>
          </p:nvPr>
        </p:nvSpPr>
        <p:spPr>
          <a:xfrm>
            <a:off x="457200" y="338138"/>
            <a:ext cx="8229600" cy="1033462"/>
          </a:xfrm>
        </p:spPr>
        <p:txBody>
          <a:bodyPr>
            <a:normAutofit fontScale="90000"/>
          </a:bodyPr>
          <a:lstStyle/>
          <a:p>
            <a:pPr eaLnBrk="1" hangingPunct="1"/>
            <a:r>
              <a:rPr lang="en-US" sz="3600"/>
              <a:t>Literacy Strand </a:t>
            </a:r>
            <a:br>
              <a:rPr lang="en-US" sz="3600"/>
            </a:br>
            <a:r>
              <a:rPr lang="en-US" sz="3600"/>
              <a:t>January 2012 – Cold Facts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295400"/>
            <a:ext cx="8153400" cy="5410200"/>
          </a:xfrm>
        </p:spPr>
        <p:txBody>
          <a:bodyPr>
            <a:normAutofit fontScale="77500" lnSpcReduction="20000"/>
          </a:bodyPr>
          <a:lstStyle/>
          <a:p>
            <a:pPr marL="0" indent="0" eaLnBrk="1" hangingPunct="1">
              <a:buFont typeface="Symbol" charset="2"/>
              <a:buNone/>
            </a:pPr>
            <a:r>
              <a:rPr lang="en-US" u="sng">
                <a:solidFill>
                  <a:srgbClr val="000000"/>
                </a:solidFill>
                <a:latin typeface="Times New Roman" charset="0"/>
                <a:ea typeface="Times New Roman" charset="0"/>
                <a:cs typeface="Times New Roman" charset="0"/>
              </a:rPr>
              <a:t>Tuesday</a:t>
            </a:r>
            <a:r>
              <a:rPr lang="en-US">
                <a:latin typeface="Times New Roman" charset="0"/>
                <a:ea typeface="Times New Roman" charset="0"/>
                <a:cs typeface="Times New Roman" charset="0"/>
              </a:rPr>
              <a:t> – </a:t>
            </a:r>
            <a:r>
              <a:rPr lang="en-US" b="1" u="sng">
                <a:solidFill>
                  <a:srgbClr val="000000"/>
                </a:solidFill>
                <a:latin typeface="Times New Roman" charset="0"/>
                <a:ea typeface="Times New Roman" charset="0"/>
                <a:cs typeface="Times New Roman" charset="0"/>
              </a:rPr>
              <a:t>Coldest States in the U.S</a:t>
            </a:r>
            <a:r>
              <a:rPr lang="en-US">
                <a:latin typeface="Times New Roman" charset="0"/>
                <a:ea typeface="Times New Roman" charset="0"/>
                <a:cs typeface="Times New Roman" charset="0"/>
              </a:rPr>
              <a:t>. - Alaska, not surprisingly, outperforms all other US states when it comes to cold weather. After all, Alaska has the advantage of being many miles closer to the north pole than anywhere else in the United States.</a:t>
            </a:r>
          </a:p>
          <a:p>
            <a:pPr marL="0" indent="0" eaLnBrk="1" hangingPunct="1"/>
            <a:r>
              <a:rPr lang="en-US">
                <a:latin typeface="Times New Roman" charset="0"/>
                <a:ea typeface="Times New Roman" charset="0"/>
                <a:cs typeface="Times New Roman" charset="0"/>
              </a:rPr>
              <a:t>In the lower 48 states though, which state is the coldest depends upon the time of year. North Dakota tops the list of coldest states in winter and fall, based on statewide average temperatures.  During spring, Maine is coldest, while in summer it’s Wyoming.  Some states are among the ten coldest states year round. Consistently cold throughout the year are Maine, Vermont, Montana and Wyoming.</a:t>
            </a:r>
          </a:p>
          <a:p>
            <a:pPr marL="0" indent="0" eaLnBrk="1" hangingPunct="1">
              <a:buFont typeface="Symbol" charset="2"/>
              <a:buNone/>
            </a:pPr>
            <a:r>
              <a:rPr lang="en-US">
                <a:solidFill>
                  <a:schemeClr val="tx1"/>
                </a:solidFill>
                <a:latin typeface="Times New Roman" charset="0"/>
                <a:ea typeface="Times New Roman" charset="0"/>
                <a:cs typeface="Times New Roman" charset="0"/>
              </a:rPr>
              <a:t>In one sentence, state what state is the coldest in winter and fall.</a:t>
            </a:r>
          </a:p>
          <a:p>
            <a:pPr marL="0" indent="0" eaLnBrk="1" hangingPunct="1"/>
            <a:r>
              <a:rPr lang="en-US" sz="2000">
                <a:latin typeface="Times New Roman" charset="0"/>
                <a:ea typeface="Times New Roman" charset="0"/>
                <a:cs typeface="Times New Roman" charset="0"/>
              </a:rPr>
              <a:t>http://www.currentresults.com/Weather-Extremes/US/coldest.php</a:t>
            </a:r>
          </a:p>
          <a:p>
            <a:pPr marL="0" indent="0" eaLnBrk="1" hangingPunct="1"/>
            <a:endParaRPr lang="en-US">
              <a:latin typeface="Times New Roman" charset="0"/>
              <a:ea typeface="Times New Roman" charset="0"/>
              <a:cs typeface="Times New Roman" charset="0"/>
            </a:endParaRPr>
          </a:p>
        </p:txBody>
      </p:sp>
      <p:sp>
        <p:nvSpPr>
          <p:cNvPr id="34819" name="Title 2"/>
          <p:cNvSpPr>
            <a:spLocks noGrp="1"/>
          </p:cNvSpPr>
          <p:nvPr>
            <p:ph type="title"/>
          </p:nvPr>
        </p:nvSpPr>
        <p:spPr>
          <a:xfrm>
            <a:off x="457200" y="338138"/>
            <a:ext cx="8229600" cy="804862"/>
          </a:xfrm>
        </p:spPr>
        <p:txBody>
          <a:bodyPr/>
          <a:lstStyle/>
          <a:p>
            <a:pPr eaLnBrk="1" hangingPunct="1"/>
            <a:r>
              <a:rPr lang="en-US"/>
              <a:t>Literacy Strand – January 2012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1965</TotalTime>
  <Words>1927</Words>
  <Application>Microsoft Macintosh PowerPoint</Application>
  <PresentationFormat>On-screen Show (4:3)</PresentationFormat>
  <Paragraphs>195</Paragraphs>
  <Slides>42</Slides>
  <Notes>4</Notes>
  <HiddenSlides>0</HiddenSlides>
  <MMClips>0</MMClips>
  <ScaleCrop>false</ScaleCrop>
  <HeadingPairs>
    <vt:vector size="4" baseType="variant">
      <vt:variant>
        <vt:lpstr>Design Template</vt:lpstr>
      </vt:variant>
      <vt:variant>
        <vt:i4>2</vt:i4>
      </vt:variant>
      <vt:variant>
        <vt:lpstr>Slide Titles</vt:lpstr>
      </vt:variant>
      <vt:variant>
        <vt:i4>42</vt:i4>
      </vt:variant>
    </vt:vector>
  </HeadingPairs>
  <TitlesOfParts>
    <vt:vector size="44" baseType="lpstr">
      <vt:lpstr>Office Theme</vt:lpstr>
      <vt:lpstr>1_Office Theme</vt:lpstr>
      <vt:lpstr>January Week 2</vt:lpstr>
      <vt:lpstr>Monday</vt:lpstr>
      <vt:lpstr>QUIZ and 3.8</vt:lpstr>
      <vt:lpstr>My Analysis of My Strengths</vt:lpstr>
      <vt:lpstr>Tuesday</vt:lpstr>
      <vt:lpstr> sagacious </vt:lpstr>
      <vt:lpstr>sanguine  </vt:lpstr>
      <vt:lpstr>Literacy Strand  January 2012 – Cold Facts !!</vt:lpstr>
      <vt:lpstr>Literacy Strand – January 2012</vt:lpstr>
      <vt:lpstr>Learning Target</vt:lpstr>
      <vt:lpstr>Reading Full Circle</vt:lpstr>
      <vt:lpstr>Reading Full Circle</vt:lpstr>
      <vt:lpstr>1.  Read the questions</vt:lpstr>
      <vt:lpstr>Reading Full Circle</vt:lpstr>
      <vt:lpstr>2.  Create  your cheat sheet</vt:lpstr>
      <vt:lpstr>Reading Full Circle</vt:lpstr>
      <vt:lpstr>3.  Use  your cheat sheet</vt:lpstr>
      <vt:lpstr>Reading Full Circle</vt:lpstr>
      <vt:lpstr>4.  Mark up the passage</vt:lpstr>
      <vt:lpstr>Reading Full Circle</vt:lpstr>
      <vt:lpstr>5.  Read the questions again</vt:lpstr>
      <vt:lpstr>6.  Answer the questions</vt:lpstr>
      <vt:lpstr>Examples</vt:lpstr>
      <vt:lpstr>Examples</vt:lpstr>
      <vt:lpstr>Examples</vt:lpstr>
      <vt:lpstr>Examples</vt:lpstr>
      <vt:lpstr>Examples</vt:lpstr>
      <vt:lpstr>Examples</vt:lpstr>
      <vt:lpstr>Slide 29</vt:lpstr>
      <vt:lpstr>Slide 30</vt:lpstr>
      <vt:lpstr>Example Cheat Sheet</vt:lpstr>
      <vt:lpstr>REFER TO THE PASSAGE  “JAMIE’S JOURNAL”</vt:lpstr>
      <vt:lpstr>Practice</vt:lpstr>
      <vt:lpstr>Wednesday</vt:lpstr>
      <vt:lpstr>cower</vt:lpstr>
      <vt:lpstr>Literacy Strand - 2012</vt:lpstr>
      <vt:lpstr>Learning Target</vt:lpstr>
      <vt:lpstr>Thursday</vt:lpstr>
      <vt:lpstr> tabulate </vt:lpstr>
      <vt:lpstr>Literacy Strand – January 2012</vt:lpstr>
      <vt:lpstr>Learning Target</vt:lpstr>
      <vt:lpstr>Friday</vt:lpstr>
    </vt:vector>
  </TitlesOfParts>
  <Company>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Week 2</dc:title>
  <dc:creator>Candice Lewis</dc:creator>
  <cp:lastModifiedBy>Candice Lewis</cp:lastModifiedBy>
  <cp:revision>8</cp:revision>
  <dcterms:created xsi:type="dcterms:W3CDTF">2015-01-11T22:26:42Z</dcterms:created>
  <dcterms:modified xsi:type="dcterms:W3CDTF">2015-01-12T00:06:47Z</dcterms:modified>
</cp:coreProperties>
</file>