
<file path=[Content_Types].xml><?xml version="1.0" encoding="utf-8"?>
<Types xmlns="http://schemas.openxmlformats.org/package/2006/content-types">
  <Default Extension="xml" ContentType="application/xml"/>
  <Default Extension="jpeg" ContentType="image/jpeg"/>
  <Default Extension="bin" ContentType="audio/unknown"/>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7" r:id="rId3"/>
    <p:sldMasterId id="2147483694" r:id="rId4"/>
  </p:sldMasterIdLst>
  <p:notesMasterIdLst>
    <p:notesMasterId r:id="rId51"/>
  </p:notesMasterIdLst>
  <p:sldIdLst>
    <p:sldId id="256" r:id="rId5"/>
    <p:sldId id="257" r:id="rId6"/>
    <p:sldId id="264" r:id="rId7"/>
    <p:sldId id="258" r:id="rId8"/>
    <p:sldId id="259" r:id="rId9"/>
    <p:sldId id="260" r:id="rId10"/>
    <p:sldId id="261" r:id="rId11"/>
    <p:sldId id="262" r:id="rId12"/>
    <p:sldId id="263"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5" r:id="rId40"/>
    <p:sldId id="291" r:id="rId41"/>
    <p:sldId id="296" r:id="rId42"/>
    <p:sldId id="292" r:id="rId43"/>
    <p:sldId id="297" r:id="rId44"/>
    <p:sldId id="293" r:id="rId45"/>
    <p:sldId id="298" r:id="rId46"/>
    <p:sldId id="294" r:id="rId47"/>
    <p:sldId id="299" r:id="rId48"/>
    <p:sldId id="301" r:id="rId49"/>
    <p:sldId id="30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595"/>
  </p:normalViewPr>
  <p:slideViewPr>
    <p:cSldViewPr snapToGrid="0" snapToObjects="1">
      <p:cViewPr varScale="1">
        <p:scale>
          <a:sx n="85" d="100"/>
          <a:sy n="85" d="100"/>
        </p:scale>
        <p:origin x="192"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slide" Target="slides/slide46.xml"/><Relationship Id="rId51" Type="http://schemas.openxmlformats.org/officeDocument/2006/relationships/notesMaster" Target="notesMasters/notesMaster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C1F32-558B-EF47-9BAA-E6DE95378D4E}" type="datetimeFigureOut">
              <a:rPr lang="en-US" smtClean="0"/>
              <a:t>1/16/17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4D1F17-594E-2247-B7C7-32221270F0BC}" type="slidenum">
              <a:rPr lang="en-US" smtClean="0"/>
              <a:t>‹#›</a:t>
            </a:fld>
            <a:endParaRPr lang="en-US"/>
          </a:p>
        </p:txBody>
      </p:sp>
    </p:spTree>
    <p:extLst>
      <p:ext uri="{BB962C8B-B14F-4D97-AF65-F5344CB8AC3E}">
        <p14:creationId xmlns:p14="http://schemas.microsoft.com/office/powerpoint/2010/main" val="2036183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0F42FE6-B0B7-445E-BFD9-20570AFEF8A4}" type="slidenum">
              <a:rPr lang="en-US" altLang="en-US" smtClean="0">
                <a:solidFill>
                  <a:prstClr val="black"/>
                </a:solidFill>
                <a:latin typeface="Times New Roman" panose="02020603050405020304" pitchFamily="18" charset="0"/>
              </a:rPr>
              <a:pPr>
                <a:spcBef>
                  <a:spcPct val="0"/>
                </a:spcBef>
              </a:pPr>
              <a:t>17</a:t>
            </a:fld>
            <a:endParaRPr lang="en-US" altLang="en-US" smtClean="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02673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C0256EE-DB25-479E-883D-F943F5C2158F}" type="slidenum">
              <a:rPr lang="en-US" altLang="en-US" smtClean="0">
                <a:solidFill>
                  <a:prstClr val="black"/>
                </a:solidFill>
                <a:latin typeface="Times New Roman" panose="02020603050405020304" pitchFamily="18" charset="0"/>
              </a:rPr>
              <a:pPr>
                <a:spcBef>
                  <a:spcPct val="0"/>
                </a:spcBef>
              </a:pPr>
              <a:t>18</a:t>
            </a:fld>
            <a:endParaRPr lang="en-US" altLang="en-US" smtClean="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2108014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3056AD-175C-1F4A-AD07-ED495B137ECF}" type="datetimeFigureOut">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D24EC-9B03-7F41-ADF1-A6965AA0EA75}" type="slidenum">
              <a:rPr lang="en-US" smtClean="0"/>
              <a:t>‹#›</a:t>
            </a:fld>
            <a:endParaRPr lang="en-US"/>
          </a:p>
        </p:txBody>
      </p:sp>
    </p:spTree>
    <p:extLst>
      <p:ext uri="{BB962C8B-B14F-4D97-AF65-F5344CB8AC3E}">
        <p14:creationId xmlns:p14="http://schemas.microsoft.com/office/powerpoint/2010/main" val="1954457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3056AD-175C-1F4A-AD07-ED495B137ECF}" type="datetimeFigureOut">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D24EC-9B03-7F41-ADF1-A6965AA0EA75}" type="slidenum">
              <a:rPr lang="en-US" smtClean="0"/>
              <a:t>‹#›</a:t>
            </a:fld>
            <a:endParaRPr lang="en-US"/>
          </a:p>
        </p:txBody>
      </p:sp>
    </p:spTree>
    <p:extLst>
      <p:ext uri="{BB962C8B-B14F-4D97-AF65-F5344CB8AC3E}">
        <p14:creationId xmlns:p14="http://schemas.microsoft.com/office/powerpoint/2010/main" val="1748155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3056AD-175C-1F4A-AD07-ED495B137ECF}" type="datetimeFigureOut">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D24EC-9B03-7F41-ADF1-A6965AA0EA75}" type="slidenum">
              <a:rPr lang="en-US" smtClean="0"/>
              <a:t>‹#›</a:t>
            </a:fld>
            <a:endParaRPr lang="en-US"/>
          </a:p>
        </p:txBody>
      </p:sp>
    </p:spTree>
    <p:extLst>
      <p:ext uri="{BB962C8B-B14F-4D97-AF65-F5344CB8AC3E}">
        <p14:creationId xmlns:p14="http://schemas.microsoft.com/office/powerpoint/2010/main" val="1532066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1/16/17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1/16/17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1/16/17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solidFill>
                  <a:prstClr val="black">
                    <a:tint val="75000"/>
                  </a:prstClr>
                </a:solidFill>
              </a:rPr>
              <a:pPr/>
              <a:t>1/16/17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1/16/17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1/16/17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1/16/17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1/16/17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3056AD-175C-1F4A-AD07-ED495B137ECF}" type="datetimeFigureOut">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D24EC-9B03-7F41-ADF1-A6965AA0EA75}" type="slidenum">
              <a:rPr lang="en-US" smtClean="0"/>
              <a:t>‹#›</a:t>
            </a:fld>
            <a:endParaRPr lang="en-US"/>
          </a:p>
        </p:txBody>
      </p:sp>
    </p:spTree>
    <p:extLst>
      <p:ext uri="{BB962C8B-B14F-4D97-AF65-F5344CB8AC3E}">
        <p14:creationId xmlns:p14="http://schemas.microsoft.com/office/powerpoint/2010/main" val="652951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1/16/17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1/16/17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1/16/17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1/16/17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1/16/17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1/16/17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1/16/17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1/16/17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1/16/17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1/16/17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3056AD-175C-1F4A-AD07-ED495B137ECF}" type="datetimeFigureOut">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D24EC-9B03-7F41-ADF1-A6965AA0EA75}" type="slidenum">
              <a:rPr lang="en-US" smtClean="0"/>
              <a:t>‹#›</a:t>
            </a:fld>
            <a:endParaRPr lang="en-US"/>
          </a:p>
        </p:txBody>
      </p:sp>
    </p:spTree>
    <p:extLst>
      <p:ext uri="{BB962C8B-B14F-4D97-AF65-F5344CB8AC3E}">
        <p14:creationId xmlns:p14="http://schemas.microsoft.com/office/powerpoint/2010/main" val="5120881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1/16/17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solidFill>
                  <a:prstClr val="black">
                    <a:tint val="75000"/>
                  </a:prstClr>
                </a:solidFill>
              </a:rPr>
              <a:pPr/>
              <a:t>1/16/17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1/16/17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1/16/17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1/16/17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1/16/17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1/16/17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1/16/17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1/16/17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1/16/17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3056AD-175C-1F4A-AD07-ED495B137ECF}" type="datetimeFigureOut">
              <a:rPr lang="en-US" smtClean="0"/>
              <a:t>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D24EC-9B03-7F41-ADF1-A6965AA0EA75}" type="slidenum">
              <a:rPr lang="en-US" smtClean="0"/>
              <a:t>‹#›</a:t>
            </a:fld>
            <a:endParaRPr lang="en-US"/>
          </a:p>
        </p:txBody>
      </p:sp>
    </p:spTree>
    <p:extLst>
      <p:ext uri="{BB962C8B-B14F-4D97-AF65-F5344CB8AC3E}">
        <p14:creationId xmlns:p14="http://schemas.microsoft.com/office/powerpoint/2010/main" val="16986811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1/16/17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1/16/17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1/16/17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1/16/17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3C60F2-9520-4C0B-A816-6DE6FD8EE201}" type="datetimeFigureOut">
              <a:rPr lang="en-US" smtClean="0">
                <a:solidFill>
                  <a:prstClr val="black">
                    <a:tint val="75000"/>
                  </a:prstClr>
                </a:solidFill>
              </a:rPr>
              <a:pPr/>
              <a:t>1/16/17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0C036-04BB-4652-AB13-C0CFA3BC79FD}"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3C60F2-9520-4C0B-A816-6DE6FD8EE201}" type="datetimeFigureOut">
              <a:rPr lang="en-US" smtClean="0">
                <a:solidFill>
                  <a:prstClr val="black">
                    <a:tint val="75000"/>
                  </a:prstClr>
                </a:solidFill>
              </a:rPr>
              <a:pPr/>
              <a:t>1/16/17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0C036-04BB-4652-AB13-C0CFA3BC79FD}"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3C60F2-9520-4C0B-A816-6DE6FD8EE201}" type="datetimeFigureOut">
              <a:rPr lang="en-US" smtClean="0">
                <a:solidFill>
                  <a:prstClr val="black">
                    <a:tint val="75000"/>
                  </a:prstClr>
                </a:solidFill>
              </a:rPr>
              <a:pPr/>
              <a:t>1/16/17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0C036-04BB-4652-AB13-C0CFA3BC79FD}"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C60F2-9520-4C0B-A816-6DE6FD8EE201}" type="datetimeFigureOut">
              <a:rPr lang="en-US" smtClean="0">
                <a:solidFill>
                  <a:prstClr val="black">
                    <a:tint val="75000"/>
                  </a:prstClr>
                </a:solidFill>
              </a:rPr>
              <a:pPr/>
              <a:t>1/16/17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0C036-04BB-4652-AB13-C0CFA3BC79FD}"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3C60F2-9520-4C0B-A816-6DE6FD8EE201}" type="datetimeFigureOut">
              <a:rPr lang="en-US" smtClean="0">
                <a:solidFill>
                  <a:prstClr val="black">
                    <a:tint val="75000"/>
                  </a:prstClr>
                </a:solidFill>
              </a:rPr>
              <a:pPr/>
              <a:t>1/16/17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410C036-04BB-4652-AB13-C0CFA3BC79FD}"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3C60F2-9520-4C0B-A816-6DE6FD8EE201}" type="datetimeFigureOut">
              <a:rPr lang="en-US" smtClean="0">
                <a:solidFill>
                  <a:prstClr val="black">
                    <a:tint val="75000"/>
                  </a:prstClr>
                </a:solidFill>
              </a:rPr>
              <a:pPr/>
              <a:t>1/16/17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410C036-04BB-4652-AB13-C0CFA3BC79FD}"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3056AD-175C-1F4A-AD07-ED495B137ECF}" type="datetimeFigureOut">
              <a:rPr lang="en-US" smtClean="0"/>
              <a:t>1/16/17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D24EC-9B03-7F41-ADF1-A6965AA0EA75}" type="slidenum">
              <a:rPr lang="en-US" smtClean="0"/>
              <a:t>‹#›</a:t>
            </a:fld>
            <a:endParaRPr lang="en-US"/>
          </a:p>
        </p:txBody>
      </p:sp>
    </p:spTree>
    <p:extLst>
      <p:ext uri="{BB962C8B-B14F-4D97-AF65-F5344CB8AC3E}">
        <p14:creationId xmlns:p14="http://schemas.microsoft.com/office/powerpoint/2010/main" val="10868209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C60F2-9520-4C0B-A816-6DE6FD8EE201}" type="datetimeFigureOut">
              <a:rPr lang="en-US" smtClean="0">
                <a:solidFill>
                  <a:prstClr val="black">
                    <a:tint val="75000"/>
                  </a:prstClr>
                </a:solidFill>
              </a:rPr>
              <a:pPr/>
              <a:t>1/16/17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410C036-04BB-4652-AB13-C0CFA3BC79FD}"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3C60F2-9520-4C0B-A816-6DE6FD8EE201}" type="datetimeFigureOut">
              <a:rPr lang="en-US" smtClean="0">
                <a:solidFill>
                  <a:prstClr val="black">
                    <a:tint val="75000"/>
                  </a:prstClr>
                </a:solidFill>
              </a:rPr>
              <a:pPr/>
              <a:t>1/16/17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0C036-04BB-4652-AB13-C0CFA3BC79FD}"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3C60F2-9520-4C0B-A816-6DE6FD8EE201}" type="datetimeFigureOut">
              <a:rPr lang="en-US" smtClean="0">
                <a:solidFill>
                  <a:prstClr val="black">
                    <a:tint val="75000"/>
                  </a:prstClr>
                </a:solidFill>
              </a:rPr>
              <a:pPr/>
              <a:t>1/16/17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0C036-04BB-4652-AB13-C0CFA3BC79FD}"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3C60F2-9520-4C0B-A816-6DE6FD8EE201}" type="datetimeFigureOut">
              <a:rPr lang="en-US" smtClean="0">
                <a:solidFill>
                  <a:prstClr val="black">
                    <a:tint val="75000"/>
                  </a:prstClr>
                </a:solidFill>
              </a:rPr>
              <a:pPr/>
              <a:t>1/16/17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0C036-04BB-4652-AB13-C0CFA3BC79FD}"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3C60F2-9520-4C0B-A816-6DE6FD8EE201}" type="datetimeFigureOut">
              <a:rPr lang="en-US" smtClean="0">
                <a:solidFill>
                  <a:prstClr val="black">
                    <a:tint val="75000"/>
                  </a:prstClr>
                </a:solidFill>
              </a:rPr>
              <a:pPr/>
              <a:t>1/16/17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0C036-04BB-4652-AB13-C0CFA3BC79FD}"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3056AD-175C-1F4A-AD07-ED495B137ECF}" type="datetimeFigureOut">
              <a:rPr lang="en-US" smtClean="0"/>
              <a:t>1/16/17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D24EC-9B03-7F41-ADF1-A6965AA0EA75}" type="slidenum">
              <a:rPr lang="en-US" smtClean="0"/>
              <a:t>‹#›</a:t>
            </a:fld>
            <a:endParaRPr lang="en-US"/>
          </a:p>
        </p:txBody>
      </p:sp>
    </p:spTree>
    <p:extLst>
      <p:ext uri="{BB962C8B-B14F-4D97-AF65-F5344CB8AC3E}">
        <p14:creationId xmlns:p14="http://schemas.microsoft.com/office/powerpoint/2010/main" val="1851658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56AD-175C-1F4A-AD07-ED495B137ECF}" type="datetimeFigureOut">
              <a:rPr lang="en-US" smtClean="0"/>
              <a:t>1/16/17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4D24EC-9B03-7F41-ADF1-A6965AA0EA75}" type="slidenum">
              <a:rPr lang="en-US" smtClean="0"/>
              <a:t>‹#›</a:t>
            </a:fld>
            <a:endParaRPr lang="en-US"/>
          </a:p>
        </p:txBody>
      </p:sp>
    </p:spTree>
    <p:extLst>
      <p:ext uri="{BB962C8B-B14F-4D97-AF65-F5344CB8AC3E}">
        <p14:creationId xmlns:p14="http://schemas.microsoft.com/office/powerpoint/2010/main" val="1641721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3056AD-175C-1F4A-AD07-ED495B137ECF}" type="datetimeFigureOut">
              <a:rPr lang="en-US" smtClean="0"/>
              <a:t>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D24EC-9B03-7F41-ADF1-A6965AA0EA75}" type="slidenum">
              <a:rPr lang="en-US" smtClean="0"/>
              <a:t>‹#›</a:t>
            </a:fld>
            <a:endParaRPr lang="en-US"/>
          </a:p>
        </p:txBody>
      </p:sp>
    </p:spTree>
    <p:extLst>
      <p:ext uri="{BB962C8B-B14F-4D97-AF65-F5344CB8AC3E}">
        <p14:creationId xmlns:p14="http://schemas.microsoft.com/office/powerpoint/2010/main" val="1538412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3056AD-175C-1F4A-AD07-ED495B137ECF}" type="datetimeFigureOut">
              <a:rPr lang="en-US" smtClean="0"/>
              <a:t>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D24EC-9B03-7F41-ADF1-A6965AA0EA75}" type="slidenum">
              <a:rPr lang="en-US" smtClean="0"/>
              <a:t>‹#›</a:t>
            </a:fld>
            <a:endParaRPr lang="en-US"/>
          </a:p>
        </p:txBody>
      </p:sp>
    </p:spTree>
    <p:extLst>
      <p:ext uri="{BB962C8B-B14F-4D97-AF65-F5344CB8AC3E}">
        <p14:creationId xmlns:p14="http://schemas.microsoft.com/office/powerpoint/2010/main" val="3972230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slideLayout" Target="../slideLayouts/slideLayout39.xml"/><Relationship Id="rId13" Type="http://schemas.openxmlformats.org/officeDocument/2006/relationships/slideLayout" Target="../slideLayouts/slideLayout40.xml"/><Relationship Id="rId14" Type="http://schemas.openxmlformats.org/officeDocument/2006/relationships/slideLayout" Target="../slideLayouts/slideLayout41.xml"/><Relationship Id="rId15" Type="http://schemas.openxmlformats.org/officeDocument/2006/relationships/slideLayout" Target="../slideLayouts/slideLayout42.xml"/><Relationship Id="rId16" Type="http://schemas.openxmlformats.org/officeDocument/2006/relationships/slideLayout" Target="../slideLayouts/slideLayout43.xml"/><Relationship Id="rId17" Type="http://schemas.openxmlformats.org/officeDocument/2006/relationships/theme" Target="../theme/theme3.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4.xml"/><Relationship Id="rId12" Type="http://schemas.openxmlformats.org/officeDocument/2006/relationships/theme" Target="../theme/theme4.xml"/><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 Id="rId9" Type="http://schemas.openxmlformats.org/officeDocument/2006/relationships/slideLayout" Target="../slideLayouts/slideLayout52.xml"/><Relationship Id="rId10"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56AD-175C-1F4A-AD07-ED495B137ECF}" type="datetimeFigureOut">
              <a:rPr lang="en-US" smtClean="0"/>
              <a:t>1/16/17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D24EC-9B03-7F41-ADF1-A6965AA0EA75}" type="slidenum">
              <a:rPr lang="en-US" smtClean="0"/>
              <a:t>‹#›</a:t>
            </a:fld>
            <a:endParaRPr lang="en-US"/>
          </a:p>
        </p:txBody>
      </p:sp>
    </p:spTree>
    <p:extLst>
      <p:ext uri="{BB962C8B-B14F-4D97-AF65-F5344CB8AC3E}">
        <p14:creationId xmlns:p14="http://schemas.microsoft.com/office/powerpoint/2010/main" val="103047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black">
                    <a:tint val="75000"/>
                  </a:prstClr>
                </a:solidFill>
              </a:rPr>
              <a:pPr defTabSz="457200"/>
              <a:t>1/16/17</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D57F1E4F-1CFF-5643-939E-217C01CDF565}" type="slidenum">
              <a:rPr lang="en-US" dirty="0">
                <a:solidFill>
                  <a:srgbClr val="90C226"/>
                </a:solidFill>
              </a:rPr>
              <a:pPr defTabSz="457200"/>
              <a:t>‹#›</a:t>
            </a:fld>
            <a:endParaRPr lang="en-US" dirty="0">
              <a:solidFill>
                <a:srgbClr val="90C226"/>
              </a:solidFill>
            </a:endParaRPr>
          </a:p>
        </p:txBody>
      </p:sp>
    </p:spTree>
    <p:extLst>
      <p:ext uri="{BB962C8B-B14F-4D97-AF65-F5344CB8AC3E}">
        <p14:creationId xmlns:p14="http://schemas.microsoft.com/office/powerpoint/2010/main" val="339588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black">
                    <a:tint val="75000"/>
                  </a:prstClr>
                </a:solidFill>
              </a:rPr>
              <a:pPr defTabSz="457200"/>
              <a:t>1/16/17</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D57F1E4F-1CFF-5643-939E-217C01CDF565}" type="slidenum">
              <a:rPr lang="en-US" dirty="0">
                <a:solidFill>
                  <a:srgbClr val="90C226"/>
                </a:solidFill>
              </a:rPr>
              <a:pPr defTabSz="457200"/>
              <a:t>‹#›</a:t>
            </a:fld>
            <a:endParaRPr lang="en-US" dirty="0">
              <a:solidFill>
                <a:srgbClr val="90C226"/>
              </a:solidFill>
            </a:endParaRPr>
          </a:p>
        </p:txBody>
      </p:sp>
    </p:spTree>
    <p:extLst>
      <p:ext uri="{BB962C8B-B14F-4D97-AF65-F5344CB8AC3E}">
        <p14:creationId xmlns:p14="http://schemas.microsoft.com/office/powerpoint/2010/main" val="105637969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3C60F2-9520-4C0B-A816-6DE6FD8EE201}" type="datetimeFigureOut">
              <a:rPr lang="en-US" smtClean="0">
                <a:solidFill>
                  <a:prstClr val="black">
                    <a:tint val="75000"/>
                  </a:prstClr>
                </a:solidFill>
              </a:rPr>
              <a:pPr/>
              <a:t>1/16/17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0C036-04BB-4652-AB13-C0CFA3BC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1914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png"/><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audio" Target="../media/audio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4.tiff"/><Relationship Id="rId3" Type="http://schemas.openxmlformats.org/officeDocument/2006/relationships/image" Target="../media/image5.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2458387"/>
          </a:xfrm>
        </p:spPr>
        <p:txBody>
          <a:bodyPr>
            <a:normAutofit fontScale="90000"/>
          </a:bodyPr>
          <a:lstStyle/>
          <a:p>
            <a:r>
              <a:rPr lang="en-US" dirty="0" smtClean="0"/>
              <a:t>Odyssey</a:t>
            </a:r>
            <a:br>
              <a:rPr lang="en-US" dirty="0" smtClean="0"/>
            </a:br>
            <a:r>
              <a:rPr lang="en-US" dirty="0" smtClean="0"/>
              <a:t>January Week 3-4</a:t>
            </a:r>
            <a:br>
              <a:rPr lang="en-US" dirty="0" smtClean="0"/>
            </a:br>
            <a:r>
              <a:rPr lang="en-US" dirty="0" smtClean="0"/>
              <a:t>On-Demand Prep</a:t>
            </a:r>
            <a:endParaRPr lang="en-US" dirty="0"/>
          </a:p>
        </p:txBody>
      </p:sp>
      <p:sp>
        <p:nvSpPr>
          <p:cNvPr id="3" name="Subtitle 2"/>
          <p:cNvSpPr>
            <a:spLocks noGrp="1"/>
          </p:cNvSpPr>
          <p:nvPr>
            <p:ph type="subTitle" idx="1"/>
          </p:nvPr>
        </p:nvSpPr>
        <p:spPr>
          <a:xfrm>
            <a:off x="1524000" y="2458387"/>
            <a:ext cx="9144000" cy="4399613"/>
          </a:xfrm>
        </p:spPr>
        <p:txBody>
          <a:bodyPr>
            <a:normAutofit/>
          </a:bodyPr>
          <a:lstStyle/>
          <a:p>
            <a:pPr algn="l"/>
            <a:r>
              <a:rPr lang="en-US" dirty="0" smtClean="0"/>
              <a:t>Tuesday – Procedure Skits</a:t>
            </a:r>
          </a:p>
          <a:p>
            <a:pPr algn="l"/>
            <a:r>
              <a:rPr lang="en-US" dirty="0" smtClean="0"/>
              <a:t>Wednesday – Socratic Circle </a:t>
            </a:r>
          </a:p>
          <a:p>
            <a:pPr algn="l"/>
            <a:r>
              <a:rPr lang="en-US" dirty="0" smtClean="0"/>
              <a:t>Thursday – Formative Stations, Class Discussion </a:t>
            </a:r>
          </a:p>
          <a:p>
            <a:pPr algn="l"/>
            <a:r>
              <a:rPr lang="en-US" dirty="0" smtClean="0"/>
              <a:t>Friday – PowerPoint Notes, APE Review </a:t>
            </a:r>
          </a:p>
          <a:p>
            <a:pPr algn="l"/>
            <a:r>
              <a:rPr lang="en-US" dirty="0" smtClean="0"/>
              <a:t>Monday – Exemplar Piece #1, MAP the Prompt for Friday</a:t>
            </a:r>
          </a:p>
          <a:p>
            <a:pPr algn="l"/>
            <a:r>
              <a:rPr lang="en-US" dirty="0" smtClean="0"/>
              <a:t>Tuesday – Outline Friday’s Prompt</a:t>
            </a:r>
          </a:p>
          <a:p>
            <a:pPr algn="l"/>
            <a:r>
              <a:rPr lang="en-US" dirty="0" smtClean="0"/>
              <a:t>Wednesday – Independent Practice </a:t>
            </a:r>
          </a:p>
          <a:p>
            <a:pPr algn="l"/>
            <a:r>
              <a:rPr lang="en-US" dirty="0" smtClean="0"/>
              <a:t>Thursday – Grade Flashbacks, QUIZ, Review Outline for Tomorrow</a:t>
            </a:r>
          </a:p>
          <a:p>
            <a:pPr algn="l"/>
            <a:r>
              <a:rPr lang="en-US" dirty="0" smtClean="0"/>
              <a:t>Friday – On Demand Practice DAY</a:t>
            </a:r>
            <a:endParaRPr lang="en-US" dirty="0"/>
          </a:p>
        </p:txBody>
      </p:sp>
    </p:spTree>
    <p:extLst>
      <p:ext uri="{BB962C8B-B14F-4D97-AF65-F5344CB8AC3E}">
        <p14:creationId xmlns:p14="http://schemas.microsoft.com/office/powerpoint/2010/main" val="1120116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Reflection/ Discussion</a:t>
            </a:r>
            <a:endParaRPr lang="en-US" dirty="0"/>
          </a:p>
        </p:txBody>
      </p:sp>
      <p:sp>
        <p:nvSpPr>
          <p:cNvPr id="3" name="Content Placeholder 2"/>
          <p:cNvSpPr>
            <a:spLocks noGrp="1"/>
          </p:cNvSpPr>
          <p:nvPr>
            <p:ph idx="1"/>
          </p:nvPr>
        </p:nvSpPr>
        <p:spPr/>
        <p:txBody>
          <a:bodyPr/>
          <a:lstStyle/>
          <a:p>
            <a:r>
              <a:rPr lang="en-US" dirty="0" smtClean="0"/>
              <a:t>Fill in the right column as we discuss the answers to the questions</a:t>
            </a:r>
            <a:endParaRPr lang="en-US" dirty="0"/>
          </a:p>
        </p:txBody>
      </p:sp>
    </p:spTree>
    <p:extLst>
      <p:ext uri="{BB962C8B-B14F-4D97-AF65-F5344CB8AC3E}">
        <p14:creationId xmlns:p14="http://schemas.microsoft.com/office/powerpoint/2010/main" val="1860664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t>Friday</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BELL RINGER QUESTION:  </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endParaRPr lang="en-US" dirty="0" smtClean="0"/>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dirty="0" smtClean="0"/>
              <a:t>Do you feel like you are usually successful on timed writing tests?  Why or why not?  </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endParaRPr lang="en-US" dirty="0"/>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dirty="0" smtClean="0"/>
              <a:t>What would allow you to be more successful on a timed writing test in the future?  </a:t>
            </a:r>
            <a:endParaRPr lang="en-US" dirty="0"/>
          </a:p>
        </p:txBody>
      </p:sp>
    </p:spTree>
    <p:extLst>
      <p:ext uri="{BB962C8B-B14F-4D97-AF65-F5344CB8AC3E}">
        <p14:creationId xmlns:p14="http://schemas.microsoft.com/office/powerpoint/2010/main" val="1391127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On Demand Writing </a:t>
            </a:r>
            <a:endParaRPr lang="en-US" dirty="0"/>
          </a:p>
        </p:txBody>
      </p:sp>
      <p:sp>
        <p:nvSpPr>
          <p:cNvPr id="3" name="Subtitle 2"/>
          <p:cNvSpPr>
            <a:spLocks noGrp="1"/>
          </p:cNvSpPr>
          <p:nvPr>
            <p:ph type="subTitle" idx="1"/>
          </p:nvPr>
        </p:nvSpPr>
        <p:spPr>
          <a:xfrm>
            <a:off x="-374754" y="4050833"/>
            <a:ext cx="9648757" cy="1096899"/>
          </a:xfrm>
        </p:spPr>
        <p:txBody>
          <a:bodyPr>
            <a:normAutofit/>
          </a:bodyPr>
          <a:lstStyle/>
          <a:p>
            <a:r>
              <a:rPr lang="en-US" sz="3200" dirty="0" smtClean="0"/>
              <a:t>Please complet</a:t>
            </a:r>
            <a:r>
              <a:rPr lang="en-US" sz="3200" dirty="0" smtClean="0"/>
              <a:t>e the guided notes while we go through the slides together as a class.  </a:t>
            </a:r>
            <a:endParaRPr lang="en-US" sz="3200" dirty="0"/>
          </a:p>
        </p:txBody>
      </p:sp>
    </p:spTree>
    <p:extLst>
      <p:ext uri="{BB962C8B-B14F-4D97-AF65-F5344CB8AC3E}">
        <p14:creationId xmlns:p14="http://schemas.microsoft.com/office/powerpoint/2010/main" val="1592507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On-Demand?	</a:t>
            </a:r>
            <a:endParaRPr lang="en-US" dirty="0"/>
          </a:p>
        </p:txBody>
      </p:sp>
      <p:sp>
        <p:nvSpPr>
          <p:cNvPr id="3" name="Content Placeholder 2"/>
          <p:cNvSpPr>
            <a:spLocks noGrp="1"/>
          </p:cNvSpPr>
          <p:nvPr>
            <p:ph idx="1"/>
          </p:nvPr>
        </p:nvSpPr>
        <p:spPr/>
        <p:txBody>
          <a:bodyPr>
            <a:normAutofit/>
          </a:bodyPr>
          <a:lstStyle/>
          <a:p>
            <a:r>
              <a:rPr lang="en-US" sz="3200" dirty="0" smtClean="0"/>
              <a:t>Writing under a </a:t>
            </a:r>
            <a:r>
              <a:rPr lang="en-US" sz="3200" b="1" u="sng" dirty="0" smtClean="0"/>
              <a:t>time</a:t>
            </a:r>
            <a:r>
              <a:rPr lang="en-US" sz="3200" dirty="0" smtClean="0"/>
              <a:t> </a:t>
            </a:r>
            <a:r>
              <a:rPr lang="en-US" sz="3200" b="1" u="sng" dirty="0" smtClean="0"/>
              <a:t>limit </a:t>
            </a:r>
            <a:r>
              <a:rPr lang="en-US" sz="3200" dirty="0" smtClean="0"/>
              <a:t>and producing a writing piece that responds to a prompt you have </a:t>
            </a:r>
            <a:r>
              <a:rPr lang="en-US" sz="3200" b="1" u="sng" dirty="0" smtClean="0"/>
              <a:t>not</a:t>
            </a:r>
            <a:r>
              <a:rPr lang="en-US" sz="3200" dirty="0" smtClean="0"/>
              <a:t> seen ahead of time.  </a:t>
            </a:r>
            <a:endParaRPr lang="en-US" sz="3200" dirty="0"/>
          </a:p>
        </p:txBody>
      </p:sp>
    </p:spTree>
    <p:extLst>
      <p:ext uri="{BB962C8B-B14F-4D97-AF65-F5344CB8AC3E}">
        <p14:creationId xmlns:p14="http://schemas.microsoft.com/office/powerpoint/2010/main" val="1192507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there 2 different On Demand Writing tests?    </a:t>
            </a:r>
            <a:endParaRPr lang="en-US" dirty="0"/>
          </a:p>
        </p:txBody>
      </p:sp>
      <p:sp>
        <p:nvSpPr>
          <p:cNvPr id="3" name="Content Placeholder 2"/>
          <p:cNvSpPr>
            <a:spLocks noGrp="1"/>
          </p:cNvSpPr>
          <p:nvPr>
            <p:ph idx="1"/>
          </p:nvPr>
        </p:nvSpPr>
        <p:spPr>
          <a:xfrm>
            <a:off x="677334" y="1450429"/>
            <a:ext cx="8596668" cy="5092262"/>
          </a:xfrm>
        </p:spPr>
        <p:txBody>
          <a:bodyPr>
            <a:normAutofit fontScale="92500" lnSpcReduction="20000"/>
          </a:bodyPr>
          <a:lstStyle/>
          <a:p>
            <a:pPr marL="0" indent="0">
              <a:buNone/>
            </a:pPr>
            <a:endParaRPr lang="en-US" sz="3200" dirty="0"/>
          </a:p>
          <a:p>
            <a:r>
              <a:rPr lang="en-US" sz="3200" b="1" u="sng" dirty="0" smtClean="0"/>
              <a:t>40 Minute Prompt </a:t>
            </a:r>
            <a:r>
              <a:rPr lang="en-US" sz="3200" dirty="0" smtClean="0"/>
              <a:t>– THE SPRINT!</a:t>
            </a:r>
          </a:p>
          <a:p>
            <a:r>
              <a:rPr lang="en-US" sz="3200" dirty="0" smtClean="0"/>
              <a:t> demonstrates your ability to organize quickly and complete clear thoughts that answer the prompt.  </a:t>
            </a:r>
          </a:p>
          <a:p>
            <a:endParaRPr lang="en-US" sz="3200" dirty="0"/>
          </a:p>
          <a:p>
            <a:r>
              <a:rPr lang="en-US" sz="3200" b="1" u="sng" dirty="0" smtClean="0"/>
              <a:t>90 Minute Prompt </a:t>
            </a:r>
            <a:r>
              <a:rPr lang="en-US" sz="3200" dirty="0" smtClean="0"/>
              <a:t>– THE MARATHON!</a:t>
            </a:r>
          </a:p>
          <a:p>
            <a:r>
              <a:rPr lang="en-US" sz="3200" dirty="0" smtClean="0"/>
              <a:t>demonstrates your ability to incorporate text evidence, show detailed organization and planning, and write coherently in a meaningful way.  </a:t>
            </a:r>
            <a:endParaRPr lang="en-US" sz="3200" dirty="0"/>
          </a:p>
        </p:txBody>
      </p:sp>
    </p:spTree>
    <p:extLst>
      <p:ext uri="{BB962C8B-B14F-4D97-AF65-F5344CB8AC3E}">
        <p14:creationId xmlns:p14="http://schemas.microsoft.com/office/powerpoint/2010/main" val="2355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40 Minute Prompt	</a:t>
            </a:r>
            <a:endParaRPr lang="en-US" dirty="0"/>
          </a:p>
        </p:txBody>
      </p:sp>
      <p:sp>
        <p:nvSpPr>
          <p:cNvPr id="3" name="Content Placeholder 2"/>
          <p:cNvSpPr>
            <a:spLocks noGrp="1"/>
          </p:cNvSpPr>
          <p:nvPr>
            <p:ph idx="1"/>
          </p:nvPr>
        </p:nvSpPr>
        <p:spPr>
          <a:xfrm>
            <a:off x="677334" y="1371601"/>
            <a:ext cx="8596668" cy="5139558"/>
          </a:xfrm>
        </p:spPr>
        <p:txBody>
          <a:bodyPr>
            <a:normAutofit/>
          </a:bodyPr>
          <a:lstStyle/>
          <a:p>
            <a:r>
              <a:rPr lang="en-US" sz="2400" dirty="0" smtClean="0"/>
              <a:t>Could be required to respond to the prompt by writing a narrative, </a:t>
            </a:r>
            <a:r>
              <a:rPr lang="en-US" sz="2400" b="1" u="sng" dirty="0" smtClean="0"/>
              <a:t>letter,</a:t>
            </a:r>
            <a:r>
              <a:rPr lang="en-US" sz="2400" dirty="0" smtClean="0"/>
              <a:t> feature (informational) article, blog, or essay.   </a:t>
            </a:r>
          </a:p>
          <a:p>
            <a:endParaRPr lang="en-US" sz="2400" dirty="0"/>
          </a:p>
          <a:p>
            <a:r>
              <a:rPr lang="en-US" sz="2400" dirty="0" smtClean="0"/>
              <a:t>Could be narrative, </a:t>
            </a:r>
            <a:r>
              <a:rPr lang="en-US" sz="2400" b="1" u="sng" dirty="0" smtClean="0"/>
              <a:t>argumentative</a:t>
            </a:r>
            <a:r>
              <a:rPr lang="en-US" sz="2400" dirty="0" smtClean="0"/>
              <a:t>, or informational  </a:t>
            </a:r>
          </a:p>
          <a:p>
            <a:endParaRPr lang="en-US" sz="2400" dirty="0"/>
          </a:p>
          <a:p>
            <a:r>
              <a:rPr lang="en-US" sz="2400" dirty="0" smtClean="0"/>
              <a:t>Write </a:t>
            </a:r>
            <a:r>
              <a:rPr lang="en-US" sz="2400" b="1" u="sng" dirty="0" smtClean="0"/>
              <a:t>three</a:t>
            </a:r>
            <a:r>
              <a:rPr lang="en-US" sz="2400" dirty="0" smtClean="0"/>
              <a:t> paragraphs!  </a:t>
            </a:r>
          </a:p>
          <a:p>
            <a:endParaRPr lang="en-US" sz="2400" dirty="0"/>
          </a:p>
          <a:p>
            <a:r>
              <a:rPr lang="en-US" sz="2400" dirty="0" smtClean="0"/>
              <a:t>Unless the prompt is </a:t>
            </a:r>
            <a:r>
              <a:rPr lang="en-US" sz="2400" b="1" u="sng" dirty="0" smtClean="0"/>
              <a:t>narrative </a:t>
            </a:r>
            <a:r>
              <a:rPr lang="en-US" sz="2400" dirty="0" smtClean="0"/>
              <a:t>include an introduction, one 3.8 body paragraph, and an evaluative conclusion paragraph!  </a:t>
            </a:r>
            <a:endParaRPr lang="en-US" sz="2400" dirty="0"/>
          </a:p>
        </p:txBody>
      </p:sp>
    </p:spTree>
    <p:extLst>
      <p:ext uri="{BB962C8B-B14F-4D97-AF65-F5344CB8AC3E}">
        <p14:creationId xmlns:p14="http://schemas.microsoft.com/office/powerpoint/2010/main" val="936149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90 Minute Prompts	</a:t>
            </a:r>
            <a:endParaRPr lang="en-US" dirty="0"/>
          </a:p>
        </p:txBody>
      </p:sp>
      <p:sp>
        <p:nvSpPr>
          <p:cNvPr id="3" name="Content Placeholder 2"/>
          <p:cNvSpPr>
            <a:spLocks noGrp="1"/>
          </p:cNvSpPr>
          <p:nvPr>
            <p:ph idx="1"/>
          </p:nvPr>
        </p:nvSpPr>
        <p:spPr>
          <a:xfrm>
            <a:off x="677334" y="1447801"/>
            <a:ext cx="8596668" cy="5265682"/>
          </a:xfrm>
        </p:spPr>
        <p:txBody>
          <a:bodyPr>
            <a:noAutofit/>
          </a:bodyPr>
          <a:lstStyle/>
          <a:p>
            <a:r>
              <a:rPr lang="en-US" sz="2400" dirty="0" smtClean="0"/>
              <a:t>Could be required to respond to the prompt by writing a letter, email, memo, blog, article, or </a:t>
            </a:r>
            <a:r>
              <a:rPr lang="en-US" sz="2400" b="1" u="sng" dirty="0" smtClean="0"/>
              <a:t>essay</a:t>
            </a:r>
            <a:r>
              <a:rPr lang="en-US" sz="2400" dirty="0" smtClean="0"/>
              <a:t>.  </a:t>
            </a:r>
          </a:p>
          <a:p>
            <a:endParaRPr lang="en-US" sz="2400" dirty="0"/>
          </a:p>
          <a:p>
            <a:r>
              <a:rPr lang="en-US" sz="2400" dirty="0" smtClean="0"/>
              <a:t>Will most likely be </a:t>
            </a:r>
            <a:r>
              <a:rPr lang="en-US" sz="2400" b="1" u="sng" dirty="0" smtClean="0"/>
              <a:t>argumentative</a:t>
            </a:r>
            <a:r>
              <a:rPr lang="en-US" sz="2400" dirty="0" smtClean="0"/>
              <a:t> or </a:t>
            </a:r>
            <a:r>
              <a:rPr lang="en-US" sz="2400" b="1" u="sng" dirty="0" smtClean="0"/>
              <a:t>informative</a:t>
            </a:r>
            <a:r>
              <a:rPr lang="en-US" sz="2400" dirty="0" smtClean="0"/>
              <a:t> </a:t>
            </a:r>
          </a:p>
          <a:p>
            <a:endParaRPr lang="en-US" sz="2400" dirty="0"/>
          </a:p>
          <a:p>
            <a:r>
              <a:rPr lang="en-US" sz="2400" dirty="0" smtClean="0"/>
              <a:t>You will be given sources to use.  YOU </a:t>
            </a:r>
            <a:r>
              <a:rPr lang="en-US" sz="2400" b="1" u="sng" dirty="0" smtClean="0"/>
              <a:t>MUST</a:t>
            </a:r>
            <a:r>
              <a:rPr lang="en-US" sz="2400" dirty="0" smtClean="0"/>
              <a:t> USE THESE SOURCES IN YOUR WRITING!   </a:t>
            </a:r>
          </a:p>
          <a:p>
            <a:endParaRPr lang="en-US" sz="2400" dirty="0"/>
          </a:p>
          <a:p>
            <a:r>
              <a:rPr lang="en-US" sz="2400" dirty="0" smtClean="0"/>
              <a:t>Write </a:t>
            </a:r>
            <a:r>
              <a:rPr lang="en-US" sz="2400" b="1" dirty="0" smtClean="0"/>
              <a:t>5</a:t>
            </a:r>
            <a:r>
              <a:rPr lang="en-US" sz="2400" dirty="0" smtClean="0"/>
              <a:t> paragraphs for informative, </a:t>
            </a:r>
            <a:r>
              <a:rPr lang="en-US" sz="2400" b="1" dirty="0" smtClean="0"/>
              <a:t>6</a:t>
            </a:r>
            <a:r>
              <a:rPr lang="en-US" sz="2400" dirty="0" smtClean="0"/>
              <a:t> paragraphs for argumentative (including a counterclaim) </a:t>
            </a:r>
          </a:p>
          <a:p>
            <a:pPr marL="0" indent="0">
              <a:buNone/>
            </a:pPr>
            <a:r>
              <a:rPr lang="en-US" sz="2400" dirty="0" smtClean="0"/>
              <a:t> </a:t>
            </a:r>
            <a:endParaRPr lang="en-US" sz="2400" dirty="0"/>
          </a:p>
        </p:txBody>
      </p:sp>
    </p:spTree>
    <p:extLst>
      <p:ext uri="{BB962C8B-B14F-4D97-AF65-F5344CB8AC3E}">
        <p14:creationId xmlns:p14="http://schemas.microsoft.com/office/powerpoint/2010/main" val="1395633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826" y="5657850"/>
            <a:ext cx="6399213" cy="514350"/>
          </a:xfrm>
        </p:spPr>
        <p:txBody>
          <a:bodyPr rtlCol="0">
            <a:noAutofit/>
          </a:bodyPr>
          <a:lstStyle/>
          <a:p>
            <a:pPr>
              <a:defRPr/>
            </a:pPr>
            <a:r>
              <a:rPr lang="en-US" sz="3200" dirty="0">
                <a:solidFill>
                  <a:schemeClr val="tx1">
                    <a:lumMod val="85000"/>
                    <a:lumOff val="15000"/>
                  </a:schemeClr>
                </a:solidFill>
                <a:latin typeface="Abadi MT Condensed Extra Bold"/>
                <a:cs typeface="Abadi MT Condensed Extra Bold"/>
              </a:rPr>
              <a:t>Manage Your Time!</a:t>
            </a:r>
          </a:p>
        </p:txBody>
      </p:sp>
      <p:sp>
        <p:nvSpPr>
          <p:cNvPr id="3" name="Text Placeholder 2"/>
          <p:cNvSpPr>
            <a:spLocks noGrp="1"/>
          </p:cNvSpPr>
          <p:nvPr>
            <p:ph type="body" idx="1"/>
          </p:nvPr>
        </p:nvSpPr>
        <p:spPr>
          <a:xfrm>
            <a:off x="2282825" y="609601"/>
            <a:ext cx="3657600" cy="639763"/>
          </a:xfrm>
        </p:spPr>
        <p:txBody>
          <a:bodyPr rtlCol="0"/>
          <a:lstStyle/>
          <a:p>
            <a:pPr algn="ctr">
              <a:defRPr/>
            </a:pPr>
            <a:r>
              <a:rPr lang="en-US" sz="3000" dirty="0">
                <a:latin typeface="Abadi MT Condensed Extra Bold"/>
                <a:cs typeface="Abadi MT Condensed Extra Bold"/>
              </a:rPr>
              <a:t>40 Minute On Demand</a:t>
            </a:r>
          </a:p>
        </p:txBody>
      </p:sp>
      <p:sp>
        <p:nvSpPr>
          <p:cNvPr id="26628" name="Content Placeholder 3"/>
          <p:cNvSpPr>
            <a:spLocks noGrp="1"/>
          </p:cNvSpPr>
          <p:nvPr>
            <p:ph sz="half" idx="2"/>
          </p:nvPr>
        </p:nvSpPr>
        <p:spPr>
          <a:xfrm>
            <a:off x="2282825" y="1249364"/>
            <a:ext cx="3657600" cy="4219575"/>
          </a:xfrm>
        </p:spPr>
        <p:txBody>
          <a:bodyPr>
            <a:normAutofit/>
          </a:bodyPr>
          <a:lstStyle/>
          <a:p>
            <a:pPr marL="0" indent="0">
              <a:buNone/>
            </a:pPr>
            <a:r>
              <a:rPr lang="en-US" altLang="en-US" sz="2800" b="1">
                <a:solidFill>
                  <a:srgbClr val="FF0000"/>
                </a:solidFill>
                <a:latin typeface="Abadi MT Condensed Light" pitchFamily="-84" charset="0"/>
              </a:rPr>
              <a:t>In short:</a:t>
            </a:r>
          </a:p>
          <a:p>
            <a:pPr marL="0" indent="0">
              <a:buNone/>
            </a:pPr>
            <a:r>
              <a:rPr lang="en-US" altLang="en-US" sz="2800" b="1" u="sng">
                <a:solidFill>
                  <a:srgbClr val="0000FF"/>
                </a:solidFill>
                <a:latin typeface="Abadi MT Condensed Light" pitchFamily="-84" charset="0"/>
              </a:rPr>
              <a:t>5</a:t>
            </a:r>
            <a:r>
              <a:rPr lang="en-US" altLang="en-US" sz="2800" b="1">
                <a:solidFill>
                  <a:srgbClr val="0000FF"/>
                </a:solidFill>
                <a:latin typeface="Abadi MT Condensed Light" pitchFamily="-84" charset="0"/>
              </a:rPr>
              <a:t> </a:t>
            </a:r>
            <a:r>
              <a:rPr lang="en-US" altLang="en-US" sz="2800" b="1">
                <a:solidFill>
                  <a:schemeClr val="tx1"/>
                </a:solidFill>
                <a:latin typeface="Abadi MT Condensed Light" pitchFamily="-84" charset="0"/>
              </a:rPr>
              <a:t>minutes –</a:t>
            </a:r>
            <a:r>
              <a:rPr lang="en-US" altLang="en-US" sz="2800" b="1">
                <a:solidFill>
                  <a:srgbClr val="0000FF"/>
                </a:solidFill>
                <a:latin typeface="Abadi MT Condensed Light" pitchFamily="-84" charset="0"/>
              </a:rPr>
              <a:t> </a:t>
            </a:r>
            <a:r>
              <a:rPr lang="en-US" altLang="en-US" sz="2800" b="1" u="sng">
                <a:solidFill>
                  <a:srgbClr val="0000FF"/>
                </a:solidFill>
                <a:latin typeface="Abadi MT Condensed Light" pitchFamily="-84" charset="0"/>
              </a:rPr>
              <a:t>plan</a:t>
            </a:r>
          </a:p>
          <a:p>
            <a:pPr marL="0" indent="0">
              <a:buNone/>
            </a:pPr>
            <a:endParaRPr lang="en-US" altLang="en-US" sz="2800" b="1">
              <a:solidFill>
                <a:srgbClr val="0000FF"/>
              </a:solidFill>
              <a:latin typeface="Abadi MT Condensed Light" pitchFamily="-84" charset="0"/>
            </a:endParaRPr>
          </a:p>
          <a:p>
            <a:pPr marL="0" indent="0">
              <a:buNone/>
            </a:pPr>
            <a:r>
              <a:rPr lang="en-US" altLang="en-US" sz="2800" b="1" u="sng">
                <a:solidFill>
                  <a:srgbClr val="0000FF"/>
                </a:solidFill>
                <a:latin typeface="Abadi MT Condensed Light" pitchFamily="-84" charset="0"/>
              </a:rPr>
              <a:t>35</a:t>
            </a:r>
            <a:r>
              <a:rPr lang="en-US" altLang="en-US" sz="2800" b="1">
                <a:solidFill>
                  <a:srgbClr val="0000FF"/>
                </a:solidFill>
                <a:latin typeface="Abadi MT Condensed Light" pitchFamily="-84" charset="0"/>
              </a:rPr>
              <a:t> </a:t>
            </a:r>
            <a:r>
              <a:rPr lang="en-US" altLang="en-US" sz="2800" b="1">
                <a:solidFill>
                  <a:srgbClr val="000000"/>
                </a:solidFill>
                <a:latin typeface="Abadi MT Condensed Light" pitchFamily="-84" charset="0"/>
              </a:rPr>
              <a:t>minutes – </a:t>
            </a:r>
            <a:r>
              <a:rPr lang="en-US" altLang="en-US" sz="2800" b="1" u="sng">
                <a:solidFill>
                  <a:srgbClr val="0000FF"/>
                </a:solidFill>
                <a:latin typeface="Abadi MT Condensed Light" pitchFamily="-84" charset="0"/>
              </a:rPr>
              <a:t>write</a:t>
            </a:r>
          </a:p>
          <a:p>
            <a:pPr marL="0" indent="0">
              <a:buNone/>
            </a:pPr>
            <a:r>
              <a:rPr lang="en-US" altLang="en-US" sz="2800" b="1">
                <a:solidFill>
                  <a:schemeClr val="tx1"/>
                </a:solidFill>
                <a:latin typeface="Abadi MT Condensed Light" pitchFamily="-84" charset="0"/>
              </a:rPr>
              <a:t>You may not have time to write more than 3 full paragraphs.</a:t>
            </a:r>
          </a:p>
          <a:p>
            <a:pPr marL="0" indent="0">
              <a:buNone/>
            </a:pPr>
            <a:r>
              <a:rPr lang="en-US" altLang="en-US" sz="2800" b="1">
                <a:solidFill>
                  <a:srgbClr val="0000FF"/>
                </a:solidFill>
                <a:latin typeface="Abadi MT Condensed Light" pitchFamily="-84" charset="0"/>
              </a:rPr>
              <a:t>No time </a:t>
            </a:r>
            <a:r>
              <a:rPr lang="en-US" altLang="en-US" sz="2800" b="1">
                <a:solidFill>
                  <a:schemeClr val="tx1"/>
                </a:solidFill>
                <a:latin typeface="Abadi MT Condensed Light" pitchFamily="-84" charset="0"/>
              </a:rPr>
              <a:t>to</a:t>
            </a:r>
            <a:r>
              <a:rPr lang="en-US" altLang="en-US" sz="2800" b="1">
                <a:solidFill>
                  <a:srgbClr val="0000FF"/>
                </a:solidFill>
                <a:latin typeface="Abadi MT Condensed Light" pitchFamily="-84" charset="0"/>
              </a:rPr>
              <a:t> edit.</a:t>
            </a:r>
          </a:p>
          <a:p>
            <a:pPr marL="0" indent="0">
              <a:buNone/>
            </a:pPr>
            <a:endParaRPr lang="en-US" altLang="en-US" b="1" smtClean="0">
              <a:solidFill>
                <a:srgbClr val="0000FF"/>
              </a:solidFill>
            </a:endParaRPr>
          </a:p>
        </p:txBody>
      </p:sp>
      <p:sp>
        <p:nvSpPr>
          <p:cNvPr id="5" name="Text Placeholder 4"/>
          <p:cNvSpPr>
            <a:spLocks noGrp="1"/>
          </p:cNvSpPr>
          <p:nvPr>
            <p:ph type="body" sz="quarter" idx="3"/>
          </p:nvPr>
        </p:nvSpPr>
        <p:spPr>
          <a:xfrm>
            <a:off x="6169025" y="609601"/>
            <a:ext cx="3657600" cy="639763"/>
          </a:xfrm>
        </p:spPr>
        <p:txBody>
          <a:bodyPr rtlCol="0"/>
          <a:lstStyle/>
          <a:p>
            <a:pPr algn="ctr">
              <a:defRPr/>
            </a:pPr>
            <a:r>
              <a:rPr lang="en-US" sz="3000" dirty="0">
                <a:latin typeface="Abadi MT Condensed Extra Bold"/>
                <a:cs typeface="Abadi MT Condensed Extra Bold"/>
              </a:rPr>
              <a:t>90 Minute On Demand</a:t>
            </a:r>
          </a:p>
        </p:txBody>
      </p:sp>
      <p:sp>
        <p:nvSpPr>
          <p:cNvPr id="26630" name="Content Placeholder 5"/>
          <p:cNvSpPr>
            <a:spLocks noGrp="1"/>
          </p:cNvSpPr>
          <p:nvPr>
            <p:ph sz="quarter" idx="4"/>
          </p:nvPr>
        </p:nvSpPr>
        <p:spPr>
          <a:xfrm>
            <a:off x="6169025" y="1249363"/>
            <a:ext cx="4298950" cy="4095750"/>
          </a:xfrm>
        </p:spPr>
        <p:txBody>
          <a:bodyPr>
            <a:normAutofit lnSpcReduction="10000"/>
          </a:bodyPr>
          <a:lstStyle/>
          <a:p>
            <a:pPr marL="0" indent="0">
              <a:lnSpc>
                <a:spcPct val="80000"/>
              </a:lnSpc>
              <a:buNone/>
            </a:pPr>
            <a:r>
              <a:rPr lang="en-US" altLang="en-US" sz="2800" b="1">
                <a:solidFill>
                  <a:srgbClr val="FF0000"/>
                </a:solidFill>
                <a:latin typeface="Abadi MT Condensed Light" pitchFamily="-84" charset="0"/>
              </a:rPr>
              <a:t>In short:</a:t>
            </a:r>
          </a:p>
          <a:p>
            <a:pPr marL="0" indent="0">
              <a:lnSpc>
                <a:spcPct val="80000"/>
              </a:lnSpc>
              <a:buNone/>
            </a:pPr>
            <a:endParaRPr lang="en-US" altLang="en-US" sz="1000" b="1">
              <a:latin typeface="Abadi MT Condensed Light" pitchFamily="-84" charset="0"/>
            </a:endParaRPr>
          </a:p>
          <a:p>
            <a:pPr marL="0" indent="0">
              <a:lnSpc>
                <a:spcPct val="80000"/>
              </a:lnSpc>
              <a:buNone/>
            </a:pPr>
            <a:r>
              <a:rPr lang="en-US" altLang="en-US" sz="3200" b="1" u="sng">
                <a:solidFill>
                  <a:srgbClr val="0000FF"/>
                </a:solidFill>
                <a:latin typeface="Abadi MT Condensed Light" pitchFamily="-84" charset="0"/>
              </a:rPr>
              <a:t>30</a:t>
            </a:r>
            <a:r>
              <a:rPr lang="en-US" altLang="en-US" sz="3200" b="1">
                <a:latin typeface="Abadi MT Condensed Light" pitchFamily="-84" charset="0"/>
              </a:rPr>
              <a:t> minutes – </a:t>
            </a:r>
            <a:r>
              <a:rPr lang="en-US" altLang="en-US" sz="3200" b="1" u="sng">
                <a:solidFill>
                  <a:srgbClr val="0000FF"/>
                </a:solidFill>
                <a:latin typeface="Abadi MT Condensed Light" pitchFamily="-84" charset="0"/>
              </a:rPr>
              <a:t>read</a:t>
            </a:r>
            <a:r>
              <a:rPr lang="en-US" altLang="en-US" sz="3200" b="1">
                <a:latin typeface="Abadi MT Condensed Light" pitchFamily="-84" charset="0"/>
              </a:rPr>
              <a:t>      	passages &amp; </a:t>
            </a:r>
            <a:r>
              <a:rPr lang="en-US" altLang="en-US" sz="3200" b="1" u="sng">
                <a:solidFill>
                  <a:srgbClr val="0000FF"/>
                </a:solidFill>
                <a:latin typeface="Abadi MT Condensed Light" pitchFamily="-84" charset="0"/>
              </a:rPr>
              <a:t>plan</a:t>
            </a:r>
          </a:p>
          <a:p>
            <a:pPr marL="0" indent="0">
              <a:lnSpc>
                <a:spcPct val="80000"/>
              </a:lnSpc>
              <a:buNone/>
            </a:pPr>
            <a:endParaRPr lang="en-US" altLang="en-US" sz="3200" b="1">
              <a:latin typeface="Abadi MT Condensed Light" pitchFamily="-84" charset="0"/>
            </a:endParaRPr>
          </a:p>
          <a:p>
            <a:pPr marL="0" indent="0">
              <a:lnSpc>
                <a:spcPct val="80000"/>
              </a:lnSpc>
              <a:buNone/>
            </a:pPr>
            <a:r>
              <a:rPr lang="en-US" altLang="en-US" sz="3200" b="1" u="sng">
                <a:solidFill>
                  <a:srgbClr val="0000FF"/>
                </a:solidFill>
                <a:latin typeface="Abadi MT Condensed Light" pitchFamily="-84" charset="0"/>
              </a:rPr>
              <a:t>55</a:t>
            </a:r>
            <a:r>
              <a:rPr lang="en-US" altLang="en-US" sz="3200" b="1">
                <a:latin typeface="Abadi MT Condensed Light" pitchFamily="-84" charset="0"/>
              </a:rPr>
              <a:t> minutes – </a:t>
            </a:r>
            <a:r>
              <a:rPr lang="en-US" altLang="en-US" sz="3200" b="1" u="sng">
                <a:solidFill>
                  <a:srgbClr val="3366FF"/>
                </a:solidFill>
                <a:latin typeface="Abadi MT Condensed Light" pitchFamily="-84" charset="0"/>
              </a:rPr>
              <a:t>write</a:t>
            </a:r>
          </a:p>
          <a:p>
            <a:pPr marL="0" indent="0">
              <a:lnSpc>
                <a:spcPct val="80000"/>
              </a:lnSpc>
              <a:buNone/>
            </a:pPr>
            <a:endParaRPr lang="en-US" altLang="en-US" sz="3200" b="1">
              <a:latin typeface="Abadi MT Condensed Light" pitchFamily="-84" charset="0"/>
            </a:endParaRPr>
          </a:p>
          <a:p>
            <a:pPr marL="0" indent="0">
              <a:lnSpc>
                <a:spcPct val="80000"/>
              </a:lnSpc>
              <a:buNone/>
            </a:pPr>
            <a:r>
              <a:rPr lang="en-US" altLang="en-US" sz="3200" b="1" u="sng">
                <a:solidFill>
                  <a:srgbClr val="0000FF"/>
                </a:solidFill>
                <a:latin typeface="Abadi MT Condensed Light" pitchFamily="-84" charset="0"/>
              </a:rPr>
              <a:t>5</a:t>
            </a:r>
            <a:r>
              <a:rPr lang="en-US" altLang="en-US" sz="3200" b="1">
                <a:latin typeface="Abadi MT Condensed Light" pitchFamily="-84" charset="0"/>
              </a:rPr>
              <a:t> minutes – </a:t>
            </a:r>
            <a:r>
              <a:rPr lang="en-US" altLang="en-US" sz="3200" b="1" u="sng">
                <a:solidFill>
                  <a:srgbClr val="0000FF"/>
                </a:solidFill>
                <a:latin typeface="Abadi MT Condensed Light" pitchFamily="-84" charset="0"/>
              </a:rPr>
              <a:t>revise</a:t>
            </a:r>
            <a:r>
              <a:rPr lang="en-US" altLang="en-US" sz="3200" b="1">
                <a:solidFill>
                  <a:srgbClr val="0000FF"/>
                </a:solidFill>
                <a:latin typeface="Abadi MT Condensed Light" pitchFamily="-84" charset="0"/>
              </a:rPr>
              <a:t> &amp; </a:t>
            </a:r>
            <a:r>
              <a:rPr lang="en-US" altLang="en-US" sz="3200" b="1" u="sng">
                <a:solidFill>
                  <a:srgbClr val="0000FF"/>
                </a:solidFill>
                <a:latin typeface="Abadi MT Condensed Light" pitchFamily="-84" charset="0"/>
              </a:rPr>
              <a:t>edit</a:t>
            </a:r>
            <a:r>
              <a:rPr lang="en-US" altLang="en-US" sz="3600" b="1">
                <a:latin typeface="Abadi MT Condensed Light" pitchFamily="-84" charset="0"/>
              </a:rPr>
              <a:t>		 	</a:t>
            </a:r>
          </a:p>
        </p:txBody>
      </p:sp>
      <p:pic>
        <p:nvPicPr>
          <p:cNvPr id="26631" name="Picture 2" descr="http://www-math.cudenver.edu/~wcherowi/cloc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5213" y="5345114"/>
            <a:ext cx="1782762"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976389"/>
      </p:ext>
    </p:extLst>
  </p:cSld>
  <p:clrMapOvr>
    <a:masterClrMapping/>
  </p:clrMapOvr>
  <p:transition spd="slow">
    <p:wheel spokes="1"/>
    <p:sndAc>
      <p:stSnd>
        <p:snd r:embed="rId3" name="Typewriter"/>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893889" y="5345114"/>
            <a:ext cx="4427537" cy="828675"/>
          </a:xfrm>
        </p:spPr>
        <p:txBody>
          <a:bodyPr/>
          <a:lstStyle/>
          <a:p>
            <a:pPr eaLnBrk="1" hangingPunct="1"/>
            <a:r>
              <a:rPr lang="en-US" altLang="en-US">
                <a:latin typeface="Abadi MT Condensed Extra Bold" pitchFamily="-84" charset="0"/>
              </a:rPr>
              <a:t>Manage Your Time!</a:t>
            </a:r>
          </a:p>
        </p:txBody>
      </p:sp>
      <p:sp>
        <p:nvSpPr>
          <p:cNvPr id="7" name="Text Placeholder 6"/>
          <p:cNvSpPr>
            <a:spLocks noGrp="1"/>
          </p:cNvSpPr>
          <p:nvPr>
            <p:ph type="body" idx="1"/>
          </p:nvPr>
        </p:nvSpPr>
        <p:spPr>
          <a:xfrm>
            <a:off x="2282825" y="609600"/>
            <a:ext cx="3657600" cy="484188"/>
          </a:xfrm>
        </p:spPr>
        <p:txBody>
          <a:bodyPr rtlCol="0"/>
          <a:lstStyle/>
          <a:p>
            <a:pPr algn="ctr">
              <a:defRPr/>
            </a:pPr>
            <a:r>
              <a:rPr lang="en-US" dirty="0">
                <a:latin typeface="Abadi MT Condensed Extra Bold"/>
                <a:cs typeface="Abadi MT Condensed Extra Bold"/>
              </a:rPr>
              <a:t>40 Minute On Demand</a:t>
            </a:r>
          </a:p>
        </p:txBody>
      </p:sp>
      <p:sp>
        <p:nvSpPr>
          <p:cNvPr id="24580" name="Content Placeholder 7"/>
          <p:cNvSpPr>
            <a:spLocks noGrp="1"/>
          </p:cNvSpPr>
          <p:nvPr>
            <p:ph sz="half" idx="2"/>
          </p:nvPr>
        </p:nvSpPr>
        <p:spPr>
          <a:xfrm>
            <a:off x="1717675" y="1328739"/>
            <a:ext cx="4222750" cy="4016375"/>
          </a:xfrm>
        </p:spPr>
        <p:txBody>
          <a:bodyPr>
            <a:normAutofit lnSpcReduction="10000"/>
          </a:bodyPr>
          <a:lstStyle/>
          <a:p>
            <a:pPr eaLnBrk="1" hangingPunct="1"/>
            <a:r>
              <a:rPr lang="en-US" altLang="en-US" sz="2600" b="1" dirty="0">
                <a:solidFill>
                  <a:srgbClr val="660066"/>
                </a:solidFill>
              </a:rPr>
              <a:t>3 minutes – </a:t>
            </a:r>
            <a:r>
              <a:rPr lang="en-US" altLang="en-US" u="sng" dirty="0" smtClean="0">
                <a:solidFill>
                  <a:srgbClr val="0000FF"/>
                </a:solidFill>
              </a:rPr>
              <a:t>read</a:t>
            </a:r>
            <a:r>
              <a:rPr lang="en-US" altLang="en-US" dirty="0" smtClean="0">
                <a:solidFill>
                  <a:srgbClr val="0000FF"/>
                </a:solidFill>
              </a:rPr>
              <a:t> </a:t>
            </a:r>
            <a:r>
              <a:rPr lang="en-US" altLang="en-US" u="sng" dirty="0" smtClean="0">
                <a:solidFill>
                  <a:srgbClr val="0000FF"/>
                </a:solidFill>
              </a:rPr>
              <a:t>both</a:t>
            </a:r>
            <a:r>
              <a:rPr lang="en-US" altLang="en-US" dirty="0" smtClean="0">
                <a:solidFill>
                  <a:srgbClr val="0000FF"/>
                </a:solidFill>
              </a:rPr>
              <a:t> </a:t>
            </a:r>
            <a:r>
              <a:rPr lang="en-US" altLang="en-US" u="sng" dirty="0" smtClean="0">
                <a:solidFill>
                  <a:srgbClr val="0000FF"/>
                </a:solidFill>
              </a:rPr>
              <a:t>prompts</a:t>
            </a:r>
            <a:r>
              <a:rPr lang="en-US" altLang="en-US" dirty="0" smtClean="0">
                <a:solidFill>
                  <a:srgbClr val="0000FF"/>
                </a:solidFill>
              </a:rPr>
              <a:t>.  </a:t>
            </a:r>
            <a:r>
              <a:rPr lang="en-US" altLang="en-US" u="sng" dirty="0" smtClean="0">
                <a:solidFill>
                  <a:srgbClr val="0000FF"/>
                </a:solidFill>
              </a:rPr>
              <a:t>Choose</a:t>
            </a:r>
            <a:r>
              <a:rPr lang="en-US" altLang="en-US" dirty="0" smtClean="0">
                <a:solidFill>
                  <a:srgbClr val="0000FF"/>
                </a:solidFill>
              </a:rPr>
              <a:t> the prompt you like.  </a:t>
            </a:r>
            <a:r>
              <a:rPr lang="en-US" altLang="en-US" u="sng" dirty="0" smtClean="0">
                <a:solidFill>
                  <a:srgbClr val="0000FF"/>
                </a:solidFill>
              </a:rPr>
              <a:t>Label</a:t>
            </a:r>
            <a:r>
              <a:rPr lang="en-US" altLang="en-US" dirty="0" smtClean="0">
                <a:solidFill>
                  <a:srgbClr val="0000FF"/>
                </a:solidFill>
              </a:rPr>
              <a:t> and underline the </a:t>
            </a:r>
            <a:r>
              <a:rPr lang="en-US" altLang="en-US" u="sng" dirty="0" smtClean="0">
                <a:solidFill>
                  <a:srgbClr val="0000FF"/>
                </a:solidFill>
              </a:rPr>
              <a:t>prompt</a:t>
            </a:r>
            <a:r>
              <a:rPr lang="en-US" altLang="en-US" dirty="0" smtClean="0">
                <a:solidFill>
                  <a:srgbClr val="0000FF"/>
                </a:solidFill>
              </a:rPr>
              <a:t>.  Use [</a:t>
            </a:r>
            <a:r>
              <a:rPr lang="en-US" altLang="en-US" u="sng" dirty="0" smtClean="0">
                <a:solidFill>
                  <a:srgbClr val="0000FF"/>
                </a:solidFill>
              </a:rPr>
              <a:t>S</a:t>
            </a:r>
            <a:r>
              <a:rPr lang="en-US" altLang="en-US" dirty="0" smtClean="0">
                <a:solidFill>
                  <a:srgbClr val="0000FF"/>
                </a:solidFill>
              </a:rPr>
              <a:t> </a:t>
            </a:r>
            <a:r>
              <a:rPr lang="en-US" altLang="en-US" u="sng" dirty="0" smtClean="0">
                <a:solidFill>
                  <a:srgbClr val="0000FF"/>
                </a:solidFill>
              </a:rPr>
              <a:t>P</a:t>
            </a:r>
            <a:r>
              <a:rPr lang="en-US" altLang="en-US" dirty="0" smtClean="0">
                <a:solidFill>
                  <a:srgbClr val="0000FF"/>
                </a:solidFill>
              </a:rPr>
              <a:t> </a:t>
            </a:r>
            <a:r>
              <a:rPr lang="en-US" altLang="en-US" u="sng" dirty="0" smtClean="0">
                <a:solidFill>
                  <a:srgbClr val="0000FF"/>
                </a:solidFill>
              </a:rPr>
              <a:t>A</a:t>
            </a:r>
            <a:r>
              <a:rPr lang="en-US" altLang="en-US" dirty="0" smtClean="0">
                <a:solidFill>
                  <a:srgbClr val="0000FF"/>
                </a:solidFill>
              </a:rPr>
              <a:t> </a:t>
            </a:r>
            <a:r>
              <a:rPr lang="en-US" altLang="en-US" u="sng" dirty="0" smtClean="0">
                <a:solidFill>
                  <a:srgbClr val="0000FF"/>
                </a:solidFill>
              </a:rPr>
              <a:t>T</a:t>
            </a:r>
            <a:r>
              <a:rPr lang="en-US" altLang="en-US" dirty="0" smtClean="0">
                <a:solidFill>
                  <a:srgbClr val="0000FF"/>
                </a:solidFill>
              </a:rPr>
              <a:t>].</a:t>
            </a:r>
            <a:endParaRPr lang="en-US" altLang="en-US" sz="1200" dirty="0">
              <a:solidFill>
                <a:srgbClr val="0000FF"/>
              </a:solidFill>
            </a:endParaRPr>
          </a:p>
          <a:p>
            <a:pPr eaLnBrk="1" hangingPunct="1">
              <a:buFont typeface="Arial" panose="020B0604020202020204" pitchFamily="34" charset="0"/>
              <a:buNone/>
            </a:pPr>
            <a:endParaRPr lang="en-US" altLang="en-US" sz="1200" dirty="0">
              <a:solidFill>
                <a:srgbClr val="0000FF"/>
              </a:solidFill>
            </a:endParaRPr>
          </a:p>
          <a:p>
            <a:pPr eaLnBrk="1" hangingPunct="1"/>
            <a:r>
              <a:rPr lang="en-US" altLang="en-US" sz="2600" b="1" dirty="0">
                <a:solidFill>
                  <a:srgbClr val="660066"/>
                </a:solidFill>
              </a:rPr>
              <a:t>2 minutes</a:t>
            </a:r>
            <a:r>
              <a:rPr lang="en-US" altLang="en-US" sz="2600" dirty="0">
                <a:solidFill>
                  <a:srgbClr val="0000FF"/>
                </a:solidFill>
              </a:rPr>
              <a:t> </a:t>
            </a:r>
            <a:r>
              <a:rPr lang="en-US" altLang="en-US" sz="2600" dirty="0">
                <a:solidFill>
                  <a:srgbClr val="660066"/>
                </a:solidFill>
              </a:rPr>
              <a:t>–</a:t>
            </a:r>
            <a:r>
              <a:rPr lang="en-US" altLang="en-US" sz="2600" dirty="0">
                <a:solidFill>
                  <a:srgbClr val="0000FF"/>
                </a:solidFill>
              </a:rPr>
              <a:t> </a:t>
            </a:r>
            <a:r>
              <a:rPr lang="en-US" altLang="en-US" sz="2600" u="sng" dirty="0">
                <a:solidFill>
                  <a:srgbClr val="0000FF"/>
                </a:solidFill>
              </a:rPr>
              <a:t>sketch</a:t>
            </a:r>
            <a:r>
              <a:rPr lang="en-US" altLang="en-US" sz="2600" dirty="0">
                <a:solidFill>
                  <a:srgbClr val="0000FF"/>
                </a:solidFill>
              </a:rPr>
              <a:t> template </a:t>
            </a:r>
            <a:r>
              <a:rPr lang="en-US" altLang="en-US" sz="2600" u="sng" dirty="0">
                <a:solidFill>
                  <a:srgbClr val="0000FF"/>
                </a:solidFill>
              </a:rPr>
              <a:t>   </a:t>
            </a:r>
            <a:r>
              <a:rPr lang="en-US" altLang="en-US" sz="2600" dirty="0">
                <a:solidFill>
                  <a:srgbClr val="0000FF"/>
                </a:solidFill>
              </a:rPr>
              <a:t>	     </a:t>
            </a:r>
            <a:r>
              <a:rPr lang="en-US" altLang="en-US" sz="2600" u="sng" dirty="0">
                <a:solidFill>
                  <a:srgbClr val="0000FF"/>
                </a:solidFill>
              </a:rPr>
              <a:t>Outline</a:t>
            </a:r>
            <a:r>
              <a:rPr lang="en-US" altLang="en-US" sz="2600" dirty="0">
                <a:solidFill>
                  <a:srgbClr val="0000FF"/>
                </a:solidFill>
              </a:rPr>
              <a:t> main points.</a:t>
            </a:r>
            <a:endParaRPr lang="en-US" altLang="en-US" sz="1200" dirty="0">
              <a:solidFill>
                <a:srgbClr val="0000FF"/>
              </a:solidFill>
            </a:endParaRPr>
          </a:p>
          <a:p>
            <a:pPr eaLnBrk="1" hangingPunct="1">
              <a:buFont typeface="Arial" panose="020B0604020202020204" pitchFamily="34" charset="0"/>
              <a:buNone/>
            </a:pPr>
            <a:endParaRPr lang="en-US" altLang="en-US" sz="1000" dirty="0">
              <a:solidFill>
                <a:srgbClr val="0000FF"/>
              </a:solidFill>
            </a:endParaRPr>
          </a:p>
          <a:p>
            <a:pPr eaLnBrk="1" hangingPunct="1"/>
            <a:r>
              <a:rPr lang="en-US" altLang="en-US" sz="2600" b="1" dirty="0">
                <a:solidFill>
                  <a:srgbClr val="660066"/>
                </a:solidFill>
              </a:rPr>
              <a:t>35 minutes – </a:t>
            </a:r>
            <a:r>
              <a:rPr lang="en-US" altLang="en-US" sz="2600" u="sng" dirty="0">
                <a:solidFill>
                  <a:srgbClr val="0000FF"/>
                </a:solidFill>
              </a:rPr>
              <a:t>write</a:t>
            </a:r>
            <a:r>
              <a:rPr lang="en-US" altLang="en-US" sz="2600" dirty="0">
                <a:solidFill>
                  <a:srgbClr val="0000FF"/>
                </a:solidFill>
              </a:rPr>
              <a:t> the </a:t>
            </a:r>
            <a:r>
              <a:rPr lang="en-US" altLang="en-US" sz="2600" u="sng" dirty="0">
                <a:solidFill>
                  <a:srgbClr val="0000FF"/>
                </a:solidFill>
              </a:rPr>
              <a:t>final</a:t>
            </a:r>
            <a:r>
              <a:rPr lang="en-US" altLang="en-US" sz="2600" dirty="0">
                <a:solidFill>
                  <a:srgbClr val="0000FF"/>
                </a:solidFill>
              </a:rPr>
              <a:t> 		    </a:t>
            </a:r>
            <a:r>
              <a:rPr lang="en-US" altLang="en-US" sz="2600" u="sng" dirty="0">
                <a:solidFill>
                  <a:srgbClr val="0000FF"/>
                </a:solidFill>
              </a:rPr>
              <a:t>draft</a:t>
            </a:r>
            <a:r>
              <a:rPr lang="en-US" altLang="en-US" sz="2600" dirty="0">
                <a:solidFill>
                  <a:srgbClr val="0000FF"/>
                </a:solidFill>
              </a:rPr>
              <a:t>.</a:t>
            </a:r>
          </a:p>
          <a:p>
            <a:pPr eaLnBrk="1" hangingPunct="1"/>
            <a:endParaRPr lang="en-US" altLang="en-US" dirty="0" smtClean="0"/>
          </a:p>
        </p:txBody>
      </p:sp>
      <p:sp>
        <p:nvSpPr>
          <p:cNvPr id="9" name="Text Placeholder 8"/>
          <p:cNvSpPr>
            <a:spLocks noGrp="1"/>
          </p:cNvSpPr>
          <p:nvPr>
            <p:ph type="body" sz="quarter" idx="3"/>
          </p:nvPr>
        </p:nvSpPr>
        <p:spPr>
          <a:xfrm>
            <a:off x="6169025" y="609600"/>
            <a:ext cx="3657600" cy="484188"/>
          </a:xfrm>
        </p:spPr>
        <p:txBody>
          <a:bodyPr rtlCol="0"/>
          <a:lstStyle/>
          <a:p>
            <a:pPr algn="ctr">
              <a:defRPr/>
            </a:pPr>
            <a:r>
              <a:rPr lang="en-US" dirty="0">
                <a:latin typeface="Abadi MT Condensed Extra Bold"/>
                <a:cs typeface="Abadi MT Condensed Extra Bold"/>
              </a:rPr>
              <a:t>90 Minute On Demand</a:t>
            </a:r>
          </a:p>
        </p:txBody>
      </p:sp>
      <p:sp>
        <p:nvSpPr>
          <p:cNvPr id="24582" name="Content Placeholder 9"/>
          <p:cNvSpPr>
            <a:spLocks noGrp="1"/>
          </p:cNvSpPr>
          <p:nvPr>
            <p:ph sz="quarter" idx="4"/>
          </p:nvPr>
        </p:nvSpPr>
        <p:spPr>
          <a:xfrm>
            <a:off x="6169025" y="1328738"/>
            <a:ext cx="4298950" cy="4845050"/>
          </a:xfrm>
        </p:spPr>
        <p:txBody>
          <a:bodyPr/>
          <a:lstStyle/>
          <a:p>
            <a:pPr eaLnBrk="1" hangingPunct="1"/>
            <a:r>
              <a:rPr lang="en-US" altLang="en-US" b="1" dirty="0" smtClean="0">
                <a:solidFill>
                  <a:srgbClr val="660066"/>
                </a:solidFill>
              </a:rPr>
              <a:t>2 minutes – </a:t>
            </a:r>
            <a:r>
              <a:rPr lang="en-US" altLang="en-US" u="sng" dirty="0" smtClean="0">
                <a:solidFill>
                  <a:srgbClr val="0000FF"/>
                </a:solidFill>
              </a:rPr>
              <a:t>read</a:t>
            </a:r>
            <a:r>
              <a:rPr lang="en-US" altLang="en-US" dirty="0" smtClean="0">
                <a:solidFill>
                  <a:srgbClr val="0000FF"/>
                </a:solidFill>
              </a:rPr>
              <a:t> and </a:t>
            </a:r>
            <a:r>
              <a:rPr lang="en-US" altLang="en-US" u="sng" dirty="0" smtClean="0">
                <a:solidFill>
                  <a:srgbClr val="0000FF"/>
                </a:solidFill>
              </a:rPr>
              <a:t>label</a:t>
            </a:r>
            <a:r>
              <a:rPr lang="en-US" altLang="en-US" dirty="0" smtClean="0">
                <a:solidFill>
                  <a:srgbClr val="0000FF"/>
                </a:solidFill>
              </a:rPr>
              <a:t> the   	    </a:t>
            </a:r>
            <a:r>
              <a:rPr lang="en-US" altLang="en-US" u="sng" dirty="0" smtClean="0">
                <a:solidFill>
                  <a:srgbClr val="0000FF"/>
                </a:solidFill>
              </a:rPr>
              <a:t>prompt</a:t>
            </a:r>
            <a:r>
              <a:rPr lang="en-US" altLang="en-US" dirty="0" smtClean="0">
                <a:solidFill>
                  <a:srgbClr val="0000FF"/>
                </a:solidFill>
              </a:rPr>
              <a:t>.  Use [S P A T].</a:t>
            </a:r>
          </a:p>
          <a:p>
            <a:pPr eaLnBrk="1" hangingPunct="1"/>
            <a:r>
              <a:rPr lang="en-US" altLang="en-US" b="1" dirty="0" smtClean="0">
                <a:solidFill>
                  <a:srgbClr val="660066"/>
                </a:solidFill>
              </a:rPr>
              <a:t>3 minutes</a:t>
            </a:r>
            <a:r>
              <a:rPr lang="en-US" altLang="en-US" dirty="0" smtClean="0"/>
              <a:t> – </a:t>
            </a:r>
            <a:r>
              <a:rPr lang="en-US" altLang="en-US" u="sng" dirty="0" smtClean="0">
                <a:solidFill>
                  <a:srgbClr val="0000FF"/>
                </a:solidFill>
              </a:rPr>
              <a:t>read</a:t>
            </a:r>
            <a:r>
              <a:rPr lang="en-US" altLang="en-US" dirty="0" smtClean="0">
                <a:solidFill>
                  <a:srgbClr val="0000FF"/>
                </a:solidFill>
              </a:rPr>
              <a:t> and </a:t>
            </a:r>
            <a:r>
              <a:rPr lang="en-US" altLang="en-US" u="sng" dirty="0" smtClean="0">
                <a:solidFill>
                  <a:srgbClr val="0000FF"/>
                </a:solidFill>
              </a:rPr>
              <a:t>underline</a:t>
            </a:r>
            <a:r>
              <a:rPr lang="en-US" altLang="en-US" dirty="0" smtClean="0">
                <a:solidFill>
                  <a:srgbClr val="0000FF"/>
                </a:solidFill>
              </a:rPr>
              <a:t>    	            reading passages</a:t>
            </a:r>
            <a:r>
              <a:rPr lang="en-US" altLang="en-US" dirty="0" smtClean="0"/>
              <a:t>.</a:t>
            </a:r>
          </a:p>
          <a:p>
            <a:pPr eaLnBrk="1" hangingPunct="1"/>
            <a:r>
              <a:rPr lang="en-US" altLang="en-US" b="1" dirty="0" smtClean="0">
                <a:solidFill>
                  <a:srgbClr val="660066"/>
                </a:solidFill>
              </a:rPr>
              <a:t>1 minute – </a:t>
            </a:r>
            <a:r>
              <a:rPr lang="en-US" altLang="en-US" dirty="0" smtClean="0">
                <a:solidFill>
                  <a:srgbClr val="0000FF"/>
                </a:solidFill>
              </a:rPr>
              <a:t>sketch expanded   	           </a:t>
            </a:r>
            <a:r>
              <a:rPr lang="en-US" altLang="en-US" dirty="0" smtClean="0"/>
              <a:t>3.5 (</a:t>
            </a:r>
            <a:r>
              <a:rPr lang="en-US" altLang="en-US" b="1" u="sng" dirty="0" smtClean="0">
                <a:solidFill>
                  <a:srgbClr val="008000"/>
                </a:solidFill>
              </a:rPr>
              <a:t>A</a:t>
            </a:r>
            <a:r>
              <a:rPr lang="en-US" altLang="en-US" dirty="0" smtClean="0"/>
              <a:t> </a:t>
            </a:r>
            <a:r>
              <a:rPr lang="en-US" altLang="en-US" b="1" u="sng" dirty="0" smtClean="0">
                <a:solidFill>
                  <a:srgbClr val="FFCC33"/>
                </a:solidFill>
              </a:rPr>
              <a:t>P</a:t>
            </a:r>
            <a:r>
              <a:rPr lang="en-US" altLang="en-US" dirty="0" smtClean="0"/>
              <a:t> </a:t>
            </a:r>
            <a:r>
              <a:rPr lang="en-US" altLang="en-US" b="1" u="sng" dirty="0" smtClean="0">
                <a:solidFill>
                  <a:srgbClr val="FF0000"/>
                </a:solidFill>
              </a:rPr>
              <a:t>E</a:t>
            </a:r>
            <a:r>
              <a:rPr lang="en-US" altLang="en-US" b="1" dirty="0" smtClean="0">
                <a:solidFill>
                  <a:schemeClr val="tx1"/>
                </a:solidFill>
              </a:rPr>
              <a:t>)</a:t>
            </a:r>
            <a:r>
              <a:rPr lang="en-US" altLang="en-US" b="1" dirty="0" smtClean="0">
                <a:solidFill>
                  <a:srgbClr val="0000FF"/>
                </a:solidFill>
              </a:rPr>
              <a:t> </a:t>
            </a:r>
            <a:r>
              <a:rPr lang="en-US" altLang="en-US" dirty="0" smtClean="0">
                <a:solidFill>
                  <a:srgbClr val="3366FF"/>
                </a:solidFill>
              </a:rPr>
              <a:t>essay</a:t>
            </a:r>
            <a:r>
              <a:rPr lang="en-US" altLang="en-US" dirty="0" smtClean="0"/>
              <a:t>	           </a:t>
            </a:r>
            <a:r>
              <a:rPr lang="en-US" altLang="en-US" u="sng" dirty="0" smtClean="0">
                <a:solidFill>
                  <a:srgbClr val="0000FF"/>
                </a:solidFill>
              </a:rPr>
              <a:t>essay</a:t>
            </a:r>
            <a:r>
              <a:rPr lang="en-US" altLang="en-US" dirty="0" smtClean="0"/>
              <a:t> </a:t>
            </a:r>
            <a:r>
              <a:rPr lang="en-US" altLang="en-US" u="sng" dirty="0" smtClean="0">
                <a:solidFill>
                  <a:srgbClr val="0000FF"/>
                </a:solidFill>
              </a:rPr>
              <a:t>template</a:t>
            </a:r>
            <a:r>
              <a:rPr lang="en-US" altLang="en-US" dirty="0" smtClean="0">
                <a:solidFill>
                  <a:srgbClr val="0000FF"/>
                </a:solidFill>
              </a:rPr>
              <a:t>.</a:t>
            </a:r>
          </a:p>
          <a:p>
            <a:pPr eaLnBrk="1" hangingPunct="1"/>
            <a:r>
              <a:rPr lang="en-US" altLang="en-US" b="1" dirty="0" smtClean="0">
                <a:solidFill>
                  <a:srgbClr val="660066"/>
                </a:solidFill>
              </a:rPr>
              <a:t>24 minutes – </a:t>
            </a:r>
            <a:r>
              <a:rPr lang="en-US" altLang="en-US" dirty="0" smtClean="0">
                <a:solidFill>
                  <a:srgbClr val="0000FF"/>
                </a:solidFill>
              </a:rPr>
              <a:t>write </a:t>
            </a:r>
            <a:r>
              <a:rPr lang="en-US" altLang="en-US" u="sng" dirty="0" smtClean="0">
                <a:solidFill>
                  <a:srgbClr val="0000FF"/>
                </a:solidFill>
              </a:rPr>
              <a:t>rough</a:t>
            </a:r>
            <a:r>
              <a:rPr lang="en-US" altLang="en-US" dirty="0" smtClean="0">
                <a:solidFill>
                  <a:srgbClr val="0000FF"/>
                </a:solidFill>
              </a:rPr>
              <a:t> </a:t>
            </a:r>
            <a:r>
              <a:rPr lang="en-US" altLang="en-US" u="sng" dirty="0" smtClean="0">
                <a:solidFill>
                  <a:srgbClr val="0000FF"/>
                </a:solidFill>
              </a:rPr>
              <a:t>draft</a:t>
            </a:r>
          </a:p>
          <a:p>
            <a:pPr eaLnBrk="1" hangingPunct="1"/>
            <a:r>
              <a:rPr lang="en-US" altLang="en-US" b="1" dirty="0" smtClean="0">
                <a:solidFill>
                  <a:srgbClr val="660066"/>
                </a:solidFill>
              </a:rPr>
              <a:t>55 minutes – </a:t>
            </a:r>
            <a:r>
              <a:rPr lang="en-US" altLang="en-US" dirty="0" smtClean="0">
                <a:solidFill>
                  <a:srgbClr val="0000FF"/>
                </a:solidFill>
              </a:rPr>
              <a:t>write </a:t>
            </a:r>
            <a:r>
              <a:rPr lang="en-US" altLang="en-US" u="sng" dirty="0" smtClean="0">
                <a:solidFill>
                  <a:srgbClr val="0000FF"/>
                </a:solidFill>
              </a:rPr>
              <a:t>final</a:t>
            </a:r>
            <a:r>
              <a:rPr lang="en-US" altLang="en-US" dirty="0" smtClean="0">
                <a:solidFill>
                  <a:srgbClr val="0000FF"/>
                </a:solidFill>
              </a:rPr>
              <a:t> draft</a:t>
            </a:r>
          </a:p>
          <a:p>
            <a:pPr eaLnBrk="1" hangingPunct="1">
              <a:buFont typeface="Arial" panose="020B0604020202020204" pitchFamily="34" charset="0"/>
              <a:buNone/>
            </a:pPr>
            <a:endParaRPr lang="en-US" altLang="en-US" sz="1000" dirty="0">
              <a:solidFill>
                <a:srgbClr val="0000FF"/>
              </a:solidFill>
            </a:endParaRPr>
          </a:p>
          <a:p>
            <a:pPr eaLnBrk="1" hangingPunct="1"/>
            <a:r>
              <a:rPr lang="en-US" altLang="en-US" b="1" dirty="0" smtClean="0">
                <a:solidFill>
                  <a:srgbClr val="660066"/>
                </a:solidFill>
              </a:rPr>
              <a:t>5 minutes – </a:t>
            </a:r>
            <a:r>
              <a:rPr lang="en-US" altLang="en-US" u="sng" dirty="0" smtClean="0">
                <a:solidFill>
                  <a:srgbClr val="0000FF"/>
                </a:solidFill>
              </a:rPr>
              <a:t>Edit</a:t>
            </a:r>
            <a:r>
              <a:rPr lang="en-US" altLang="en-US" b="1" dirty="0" smtClean="0">
                <a:solidFill>
                  <a:srgbClr val="0000FF"/>
                </a:solidFill>
              </a:rPr>
              <a:t> – </a:t>
            </a:r>
            <a:r>
              <a:rPr lang="en-US" altLang="en-US" dirty="0" smtClean="0">
                <a:solidFill>
                  <a:srgbClr val="0000FF"/>
                </a:solidFill>
              </a:rPr>
              <a:t>CUPS / 			           ARMS</a:t>
            </a:r>
            <a:endParaRPr lang="en-US" altLang="en-US" sz="2200" dirty="0"/>
          </a:p>
          <a:p>
            <a:pPr eaLnBrk="1" hangingPunct="1"/>
            <a:endParaRPr lang="en-US" altLang="en-US" sz="2200" dirty="0"/>
          </a:p>
        </p:txBody>
      </p:sp>
    </p:spTree>
    <p:extLst>
      <p:ext uri="{BB962C8B-B14F-4D97-AF65-F5344CB8AC3E}">
        <p14:creationId xmlns:p14="http://schemas.microsoft.com/office/powerpoint/2010/main" val="1205793045"/>
      </p:ext>
    </p:extLst>
  </p:cSld>
  <p:clrMapOvr>
    <a:masterClrMapping/>
  </p:clrMapOvr>
  <p:transition spd="slow">
    <p:wheel spokes="1"/>
    <p:sndAc>
      <p:stSnd>
        <p:snd r:embed="rId3" name="Typewriter"/>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I Be Scored?</a:t>
            </a:r>
            <a:endParaRPr lang="en-US" dirty="0"/>
          </a:p>
        </p:txBody>
      </p:sp>
      <p:sp>
        <p:nvSpPr>
          <p:cNvPr id="3" name="Content Placeholder 2"/>
          <p:cNvSpPr>
            <a:spLocks noGrp="1"/>
          </p:cNvSpPr>
          <p:nvPr>
            <p:ph idx="1"/>
          </p:nvPr>
        </p:nvSpPr>
        <p:spPr>
          <a:xfrm>
            <a:off x="677334" y="1320800"/>
            <a:ext cx="8596668" cy="5308599"/>
          </a:xfrm>
        </p:spPr>
        <p:txBody>
          <a:bodyPr>
            <a:noAutofit/>
          </a:bodyPr>
          <a:lstStyle/>
          <a:p>
            <a:pPr marL="0" indent="0">
              <a:buNone/>
            </a:pPr>
            <a:r>
              <a:rPr lang="en-US" sz="2800" dirty="0" smtClean="0"/>
              <a:t>Scorers will be checking for the following:</a:t>
            </a:r>
          </a:p>
          <a:p>
            <a:endParaRPr lang="en-US" sz="2800" dirty="0" smtClean="0">
              <a:solidFill>
                <a:srgbClr val="FF0000"/>
              </a:solidFill>
            </a:endParaRPr>
          </a:p>
          <a:p>
            <a:r>
              <a:rPr lang="en-US" sz="3200" dirty="0" smtClean="0">
                <a:solidFill>
                  <a:srgbClr val="FF0000"/>
                </a:solidFill>
              </a:rPr>
              <a:t>Clear Writing!  </a:t>
            </a:r>
            <a:r>
              <a:rPr lang="en-US" sz="3200" dirty="0" smtClean="0"/>
              <a:t>Do you communicate your ideas clearly and in an </a:t>
            </a:r>
            <a:r>
              <a:rPr lang="en-US" sz="3200" b="1" i="1" dirty="0" smtClean="0"/>
              <a:t>organized</a:t>
            </a:r>
            <a:r>
              <a:rPr lang="en-US" sz="3200" dirty="0" smtClean="0"/>
              <a:t> fashion? (THE APE outline is essential for this) </a:t>
            </a:r>
          </a:p>
          <a:p>
            <a:pPr marL="0" indent="0">
              <a:buNone/>
            </a:pPr>
            <a:endParaRPr lang="en-US" sz="3200" dirty="0" smtClean="0"/>
          </a:p>
          <a:p>
            <a:r>
              <a:rPr lang="en-US" sz="3200" dirty="0" smtClean="0">
                <a:solidFill>
                  <a:srgbClr val="FF0000"/>
                </a:solidFill>
              </a:rPr>
              <a:t>Purpose Driven Writing!   </a:t>
            </a:r>
            <a:r>
              <a:rPr lang="en-US" sz="3200" dirty="0" smtClean="0"/>
              <a:t>Does your writing have a clear </a:t>
            </a:r>
            <a:r>
              <a:rPr lang="en-US" sz="3200" b="1" i="1" dirty="0" smtClean="0"/>
              <a:t>purpose</a:t>
            </a:r>
            <a:r>
              <a:rPr lang="en-US" sz="3200" dirty="0" smtClean="0"/>
              <a:t>?  Does it have a </a:t>
            </a:r>
            <a:r>
              <a:rPr lang="en-US" sz="3200" b="1" i="1" dirty="0" smtClean="0"/>
              <a:t>thesis</a:t>
            </a:r>
            <a:r>
              <a:rPr lang="en-US" sz="3200" dirty="0" smtClean="0"/>
              <a:t> assertion?  </a:t>
            </a:r>
          </a:p>
        </p:txBody>
      </p:sp>
    </p:spTree>
    <p:extLst>
      <p:ext uri="{BB962C8B-B14F-4D97-AF65-F5344CB8AC3E}">
        <p14:creationId xmlns:p14="http://schemas.microsoft.com/office/powerpoint/2010/main" val="209837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89039" cy="1325563"/>
          </a:xfrm>
          <a:solidFill>
            <a:srgbClr val="FFFF00"/>
          </a:solidFill>
        </p:spPr>
        <p:txBody>
          <a:bodyPr>
            <a:normAutofit/>
          </a:bodyPr>
          <a:lstStyle/>
          <a:p>
            <a:r>
              <a:rPr lang="en-US" dirty="0" smtClean="0"/>
              <a:t>Tuesday – Please write on a separate piece of paper</a:t>
            </a:r>
            <a:endParaRPr lang="en-US" dirty="0"/>
          </a:p>
        </p:txBody>
      </p:sp>
      <p:sp>
        <p:nvSpPr>
          <p:cNvPr id="3" name="Content Placeholder 2"/>
          <p:cNvSpPr>
            <a:spLocks noGrp="1"/>
          </p:cNvSpPr>
          <p:nvPr>
            <p:ph idx="1"/>
          </p:nvPr>
        </p:nvSpPr>
        <p:spPr>
          <a:xfrm>
            <a:off x="838200" y="1825625"/>
            <a:ext cx="10989038" cy="4351338"/>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BELL RINGER QUESTIONS:  </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endParaRPr lang="en-US" dirty="0"/>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dirty="0" smtClean="0"/>
              <a:t>Using the back board, what are the procedures for group work so far?  </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endParaRPr lang="en-US" dirty="0"/>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dirty="0" smtClean="0"/>
              <a:t>What do you think could be added to improve our group work experience?  </a:t>
            </a:r>
            <a:endParaRPr lang="en-US" dirty="0" smtClean="0"/>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endParaRPr lang="en-US" dirty="0"/>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endParaRPr lang="en-US" dirty="0" smtClean="0"/>
          </a:p>
        </p:txBody>
      </p:sp>
    </p:spTree>
    <p:extLst>
      <p:ext uri="{BB962C8B-B14F-4D97-AF65-F5344CB8AC3E}">
        <p14:creationId xmlns:p14="http://schemas.microsoft.com/office/powerpoint/2010/main" val="1119499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I be scored? </a:t>
            </a:r>
            <a:endParaRPr lang="en-US" dirty="0"/>
          </a:p>
        </p:txBody>
      </p:sp>
      <p:sp>
        <p:nvSpPr>
          <p:cNvPr id="3" name="Content Placeholder 2"/>
          <p:cNvSpPr>
            <a:spLocks noGrp="1"/>
          </p:cNvSpPr>
          <p:nvPr>
            <p:ph idx="1"/>
          </p:nvPr>
        </p:nvSpPr>
        <p:spPr/>
        <p:txBody>
          <a:bodyPr>
            <a:normAutofit/>
          </a:bodyPr>
          <a:lstStyle/>
          <a:p>
            <a:r>
              <a:rPr lang="en-US" sz="3200" dirty="0">
                <a:solidFill>
                  <a:srgbClr val="FF0000"/>
                </a:solidFill>
              </a:rPr>
              <a:t>Analytical Ability!   </a:t>
            </a:r>
            <a:r>
              <a:rPr lang="en-US" sz="3200" dirty="0"/>
              <a:t>Are you able to </a:t>
            </a:r>
            <a:r>
              <a:rPr lang="en-US" sz="3200" b="1" i="1" dirty="0"/>
              <a:t>support your thesis </a:t>
            </a:r>
            <a:r>
              <a:rPr lang="en-US" sz="3200" dirty="0"/>
              <a:t>assertion with </a:t>
            </a:r>
            <a:r>
              <a:rPr lang="en-US" sz="3200" b="1" i="1" dirty="0"/>
              <a:t>evidence</a:t>
            </a:r>
            <a:r>
              <a:rPr lang="en-US" sz="3200" dirty="0"/>
              <a:t>?  Are you convincing?</a:t>
            </a:r>
          </a:p>
          <a:p>
            <a:r>
              <a:rPr lang="en-US" sz="3200" dirty="0">
                <a:solidFill>
                  <a:srgbClr val="FF0000"/>
                </a:solidFill>
              </a:rPr>
              <a:t>Precise Writing!   </a:t>
            </a:r>
            <a:r>
              <a:rPr lang="en-US" sz="3200" dirty="0"/>
              <a:t>Are you able to write in a way that is </a:t>
            </a:r>
            <a:r>
              <a:rPr lang="en-US" sz="3200" b="1" i="1" dirty="0"/>
              <a:t>grammatically correct</a:t>
            </a:r>
            <a:r>
              <a:rPr lang="en-US" sz="3200" dirty="0"/>
              <a:t>? </a:t>
            </a:r>
            <a:endParaRPr lang="en-US" sz="3200" dirty="0" smtClean="0"/>
          </a:p>
          <a:p>
            <a:pPr marL="0" indent="0">
              <a:buNone/>
            </a:pPr>
            <a:r>
              <a:rPr lang="en-US" sz="3200" dirty="0" smtClean="0"/>
              <a:t>( That requires REREADING your writing to check for any errors!) </a:t>
            </a:r>
            <a:endParaRPr lang="en-US" sz="3200" dirty="0"/>
          </a:p>
        </p:txBody>
      </p:sp>
    </p:spTree>
    <p:extLst>
      <p:ext uri="{BB962C8B-B14F-4D97-AF65-F5344CB8AC3E}">
        <p14:creationId xmlns:p14="http://schemas.microsoft.com/office/powerpoint/2010/main" val="574999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am I supposed to learn all of this!?!?!?!  </a:t>
            </a:r>
            <a:endParaRPr lang="en-US" dirty="0"/>
          </a:p>
        </p:txBody>
      </p:sp>
      <p:sp>
        <p:nvSpPr>
          <p:cNvPr id="5" name="Content Placeholder 4"/>
          <p:cNvSpPr>
            <a:spLocks noGrp="1"/>
          </p:cNvSpPr>
          <p:nvPr>
            <p:ph idx="1"/>
          </p:nvPr>
        </p:nvSpPr>
        <p:spPr>
          <a:xfrm>
            <a:off x="677334" y="2160589"/>
            <a:ext cx="8596668" cy="4379911"/>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sz="3200" dirty="0" smtClean="0"/>
              <a:t>Take a deep breath!    We will learn this one step at a time….starting with…..</a:t>
            </a:r>
          </a:p>
          <a:p>
            <a:endParaRPr lang="en-US" dirty="0"/>
          </a:p>
          <a:p>
            <a:endParaRPr lang="en-US" dirty="0"/>
          </a:p>
        </p:txBody>
      </p:sp>
      <p:pic>
        <p:nvPicPr>
          <p:cNvPr id="6" name="Picture 5"/>
          <p:cNvPicPr>
            <a:picLocks noChangeAspect="1"/>
          </p:cNvPicPr>
          <p:nvPr/>
        </p:nvPicPr>
        <p:blipFill>
          <a:blip r:embed="rId2"/>
          <a:stretch>
            <a:fillRect/>
          </a:stretch>
        </p:blipFill>
        <p:spPr>
          <a:xfrm>
            <a:off x="3322639" y="1422274"/>
            <a:ext cx="4352921" cy="2895851"/>
          </a:xfrm>
          <a:prstGeom prst="rect">
            <a:avLst/>
          </a:prstGeom>
        </p:spPr>
      </p:pic>
    </p:spTree>
    <p:extLst>
      <p:ext uri="{BB962C8B-B14F-4D97-AF65-F5344CB8AC3E}">
        <p14:creationId xmlns:p14="http://schemas.microsoft.com/office/powerpoint/2010/main" val="347092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and Interpreting Prompts!  </a:t>
            </a:r>
            <a:endParaRPr lang="en-US" dirty="0"/>
          </a:p>
        </p:txBody>
      </p:sp>
      <p:sp>
        <p:nvSpPr>
          <p:cNvPr id="3" name="Content Placeholder 2"/>
          <p:cNvSpPr>
            <a:spLocks noGrp="1"/>
          </p:cNvSpPr>
          <p:nvPr>
            <p:ph idx="1"/>
          </p:nvPr>
        </p:nvSpPr>
        <p:spPr>
          <a:xfrm>
            <a:off x="677334" y="1466193"/>
            <a:ext cx="8596668" cy="4981904"/>
          </a:xfrm>
        </p:spPr>
        <p:txBody>
          <a:bodyPr>
            <a:normAutofit/>
          </a:bodyPr>
          <a:lstStyle/>
          <a:p>
            <a:r>
              <a:rPr lang="en-US" sz="3600" dirty="0" smtClean="0"/>
              <a:t>The </a:t>
            </a:r>
            <a:r>
              <a:rPr lang="en-US" sz="3600" b="1" u="sng" dirty="0" smtClean="0"/>
              <a:t>prompt</a:t>
            </a:r>
            <a:r>
              <a:rPr lang="en-US" sz="3600" dirty="0" smtClean="0"/>
              <a:t> is the </a:t>
            </a:r>
            <a:r>
              <a:rPr lang="en-US" sz="3600" b="1" u="sng" dirty="0" smtClean="0"/>
              <a:t>task</a:t>
            </a:r>
            <a:r>
              <a:rPr lang="en-US" sz="3600" dirty="0" smtClean="0"/>
              <a:t> that you must complete through your </a:t>
            </a:r>
            <a:r>
              <a:rPr lang="en-US" sz="3600" b="1" dirty="0" smtClean="0"/>
              <a:t>writing</a:t>
            </a:r>
            <a:r>
              <a:rPr lang="en-US" sz="3600" dirty="0" smtClean="0"/>
              <a:t>.    </a:t>
            </a:r>
          </a:p>
          <a:p>
            <a:endParaRPr lang="en-US" sz="3600" dirty="0"/>
          </a:p>
          <a:p>
            <a:pPr marL="0" indent="0">
              <a:buNone/>
            </a:pPr>
            <a:r>
              <a:rPr lang="en-US" sz="3600" dirty="0" smtClean="0">
                <a:solidFill>
                  <a:srgbClr val="7030A0"/>
                </a:solidFill>
              </a:rPr>
              <a:t>You won’t be able to do well on the ODW if you don’t have a clear understanding of what the prompt is asking you to do!  </a:t>
            </a:r>
            <a:endParaRPr lang="en-US" sz="3600" dirty="0">
              <a:solidFill>
                <a:srgbClr val="7030A0"/>
              </a:solidFill>
            </a:endParaRPr>
          </a:p>
        </p:txBody>
      </p:sp>
    </p:spTree>
    <p:extLst>
      <p:ext uri="{BB962C8B-B14F-4D97-AF65-F5344CB8AC3E}">
        <p14:creationId xmlns:p14="http://schemas.microsoft.com/office/powerpoint/2010/main" val="1021037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MAPing</a:t>
            </a:r>
            <a:r>
              <a:rPr lang="en-US" dirty="0" smtClean="0"/>
              <a:t> A Prompt	</a:t>
            </a:r>
            <a:endParaRPr lang="en-US" dirty="0"/>
          </a:p>
        </p:txBody>
      </p:sp>
      <p:sp>
        <p:nvSpPr>
          <p:cNvPr id="3" name="Content Placeholder 2"/>
          <p:cNvSpPr>
            <a:spLocks noGrp="1"/>
          </p:cNvSpPr>
          <p:nvPr>
            <p:ph idx="1"/>
          </p:nvPr>
        </p:nvSpPr>
        <p:spPr>
          <a:xfrm>
            <a:off x="677334" y="1277006"/>
            <a:ext cx="8596668" cy="5580993"/>
          </a:xfrm>
        </p:spPr>
        <p:txBody>
          <a:bodyPr>
            <a:noAutofit/>
          </a:bodyPr>
          <a:lstStyle/>
          <a:p>
            <a:pPr marL="0" indent="0">
              <a:buNone/>
            </a:pPr>
            <a:r>
              <a:rPr lang="en-US" sz="3200" dirty="0" smtClean="0"/>
              <a:t>There are three things that you will need to know in order to understand a prompt:</a:t>
            </a:r>
          </a:p>
          <a:p>
            <a:pPr marL="0" indent="0">
              <a:buNone/>
            </a:pPr>
            <a:endParaRPr lang="en-US" sz="3200" dirty="0"/>
          </a:p>
          <a:p>
            <a:pPr>
              <a:buAutoNum type="arabicPeriod"/>
            </a:pPr>
            <a:r>
              <a:rPr lang="en-US" sz="3200" dirty="0" smtClean="0"/>
              <a:t>The </a:t>
            </a:r>
            <a:r>
              <a:rPr lang="en-US" sz="3200" dirty="0" smtClean="0">
                <a:solidFill>
                  <a:srgbClr val="7030A0"/>
                </a:solidFill>
              </a:rPr>
              <a:t>mode </a:t>
            </a:r>
            <a:r>
              <a:rPr lang="en-US" sz="3200" dirty="0" smtClean="0"/>
              <a:t>in which you are expected to write</a:t>
            </a:r>
          </a:p>
          <a:p>
            <a:pPr>
              <a:buAutoNum type="arabicPeriod"/>
            </a:pPr>
            <a:r>
              <a:rPr lang="en-US" sz="3200" dirty="0" smtClean="0"/>
              <a:t>The </a:t>
            </a:r>
            <a:r>
              <a:rPr lang="en-US" sz="3200" dirty="0" smtClean="0">
                <a:solidFill>
                  <a:schemeClr val="accent4"/>
                </a:solidFill>
              </a:rPr>
              <a:t>audience</a:t>
            </a:r>
            <a:r>
              <a:rPr lang="en-US" sz="3200" dirty="0" smtClean="0"/>
              <a:t> to which you are expected to write</a:t>
            </a:r>
          </a:p>
          <a:p>
            <a:pPr>
              <a:buAutoNum type="arabicPeriod"/>
            </a:pPr>
            <a:r>
              <a:rPr lang="en-US" sz="3200" dirty="0" smtClean="0"/>
              <a:t>Your </a:t>
            </a:r>
            <a:r>
              <a:rPr lang="en-US" sz="3200" dirty="0" smtClean="0">
                <a:solidFill>
                  <a:srgbClr val="00B0F0"/>
                </a:solidFill>
              </a:rPr>
              <a:t>purpose</a:t>
            </a:r>
            <a:r>
              <a:rPr lang="en-US" sz="3200" dirty="0" smtClean="0"/>
              <a:t> for writing </a:t>
            </a:r>
            <a:endParaRPr lang="en-US" sz="3200" dirty="0"/>
          </a:p>
        </p:txBody>
      </p:sp>
    </p:spTree>
    <p:extLst>
      <p:ext uri="{BB962C8B-B14F-4D97-AF65-F5344CB8AC3E}">
        <p14:creationId xmlns:p14="http://schemas.microsoft.com/office/powerpoint/2010/main" val="28498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a:t>
            </a:r>
            <a:endParaRPr lang="en-US" dirty="0"/>
          </a:p>
        </p:txBody>
      </p:sp>
      <p:sp>
        <p:nvSpPr>
          <p:cNvPr id="3" name="Content Placeholder 2"/>
          <p:cNvSpPr>
            <a:spLocks noGrp="1"/>
          </p:cNvSpPr>
          <p:nvPr>
            <p:ph idx="1"/>
          </p:nvPr>
        </p:nvSpPr>
        <p:spPr>
          <a:xfrm>
            <a:off x="677334" y="1418897"/>
            <a:ext cx="8596668" cy="5060731"/>
          </a:xfrm>
        </p:spPr>
        <p:txBody>
          <a:bodyPr>
            <a:normAutofit/>
          </a:bodyPr>
          <a:lstStyle/>
          <a:p>
            <a:r>
              <a:rPr lang="en-US" sz="4000" dirty="0" smtClean="0"/>
              <a:t>Mode = the </a:t>
            </a:r>
            <a:r>
              <a:rPr lang="en-US" sz="4000" b="1" u="sng" dirty="0" smtClean="0"/>
              <a:t>type </a:t>
            </a:r>
            <a:r>
              <a:rPr lang="en-US" sz="4000" dirty="0" smtClean="0"/>
              <a:t>of writing you are being asked to produce</a:t>
            </a:r>
          </a:p>
          <a:p>
            <a:r>
              <a:rPr lang="en-US" sz="4000" dirty="0" smtClean="0"/>
              <a:t>ASKS </a:t>
            </a:r>
            <a:r>
              <a:rPr lang="en-US" sz="4000" b="1" u="sng" dirty="0" smtClean="0"/>
              <a:t>WHAT am I </a:t>
            </a:r>
            <a:r>
              <a:rPr lang="en-US" sz="4000" b="1" u="sng" dirty="0" err="1" smtClean="0"/>
              <a:t>writng</a:t>
            </a:r>
            <a:r>
              <a:rPr lang="en-US" sz="4000" b="1" u="sng" dirty="0" smtClean="0"/>
              <a:t>?</a:t>
            </a:r>
            <a:r>
              <a:rPr lang="en-US" sz="4000" dirty="0" smtClean="0"/>
              <a:t>  </a:t>
            </a:r>
          </a:p>
          <a:p>
            <a:endParaRPr lang="en-US" sz="4000" dirty="0"/>
          </a:p>
          <a:p>
            <a:r>
              <a:rPr lang="en-US" sz="4000" dirty="0" smtClean="0"/>
              <a:t>Examples: Letter, Essay, Email, Blog, personal narrative, play, short story </a:t>
            </a:r>
            <a:endParaRPr lang="en-US" sz="4000" dirty="0"/>
          </a:p>
        </p:txBody>
      </p:sp>
    </p:spTree>
    <p:extLst>
      <p:ext uri="{BB962C8B-B14F-4D97-AF65-F5344CB8AC3E}">
        <p14:creationId xmlns:p14="http://schemas.microsoft.com/office/powerpoint/2010/main" val="775705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	</a:t>
            </a:r>
            <a:endParaRPr lang="en-US" dirty="0"/>
          </a:p>
        </p:txBody>
      </p:sp>
      <p:sp>
        <p:nvSpPr>
          <p:cNvPr id="3" name="Content Placeholder 2"/>
          <p:cNvSpPr>
            <a:spLocks noGrp="1"/>
          </p:cNvSpPr>
          <p:nvPr>
            <p:ph idx="1"/>
          </p:nvPr>
        </p:nvSpPr>
        <p:spPr/>
        <p:txBody>
          <a:bodyPr>
            <a:normAutofit fontScale="92500" lnSpcReduction="20000"/>
          </a:bodyPr>
          <a:lstStyle/>
          <a:p>
            <a:r>
              <a:rPr lang="en-US" sz="4800" dirty="0" smtClean="0"/>
              <a:t>Audience = </a:t>
            </a:r>
            <a:r>
              <a:rPr lang="en-US" sz="4800" b="1" u="sng" dirty="0" smtClean="0"/>
              <a:t>Who </a:t>
            </a:r>
            <a:r>
              <a:rPr lang="en-US" sz="4800" dirty="0" smtClean="0"/>
              <a:t>you are writing to</a:t>
            </a:r>
          </a:p>
          <a:p>
            <a:endParaRPr lang="en-US" sz="4800" dirty="0"/>
          </a:p>
          <a:p>
            <a:r>
              <a:rPr lang="en-US" sz="4800" dirty="0" smtClean="0"/>
              <a:t>Principal, teenagers, school board, community members, etc.   </a:t>
            </a:r>
            <a:endParaRPr lang="en-US" sz="4800" dirty="0"/>
          </a:p>
        </p:txBody>
      </p:sp>
    </p:spTree>
    <p:extLst>
      <p:ext uri="{BB962C8B-B14F-4D97-AF65-F5344CB8AC3E}">
        <p14:creationId xmlns:p14="http://schemas.microsoft.com/office/powerpoint/2010/main" val="2055424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a:xfrm>
            <a:off x="677334" y="1545021"/>
            <a:ext cx="8596668" cy="4855779"/>
          </a:xfrm>
        </p:spPr>
        <p:txBody>
          <a:bodyPr>
            <a:normAutofit/>
          </a:bodyPr>
          <a:lstStyle/>
          <a:p>
            <a:r>
              <a:rPr lang="en-US" sz="4800" dirty="0" smtClean="0"/>
              <a:t>Purpose = </a:t>
            </a:r>
            <a:r>
              <a:rPr lang="en-US" sz="4800" b="1" u="sng" dirty="0" smtClean="0"/>
              <a:t>Why </a:t>
            </a:r>
            <a:r>
              <a:rPr lang="en-US" sz="4800" dirty="0" smtClean="0"/>
              <a:t>you are writing</a:t>
            </a:r>
          </a:p>
          <a:p>
            <a:endParaRPr lang="en-US" sz="4800" dirty="0"/>
          </a:p>
          <a:p>
            <a:r>
              <a:rPr lang="en-US" sz="4800" dirty="0" smtClean="0"/>
              <a:t>Example:  to persuade, to inform, to entertain </a:t>
            </a:r>
            <a:endParaRPr lang="en-US" sz="4800" dirty="0"/>
          </a:p>
        </p:txBody>
      </p:sp>
    </p:spTree>
    <p:extLst>
      <p:ext uri="{BB962C8B-B14F-4D97-AF65-F5344CB8AC3E}">
        <p14:creationId xmlns:p14="http://schemas.microsoft.com/office/powerpoint/2010/main" val="13986225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MAP a prompt	</a:t>
            </a:r>
            <a:endParaRPr lang="en-US" dirty="0"/>
          </a:p>
        </p:txBody>
      </p:sp>
      <p:sp>
        <p:nvSpPr>
          <p:cNvPr id="3" name="Content Placeholder 2"/>
          <p:cNvSpPr>
            <a:spLocks noGrp="1"/>
          </p:cNvSpPr>
          <p:nvPr>
            <p:ph idx="1"/>
          </p:nvPr>
        </p:nvSpPr>
        <p:spPr>
          <a:xfrm>
            <a:off x="677334" y="1418897"/>
            <a:ext cx="8596668" cy="5171089"/>
          </a:xfrm>
        </p:spPr>
        <p:txBody>
          <a:bodyPr>
            <a:normAutofit/>
          </a:bodyPr>
          <a:lstStyle/>
          <a:p>
            <a:r>
              <a:rPr lang="en-US" sz="4800" dirty="0" smtClean="0"/>
              <a:t>Step One:  Draw a </a:t>
            </a:r>
            <a:r>
              <a:rPr lang="en-US" sz="4800" b="1" u="sng" dirty="0" smtClean="0"/>
              <a:t>rectangle</a:t>
            </a:r>
            <a:r>
              <a:rPr lang="en-US" sz="4800" dirty="0" smtClean="0"/>
              <a:t> around the word in the prompt that indicates the </a:t>
            </a:r>
            <a:r>
              <a:rPr lang="en-US" sz="4800" b="1" u="sng" dirty="0" smtClean="0"/>
              <a:t>mode</a:t>
            </a:r>
            <a:r>
              <a:rPr lang="en-US" sz="4800" dirty="0" smtClean="0"/>
              <a:t> in which you will be required to write.  </a:t>
            </a:r>
            <a:endParaRPr lang="en-US" sz="4800" dirty="0"/>
          </a:p>
        </p:txBody>
      </p:sp>
    </p:spTree>
    <p:extLst>
      <p:ext uri="{BB962C8B-B14F-4D97-AF65-F5344CB8AC3E}">
        <p14:creationId xmlns:p14="http://schemas.microsoft.com/office/powerpoint/2010/main" val="292828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MAP a prompt	</a:t>
            </a:r>
            <a:endParaRPr lang="en-US" dirty="0"/>
          </a:p>
        </p:txBody>
      </p:sp>
      <p:sp>
        <p:nvSpPr>
          <p:cNvPr id="3" name="Content Placeholder 2"/>
          <p:cNvSpPr>
            <a:spLocks noGrp="1"/>
          </p:cNvSpPr>
          <p:nvPr>
            <p:ph idx="1"/>
          </p:nvPr>
        </p:nvSpPr>
        <p:spPr>
          <a:xfrm>
            <a:off x="677334" y="1623848"/>
            <a:ext cx="8596668" cy="4840013"/>
          </a:xfrm>
        </p:spPr>
        <p:txBody>
          <a:bodyPr>
            <a:normAutofit/>
          </a:bodyPr>
          <a:lstStyle/>
          <a:p>
            <a:r>
              <a:rPr lang="en-US" sz="5400" dirty="0" smtClean="0"/>
              <a:t>Step Two:  Draw a </a:t>
            </a:r>
            <a:r>
              <a:rPr lang="en-US" sz="5400" b="1" u="sng" dirty="0" smtClean="0"/>
              <a:t>circle </a:t>
            </a:r>
            <a:r>
              <a:rPr lang="en-US" sz="5400" dirty="0" smtClean="0"/>
              <a:t>around the word that indicates </a:t>
            </a:r>
            <a:r>
              <a:rPr lang="en-US" sz="5400" b="1" u="sng" dirty="0" smtClean="0"/>
              <a:t>who </a:t>
            </a:r>
            <a:r>
              <a:rPr lang="en-US" sz="5400" dirty="0" smtClean="0"/>
              <a:t>you will be writing to </a:t>
            </a:r>
            <a:endParaRPr lang="en-US" sz="5400" dirty="0"/>
          </a:p>
        </p:txBody>
      </p:sp>
    </p:spTree>
    <p:extLst>
      <p:ext uri="{BB962C8B-B14F-4D97-AF65-F5344CB8AC3E}">
        <p14:creationId xmlns:p14="http://schemas.microsoft.com/office/powerpoint/2010/main" val="16757321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MAP a prompt	</a:t>
            </a:r>
            <a:endParaRPr lang="en-US" dirty="0"/>
          </a:p>
        </p:txBody>
      </p:sp>
      <p:sp>
        <p:nvSpPr>
          <p:cNvPr id="3" name="Content Placeholder 2"/>
          <p:cNvSpPr>
            <a:spLocks noGrp="1"/>
          </p:cNvSpPr>
          <p:nvPr>
            <p:ph idx="1"/>
          </p:nvPr>
        </p:nvSpPr>
        <p:spPr>
          <a:xfrm>
            <a:off x="677334" y="1387367"/>
            <a:ext cx="8596668" cy="4653996"/>
          </a:xfrm>
        </p:spPr>
        <p:txBody>
          <a:bodyPr>
            <a:normAutofit/>
          </a:bodyPr>
          <a:lstStyle/>
          <a:p>
            <a:r>
              <a:rPr lang="en-US" sz="6000" dirty="0" smtClean="0"/>
              <a:t>Step 3: </a:t>
            </a:r>
            <a:r>
              <a:rPr lang="en-US" sz="6000" b="1" u="sng" dirty="0" smtClean="0"/>
              <a:t>Underline</a:t>
            </a:r>
            <a:r>
              <a:rPr lang="en-US" sz="6000" dirty="0" smtClean="0"/>
              <a:t> the</a:t>
            </a:r>
            <a:r>
              <a:rPr lang="en-US" sz="6000" b="1" u="sng" dirty="0" smtClean="0"/>
              <a:t> purpose </a:t>
            </a:r>
            <a:r>
              <a:rPr lang="en-US" sz="6000" dirty="0" smtClean="0"/>
              <a:t>and draw a </a:t>
            </a:r>
            <a:r>
              <a:rPr lang="en-US" sz="6000" b="1" u="sng" dirty="0" smtClean="0"/>
              <a:t>star </a:t>
            </a:r>
            <a:r>
              <a:rPr lang="en-US" sz="6000" dirty="0" smtClean="0"/>
              <a:t>above the</a:t>
            </a:r>
            <a:r>
              <a:rPr lang="en-US" sz="6000" b="1" u="sng" dirty="0" smtClean="0"/>
              <a:t> key verb(s)  </a:t>
            </a:r>
            <a:endParaRPr lang="en-US" sz="6000" b="1" u="sng" dirty="0"/>
          </a:p>
        </p:txBody>
      </p:sp>
    </p:spTree>
    <p:extLst>
      <p:ext uri="{BB962C8B-B14F-4D97-AF65-F5344CB8AC3E}">
        <p14:creationId xmlns:p14="http://schemas.microsoft.com/office/powerpoint/2010/main" val="1929883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up for REMIND 101</a:t>
            </a:r>
            <a:endParaRPr lang="en-US" dirty="0"/>
          </a:p>
        </p:txBody>
      </p:sp>
      <p:sp>
        <p:nvSpPr>
          <p:cNvPr id="3" name="Content Placeholder 2"/>
          <p:cNvSpPr>
            <a:spLocks noGrp="1"/>
          </p:cNvSpPr>
          <p:nvPr>
            <p:ph idx="1"/>
          </p:nvPr>
        </p:nvSpPr>
        <p:spPr>
          <a:xfrm>
            <a:off x="838200" y="1825625"/>
            <a:ext cx="5622561" cy="4351338"/>
          </a:xfrm>
        </p:spPr>
        <p:txBody>
          <a:bodyPr/>
          <a:lstStyle/>
          <a:p>
            <a:r>
              <a:rPr lang="en-US" dirty="0" smtClean="0"/>
              <a:t>Please take the instructions home to your parents to sign up too</a:t>
            </a:r>
          </a:p>
          <a:p>
            <a:endParaRPr lang="en-US" dirty="0"/>
          </a:p>
          <a:p>
            <a:r>
              <a:rPr lang="en-US" dirty="0" smtClean="0"/>
              <a:t>This will be a community announcement group as well, so it is important that everyone sign up!  </a:t>
            </a:r>
            <a:endParaRPr lang="en-US" dirty="0"/>
          </a:p>
        </p:txBody>
      </p:sp>
      <p:pic>
        <p:nvPicPr>
          <p:cNvPr id="4" name="Picture 3"/>
          <p:cNvPicPr>
            <a:picLocks noChangeAspect="1"/>
          </p:cNvPicPr>
          <p:nvPr/>
        </p:nvPicPr>
        <p:blipFill>
          <a:blip r:embed="rId2"/>
          <a:stretch>
            <a:fillRect/>
          </a:stretch>
        </p:blipFill>
        <p:spPr>
          <a:xfrm>
            <a:off x="6596558" y="-2451155"/>
            <a:ext cx="5815298" cy="10343477"/>
          </a:xfrm>
          <a:prstGeom prst="rect">
            <a:avLst/>
          </a:prstGeom>
        </p:spPr>
      </p:pic>
    </p:spTree>
    <p:extLst>
      <p:ext uri="{BB962C8B-B14F-4D97-AF65-F5344CB8AC3E}">
        <p14:creationId xmlns:p14="http://schemas.microsoft.com/office/powerpoint/2010/main" val="782191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some together! 	</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1009007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807242"/>
          </a:xfrm>
        </p:spPr>
        <p:txBody>
          <a:bodyPr>
            <a:normAutofit fontScale="90000"/>
          </a:bodyPr>
          <a:lstStyle/>
          <a:p>
            <a:r>
              <a:rPr lang="en-US" dirty="0" smtClean="0"/>
              <a:t/>
            </a:r>
            <a:br>
              <a:rPr lang="en-US" dirty="0" smtClean="0"/>
            </a:br>
            <a:r>
              <a:rPr lang="en-US" sz="4400" dirty="0" smtClean="0">
                <a:solidFill>
                  <a:schemeClr val="tx1"/>
                </a:solidFill>
              </a:rPr>
              <a:t>Students and Teachers at RSMS would like to have more computers to help support learning.  Write an editorial for the Georgetown News Graphic arguing for more funding towards technology in Scott County Schools.  </a:t>
            </a:r>
            <a:endParaRPr lang="en-US" sz="4400" dirty="0">
              <a:solidFill>
                <a:schemeClr val="tx1"/>
              </a:solidFill>
            </a:endParaRPr>
          </a:p>
        </p:txBody>
      </p:sp>
    </p:spTree>
    <p:extLst>
      <p:ext uri="{BB962C8B-B14F-4D97-AF65-F5344CB8AC3E}">
        <p14:creationId xmlns:p14="http://schemas.microsoft.com/office/powerpoint/2010/main" val="1326173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413150" cy="5438274"/>
          </a:xfrm>
        </p:spPr>
        <p:txBody>
          <a:bodyPr>
            <a:normAutofit/>
          </a:bodyPr>
          <a:lstStyle/>
          <a:p>
            <a:r>
              <a:rPr lang="en-US" sz="4800" dirty="0" smtClean="0">
                <a:solidFill>
                  <a:schemeClr val="tx1"/>
                </a:solidFill>
              </a:rPr>
              <a:t>Many families in our community can barely make ends meet.  Write a speech in which you convince community members to donate money to a local food bank.  </a:t>
            </a:r>
            <a:endParaRPr lang="en-US" sz="4800" dirty="0">
              <a:solidFill>
                <a:schemeClr val="tx1"/>
              </a:solidFill>
            </a:endParaRPr>
          </a:p>
        </p:txBody>
      </p:sp>
    </p:spTree>
    <p:extLst>
      <p:ext uri="{BB962C8B-B14F-4D97-AF65-F5344CB8AC3E}">
        <p14:creationId xmlns:p14="http://schemas.microsoft.com/office/powerpoint/2010/main" val="268519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063916"/>
          </a:xfrm>
        </p:spPr>
        <p:txBody>
          <a:bodyPr>
            <a:normAutofit/>
          </a:bodyPr>
          <a:lstStyle/>
          <a:p>
            <a:r>
              <a:rPr lang="en-US" sz="4800" dirty="0" smtClean="0">
                <a:solidFill>
                  <a:schemeClr val="tx1"/>
                </a:solidFill>
              </a:rPr>
              <a:t>Some people think the driving age is too young in our state.  Write a letter to a local law maker arguing why or why not the driving age should be lowered.  </a:t>
            </a:r>
            <a:endParaRPr lang="en-US" sz="4800" dirty="0">
              <a:solidFill>
                <a:schemeClr val="tx1"/>
              </a:solidFill>
            </a:endParaRPr>
          </a:p>
        </p:txBody>
      </p:sp>
    </p:spTree>
    <p:extLst>
      <p:ext uri="{BB962C8B-B14F-4D97-AF65-F5344CB8AC3E}">
        <p14:creationId xmlns:p14="http://schemas.microsoft.com/office/powerpoint/2010/main" val="1146648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 for </a:t>
            </a:r>
            <a:r>
              <a:rPr lang="en-US" dirty="0" smtClean="0"/>
              <a:t>Writing</a:t>
            </a:r>
            <a:r>
              <a:rPr lang="en-US" dirty="0" smtClean="0"/>
              <a:t>!  </a:t>
            </a:r>
            <a:endParaRPr lang="en-US" dirty="0"/>
          </a:p>
        </p:txBody>
      </p:sp>
      <p:sp>
        <p:nvSpPr>
          <p:cNvPr id="3" name="Content Placeholder 2"/>
          <p:cNvSpPr>
            <a:spLocks noGrp="1"/>
          </p:cNvSpPr>
          <p:nvPr>
            <p:ph idx="1"/>
          </p:nvPr>
        </p:nvSpPr>
        <p:spPr/>
        <p:txBody>
          <a:bodyPr>
            <a:normAutofit/>
          </a:bodyPr>
          <a:lstStyle/>
          <a:p>
            <a:r>
              <a:rPr lang="en-US" sz="6600" dirty="0" smtClean="0"/>
              <a:t>Assertion</a:t>
            </a:r>
            <a:endParaRPr lang="en-US" sz="6600" dirty="0" smtClean="0"/>
          </a:p>
          <a:p>
            <a:r>
              <a:rPr lang="en-US" sz="6600" dirty="0" smtClean="0"/>
              <a:t>Proof</a:t>
            </a:r>
            <a:endParaRPr lang="en-US" sz="6600" dirty="0" smtClean="0"/>
          </a:p>
          <a:p>
            <a:r>
              <a:rPr lang="en-US" sz="6600" dirty="0" smtClean="0"/>
              <a:t>Evaluate </a:t>
            </a:r>
            <a:endParaRPr lang="en-US" sz="6600" dirty="0"/>
          </a:p>
        </p:txBody>
      </p:sp>
      <p:pic>
        <p:nvPicPr>
          <p:cNvPr id="4" name="Picture 3"/>
          <p:cNvPicPr>
            <a:picLocks noChangeAspect="1"/>
          </p:cNvPicPr>
          <p:nvPr/>
        </p:nvPicPr>
        <p:blipFill>
          <a:blip r:embed="rId2"/>
          <a:stretch>
            <a:fillRect/>
          </a:stretch>
        </p:blipFill>
        <p:spPr>
          <a:xfrm>
            <a:off x="7043351" y="0"/>
            <a:ext cx="5148649" cy="6858000"/>
          </a:xfrm>
          <a:prstGeom prst="rect">
            <a:avLst/>
          </a:prstGeom>
        </p:spPr>
      </p:pic>
      <p:pic>
        <p:nvPicPr>
          <p:cNvPr id="5" name="Picture 4"/>
          <p:cNvPicPr>
            <a:picLocks noChangeAspect="1"/>
          </p:cNvPicPr>
          <p:nvPr/>
        </p:nvPicPr>
        <p:blipFill>
          <a:blip r:embed="rId3"/>
          <a:stretch>
            <a:fillRect/>
          </a:stretch>
        </p:blipFill>
        <p:spPr>
          <a:xfrm>
            <a:off x="5152349" y="1160463"/>
            <a:ext cx="1587500" cy="5016500"/>
          </a:xfrm>
          <a:prstGeom prst="rect">
            <a:avLst/>
          </a:prstGeom>
        </p:spPr>
      </p:pic>
    </p:spTree>
    <p:extLst>
      <p:ext uri="{BB962C8B-B14F-4D97-AF65-F5344CB8AC3E}">
        <p14:creationId xmlns:p14="http://schemas.microsoft.com/office/powerpoint/2010/main" val="3546745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t>Mon</a:t>
            </a:r>
            <a:r>
              <a:rPr lang="en-US" dirty="0" smtClean="0"/>
              <a:t>day</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Complete the Flashbacks for </a:t>
            </a:r>
            <a:r>
              <a:rPr lang="en-US" dirty="0" err="1" smtClean="0"/>
              <a:t>MAPing</a:t>
            </a:r>
            <a:r>
              <a:rPr lang="en-US" dirty="0" smtClean="0"/>
              <a:t> a prompt and writing a Thesis.  </a:t>
            </a:r>
            <a:endParaRPr lang="en-US" dirty="0"/>
          </a:p>
        </p:txBody>
      </p:sp>
    </p:spTree>
    <p:extLst>
      <p:ext uri="{BB962C8B-B14F-4D97-AF65-F5344CB8AC3E}">
        <p14:creationId xmlns:p14="http://schemas.microsoft.com/office/powerpoint/2010/main" val="1747705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a good On-Demand Piece look like?  </a:t>
            </a:r>
            <a:endParaRPr lang="en-US" dirty="0"/>
          </a:p>
        </p:txBody>
      </p:sp>
      <p:sp>
        <p:nvSpPr>
          <p:cNvPr id="3" name="Content Placeholder 2"/>
          <p:cNvSpPr>
            <a:spLocks noGrp="1"/>
          </p:cNvSpPr>
          <p:nvPr>
            <p:ph idx="1"/>
          </p:nvPr>
        </p:nvSpPr>
        <p:spPr/>
        <p:txBody>
          <a:bodyPr/>
          <a:lstStyle/>
          <a:p>
            <a:r>
              <a:rPr lang="en-US" dirty="0" smtClean="0"/>
              <a:t>Read the Example </a:t>
            </a:r>
          </a:p>
          <a:p>
            <a:endParaRPr lang="en-US" dirty="0"/>
          </a:p>
          <a:p>
            <a:r>
              <a:rPr lang="en-US" dirty="0" smtClean="0"/>
              <a:t>Answer the questions</a:t>
            </a:r>
            <a:endParaRPr lang="en-US" dirty="0"/>
          </a:p>
        </p:txBody>
      </p:sp>
    </p:spTree>
    <p:extLst>
      <p:ext uri="{BB962C8B-B14F-4D97-AF65-F5344CB8AC3E}">
        <p14:creationId xmlns:p14="http://schemas.microsoft.com/office/powerpoint/2010/main" val="1509958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t>Tuesday</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Complete the Flashbacks for </a:t>
            </a:r>
            <a:r>
              <a:rPr lang="en-US" dirty="0" err="1" smtClean="0"/>
              <a:t>MAPing</a:t>
            </a:r>
            <a:r>
              <a:rPr lang="en-US" dirty="0" smtClean="0"/>
              <a:t> a prompt and writing a Thesis.  </a:t>
            </a:r>
            <a:endParaRPr lang="en-US" dirty="0"/>
          </a:p>
        </p:txBody>
      </p:sp>
    </p:spTree>
    <p:extLst>
      <p:ext uri="{BB962C8B-B14F-4D97-AF65-F5344CB8AC3E}">
        <p14:creationId xmlns:p14="http://schemas.microsoft.com/office/powerpoint/2010/main" val="1011013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FRIDAY’S Prompt</a:t>
            </a:r>
            <a:endParaRPr lang="en-US" dirty="0"/>
          </a:p>
        </p:txBody>
      </p:sp>
      <p:sp>
        <p:nvSpPr>
          <p:cNvPr id="3" name="Content Placeholder 2"/>
          <p:cNvSpPr>
            <a:spLocks noGrp="1"/>
          </p:cNvSpPr>
          <p:nvPr>
            <p:ph idx="1"/>
          </p:nvPr>
        </p:nvSpPr>
        <p:spPr/>
        <p:txBody>
          <a:bodyPr/>
          <a:lstStyle/>
          <a:p>
            <a:r>
              <a:rPr lang="en-US" dirty="0" smtClean="0"/>
              <a:t>MAP the Prompt</a:t>
            </a:r>
          </a:p>
          <a:p>
            <a:r>
              <a:rPr lang="en-US" dirty="0" smtClean="0"/>
              <a:t>Annotate the Text</a:t>
            </a:r>
          </a:p>
          <a:p>
            <a:r>
              <a:rPr lang="en-US" dirty="0" smtClean="0"/>
              <a:t>Outline your Essay</a:t>
            </a:r>
            <a:endParaRPr lang="en-US" dirty="0"/>
          </a:p>
        </p:txBody>
      </p:sp>
    </p:spTree>
    <p:extLst>
      <p:ext uri="{BB962C8B-B14F-4D97-AF65-F5344CB8AC3E}">
        <p14:creationId xmlns:p14="http://schemas.microsoft.com/office/powerpoint/2010/main" val="13787957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t>Wedn</a:t>
            </a:r>
            <a:r>
              <a:rPr lang="en-US" dirty="0" smtClean="0"/>
              <a:t>esday</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Complete the Flashbacks for </a:t>
            </a:r>
            <a:r>
              <a:rPr lang="en-US" dirty="0" err="1" smtClean="0"/>
              <a:t>MAPing</a:t>
            </a:r>
            <a:r>
              <a:rPr lang="en-US" dirty="0" smtClean="0"/>
              <a:t> a prompt and writing a Thesis.  </a:t>
            </a:r>
            <a:endParaRPr lang="en-US" dirty="0"/>
          </a:p>
        </p:txBody>
      </p:sp>
    </p:spTree>
    <p:extLst>
      <p:ext uri="{BB962C8B-B14F-4D97-AF65-F5344CB8AC3E}">
        <p14:creationId xmlns:p14="http://schemas.microsoft.com/office/powerpoint/2010/main" val="1242728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Skit </a:t>
            </a:r>
            <a:endParaRPr lang="en-US" dirty="0"/>
          </a:p>
        </p:txBody>
      </p:sp>
      <p:sp>
        <p:nvSpPr>
          <p:cNvPr id="3" name="Content Placeholder 2"/>
          <p:cNvSpPr>
            <a:spLocks noGrp="1"/>
          </p:cNvSpPr>
          <p:nvPr>
            <p:ph idx="1"/>
          </p:nvPr>
        </p:nvSpPr>
        <p:spPr/>
        <p:txBody>
          <a:bodyPr/>
          <a:lstStyle/>
          <a:p>
            <a:r>
              <a:rPr lang="en-US" dirty="0" smtClean="0"/>
              <a:t>You have 10 minutes to write your skit before we will present</a:t>
            </a:r>
          </a:p>
          <a:p>
            <a:endParaRPr lang="en-US" dirty="0"/>
          </a:p>
          <a:p>
            <a:r>
              <a:rPr lang="en-US" dirty="0" smtClean="0"/>
              <a:t>Don’t forget to follow all the directions!</a:t>
            </a:r>
            <a:endParaRPr lang="en-US" dirty="0"/>
          </a:p>
        </p:txBody>
      </p:sp>
    </p:spTree>
    <p:extLst>
      <p:ext uri="{BB962C8B-B14F-4D97-AF65-F5344CB8AC3E}">
        <p14:creationId xmlns:p14="http://schemas.microsoft.com/office/powerpoint/2010/main" val="2432160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Practice </a:t>
            </a:r>
            <a:endParaRPr lang="en-US" dirty="0"/>
          </a:p>
        </p:txBody>
      </p:sp>
      <p:sp>
        <p:nvSpPr>
          <p:cNvPr id="3" name="Content Placeholder 2"/>
          <p:cNvSpPr>
            <a:spLocks noGrp="1"/>
          </p:cNvSpPr>
          <p:nvPr>
            <p:ph idx="1"/>
          </p:nvPr>
        </p:nvSpPr>
        <p:spPr/>
        <p:txBody>
          <a:bodyPr/>
          <a:lstStyle/>
          <a:p>
            <a:r>
              <a:rPr lang="en-US" dirty="0" smtClean="0"/>
              <a:t>Complete the exercise to analyze the persuasive essays.  </a:t>
            </a:r>
          </a:p>
          <a:p>
            <a:r>
              <a:rPr lang="en-US" dirty="0" smtClean="0"/>
              <a:t>Then work on </a:t>
            </a:r>
            <a:r>
              <a:rPr lang="en-US" dirty="0" err="1" smtClean="0"/>
              <a:t>Wordly</a:t>
            </a:r>
            <a:r>
              <a:rPr lang="en-US" dirty="0" smtClean="0"/>
              <a:t> Wise Lesson #1</a:t>
            </a:r>
            <a:endParaRPr lang="en-US" dirty="0"/>
          </a:p>
          <a:p>
            <a:r>
              <a:rPr lang="en-US" dirty="0" smtClean="0"/>
              <a:t>If you finish, read silently.  </a:t>
            </a:r>
            <a:endParaRPr lang="en-US" dirty="0"/>
          </a:p>
        </p:txBody>
      </p:sp>
    </p:spTree>
    <p:extLst>
      <p:ext uri="{BB962C8B-B14F-4D97-AF65-F5344CB8AC3E}">
        <p14:creationId xmlns:p14="http://schemas.microsoft.com/office/powerpoint/2010/main" val="812596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t>Thursday</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Have your Flashbacks out.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Quiz your neighbor on how to MAP a prompt and write a Thesis in order to study for the QUIZ today!  </a:t>
            </a:r>
            <a:endParaRPr lang="en-US" dirty="0"/>
          </a:p>
        </p:txBody>
      </p:sp>
    </p:spTree>
    <p:extLst>
      <p:ext uri="{BB962C8B-B14F-4D97-AF65-F5344CB8AC3E}">
        <p14:creationId xmlns:p14="http://schemas.microsoft.com/office/powerpoint/2010/main" val="240642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EVERYONE NEEDS A </a:t>
            </a:r>
            <a:r>
              <a:rPr lang="en-US" dirty="0" smtClean="0">
                <a:solidFill>
                  <a:srgbClr val="FF0000"/>
                </a:solidFill>
              </a:rPr>
              <a:t>RED PEN </a:t>
            </a:r>
            <a:endParaRPr lang="en-US" dirty="0"/>
          </a:p>
        </p:txBody>
      </p:sp>
      <p:sp>
        <p:nvSpPr>
          <p:cNvPr id="3" name="Content Placeholder 2"/>
          <p:cNvSpPr>
            <a:spLocks noGrp="1"/>
          </p:cNvSpPr>
          <p:nvPr>
            <p:ph idx="1"/>
          </p:nvPr>
        </p:nvSpPr>
        <p:spPr/>
        <p:txBody>
          <a:bodyPr/>
          <a:lstStyle/>
          <a:p>
            <a:r>
              <a:rPr lang="en-US" dirty="0" smtClean="0"/>
              <a:t>Grade your own flashbacks</a:t>
            </a:r>
          </a:p>
        </p:txBody>
      </p:sp>
    </p:spTree>
    <p:extLst>
      <p:ext uri="{BB962C8B-B14F-4D97-AF65-F5344CB8AC3E}">
        <p14:creationId xmlns:p14="http://schemas.microsoft.com/office/powerpoint/2010/main" val="1723952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When you finish, turn it over and read silently.  </a:t>
            </a:r>
            <a:endParaRPr lang="en-US" dirty="0"/>
          </a:p>
        </p:txBody>
      </p:sp>
    </p:spTree>
    <p:extLst>
      <p:ext uri="{BB962C8B-B14F-4D97-AF65-F5344CB8AC3E}">
        <p14:creationId xmlns:p14="http://schemas.microsoft.com/office/powerpoint/2010/main" val="1313044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Tomorrow’s Expectations </a:t>
            </a:r>
            <a:endParaRPr lang="en-US" dirty="0"/>
          </a:p>
        </p:txBody>
      </p:sp>
      <p:sp>
        <p:nvSpPr>
          <p:cNvPr id="3" name="Content Placeholder 2"/>
          <p:cNvSpPr>
            <a:spLocks noGrp="1"/>
          </p:cNvSpPr>
          <p:nvPr>
            <p:ph idx="1"/>
          </p:nvPr>
        </p:nvSpPr>
        <p:spPr/>
        <p:txBody>
          <a:bodyPr/>
          <a:lstStyle/>
          <a:p>
            <a:r>
              <a:rPr lang="en-US" dirty="0" smtClean="0"/>
              <a:t>Bring your own prompt and outline</a:t>
            </a:r>
          </a:p>
          <a:p>
            <a:r>
              <a:rPr lang="en-US" dirty="0" smtClean="0"/>
              <a:t>Give your full effort</a:t>
            </a:r>
          </a:p>
          <a:p>
            <a:r>
              <a:rPr lang="en-US" dirty="0" smtClean="0"/>
              <a:t>Ask Questions, use your resources, and follow your outline</a:t>
            </a:r>
          </a:p>
          <a:p>
            <a:r>
              <a:rPr lang="en-US" dirty="0" smtClean="0"/>
              <a:t>If you finish early, use ALL of your time.  No one will be allowed to do anything else with the time except to work on On-Demand.  </a:t>
            </a:r>
          </a:p>
          <a:p>
            <a:endParaRPr lang="en-US" dirty="0"/>
          </a:p>
          <a:p>
            <a:endParaRPr lang="en-US" dirty="0" smtClean="0"/>
          </a:p>
        </p:txBody>
      </p:sp>
    </p:spTree>
    <p:extLst>
      <p:ext uri="{BB962C8B-B14F-4D97-AF65-F5344CB8AC3E}">
        <p14:creationId xmlns:p14="http://schemas.microsoft.com/office/powerpoint/2010/main" val="18539099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t>Fri</a:t>
            </a:r>
            <a:r>
              <a:rPr lang="en-US" dirty="0" smtClean="0"/>
              <a:t>day</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Everyone needs the following materials: </a:t>
            </a:r>
          </a:p>
          <a:p>
            <a:pPr marR="0" lvl="0" defTabSz="914400" eaLnBrk="1" fontAlgn="auto" latinLnBrk="0" hangingPunct="1">
              <a:lnSpc>
                <a:spcPct val="100000"/>
              </a:lnSpc>
              <a:spcBef>
                <a:spcPts val="0"/>
              </a:spcBef>
              <a:spcAft>
                <a:spcPts val="0"/>
              </a:spcAft>
              <a:buClrTx/>
              <a:buSzTx/>
              <a:buFontTx/>
              <a:buChar char="-"/>
              <a:tabLst/>
              <a:defRPr/>
            </a:pPr>
            <a:r>
              <a:rPr lang="en-US" dirty="0" smtClean="0"/>
              <a:t>Pencil with an eraser</a:t>
            </a:r>
          </a:p>
          <a:p>
            <a:pPr marR="0" lvl="0" defTabSz="914400" eaLnBrk="1" fontAlgn="auto" latinLnBrk="0" hangingPunct="1">
              <a:lnSpc>
                <a:spcPct val="100000"/>
              </a:lnSpc>
              <a:spcBef>
                <a:spcPts val="0"/>
              </a:spcBef>
              <a:spcAft>
                <a:spcPts val="0"/>
              </a:spcAft>
              <a:buClrTx/>
              <a:buSzTx/>
              <a:buFontTx/>
              <a:buChar char="-"/>
              <a:tabLst/>
              <a:defRPr/>
            </a:pPr>
            <a:r>
              <a:rPr lang="en-US" dirty="0" smtClean="0"/>
              <a:t>Prompt</a:t>
            </a:r>
          </a:p>
          <a:p>
            <a:pPr marR="0" lvl="0" defTabSz="914400" eaLnBrk="1" fontAlgn="auto" latinLnBrk="0" hangingPunct="1">
              <a:lnSpc>
                <a:spcPct val="100000"/>
              </a:lnSpc>
              <a:spcBef>
                <a:spcPts val="0"/>
              </a:spcBef>
              <a:spcAft>
                <a:spcPts val="0"/>
              </a:spcAft>
              <a:buClrTx/>
              <a:buSzTx/>
              <a:buFontTx/>
              <a:buChar char="-"/>
              <a:tabLst/>
              <a:defRPr/>
            </a:pPr>
            <a:r>
              <a:rPr lang="en-US" dirty="0" smtClean="0"/>
              <a:t>Outline</a:t>
            </a:r>
          </a:p>
          <a:p>
            <a:pPr marR="0" lvl="0" defTabSz="914400" eaLnBrk="1" fontAlgn="auto" latinLnBrk="0" hangingPunct="1">
              <a:lnSpc>
                <a:spcPct val="100000"/>
              </a:lnSpc>
              <a:spcBef>
                <a:spcPts val="0"/>
              </a:spcBef>
              <a:spcAft>
                <a:spcPts val="0"/>
              </a:spcAft>
              <a:buClrTx/>
              <a:buSzTx/>
              <a:buFontTx/>
              <a:buChar char="-"/>
              <a:tabLst/>
              <a:defRPr/>
            </a:pPr>
            <a:r>
              <a:rPr lang="en-US" dirty="0" smtClean="0"/>
              <a:t>Dictionary/Thesaurus (in arms reach) </a:t>
            </a:r>
          </a:p>
          <a:p>
            <a:pPr marR="0" lvl="0" defTabSz="914400" eaLnBrk="1" fontAlgn="auto" latinLnBrk="0" hangingPunct="1">
              <a:lnSpc>
                <a:spcPct val="100000"/>
              </a:lnSpc>
              <a:spcBef>
                <a:spcPts val="0"/>
              </a:spcBef>
              <a:spcAft>
                <a:spcPts val="0"/>
              </a:spcAft>
              <a:buClrTx/>
              <a:buSzTx/>
              <a:buFontTx/>
              <a:buChar char="-"/>
              <a:tabLst/>
              <a:defRPr/>
            </a:pPr>
            <a:endParaRPr lang="en-US" dirty="0" smtClean="0"/>
          </a:p>
          <a:p>
            <a:pPr marR="0" lvl="0" defTabSz="914400" eaLnBrk="1" fontAlgn="auto" latinLnBrk="0" hangingPunct="1">
              <a:lnSpc>
                <a:spcPct val="100000"/>
              </a:lnSpc>
              <a:spcBef>
                <a:spcPts val="0"/>
              </a:spcBef>
              <a:spcAft>
                <a:spcPts val="0"/>
              </a:spcAft>
              <a:buClrTx/>
              <a:buSzTx/>
              <a:buFontTx/>
              <a:buChar char="-"/>
              <a:tabLst/>
              <a:defRPr/>
            </a:pPr>
            <a:r>
              <a:rPr lang="en-US" dirty="0" smtClean="0"/>
              <a:t>Writing Tips Sheet</a:t>
            </a:r>
          </a:p>
          <a:p>
            <a:pPr marR="0" lvl="0" defTabSz="914400" eaLnBrk="1" fontAlgn="auto" latinLnBrk="0" hangingPunct="1">
              <a:lnSpc>
                <a:spcPct val="100000"/>
              </a:lnSpc>
              <a:spcBef>
                <a:spcPts val="0"/>
              </a:spcBef>
              <a:spcAft>
                <a:spcPts val="0"/>
              </a:spcAft>
              <a:buClrTx/>
              <a:buSzTx/>
              <a:buFontTx/>
              <a:buChar char="-"/>
              <a:tabLst/>
              <a:defRPr/>
            </a:pPr>
            <a:r>
              <a:rPr lang="en-US" dirty="0" smtClean="0"/>
              <a:t>Checklist</a:t>
            </a:r>
          </a:p>
          <a:p>
            <a:pPr marR="0" lvl="0" defTabSz="914400" eaLnBrk="1" fontAlgn="auto" latinLnBrk="0" hangingPunct="1">
              <a:lnSpc>
                <a:spcPct val="100000"/>
              </a:lnSpc>
              <a:spcBef>
                <a:spcPts val="0"/>
              </a:spcBef>
              <a:spcAft>
                <a:spcPts val="0"/>
              </a:spcAft>
              <a:buClrTx/>
              <a:buSzTx/>
              <a:buFontTx/>
              <a:buChar char="-"/>
              <a:tabLst/>
              <a:defRPr/>
            </a:pPr>
            <a:r>
              <a:rPr lang="en-US" dirty="0" smtClean="0"/>
              <a:t>Test Answer Booklet</a:t>
            </a:r>
          </a:p>
          <a:p>
            <a:pPr marR="0" lvl="0" defTabSz="914400" eaLnBrk="1" fontAlgn="auto" latinLnBrk="0" hangingPunct="1">
              <a:lnSpc>
                <a:spcPct val="100000"/>
              </a:lnSpc>
              <a:spcBef>
                <a:spcPts val="0"/>
              </a:spcBef>
              <a:spcAft>
                <a:spcPts val="0"/>
              </a:spcAft>
              <a:buClrTx/>
              <a:buSzTx/>
              <a:buFontTx/>
              <a:buChar char="-"/>
              <a:tabLst/>
              <a:defRPr/>
            </a:pPr>
            <a:endParaRPr lang="en-US" dirty="0"/>
          </a:p>
        </p:txBody>
      </p:sp>
    </p:spTree>
    <p:extLst>
      <p:ext uri="{BB962C8B-B14F-4D97-AF65-F5344CB8AC3E}">
        <p14:creationId xmlns:p14="http://schemas.microsoft.com/office/powerpoint/2010/main" val="182216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40565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Skit Performances</a:t>
            </a:r>
            <a:endParaRPr lang="en-US" dirty="0"/>
          </a:p>
        </p:txBody>
      </p:sp>
      <p:sp>
        <p:nvSpPr>
          <p:cNvPr id="3" name="Content Placeholder 2"/>
          <p:cNvSpPr>
            <a:spLocks noGrp="1"/>
          </p:cNvSpPr>
          <p:nvPr>
            <p:ph idx="1"/>
          </p:nvPr>
        </p:nvSpPr>
        <p:spPr/>
        <p:txBody>
          <a:bodyPr/>
          <a:lstStyle/>
          <a:p>
            <a:r>
              <a:rPr lang="en-US" dirty="0" smtClean="0"/>
              <a:t>On your bell ringer paper, write down the group number.  </a:t>
            </a:r>
          </a:p>
          <a:p>
            <a:r>
              <a:rPr lang="en-US" dirty="0" smtClean="0"/>
              <a:t>Then take notes on what they act out.  </a:t>
            </a:r>
          </a:p>
          <a:p>
            <a:r>
              <a:rPr lang="en-US" dirty="0" smtClean="0"/>
              <a:t>Finally, take a note as to what rule they broke.  </a:t>
            </a:r>
          </a:p>
          <a:p>
            <a:r>
              <a:rPr lang="en-US" dirty="0" smtClean="0"/>
              <a:t>We will vote on the best skit at the end</a:t>
            </a:r>
            <a:endParaRPr lang="en-US" dirty="0"/>
          </a:p>
        </p:txBody>
      </p:sp>
    </p:spTree>
    <p:extLst>
      <p:ext uri="{BB962C8B-B14F-4D97-AF65-F5344CB8AC3E}">
        <p14:creationId xmlns:p14="http://schemas.microsoft.com/office/powerpoint/2010/main" val="2006905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t>Wednesday</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BELL RINGER QUESTIONS:  </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endParaRPr lang="en-US" dirty="0"/>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dirty="0" smtClean="0"/>
              <a:t>Have you ever participated in a Socratic Circle?  If so, describe why it was enjoyable or beneficial to your learning experience.  </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endParaRPr lang="en-US" dirty="0" smtClean="0"/>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dirty="0" smtClean="0"/>
              <a:t>If you haven’t participated in a Socratic Circle, describe a time when you had a class discussion.  What was it like?  Was it successful for learning, why or why not?  </a:t>
            </a:r>
          </a:p>
        </p:txBody>
      </p:sp>
    </p:spTree>
    <p:extLst>
      <p:ext uri="{BB962C8B-B14F-4D97-AF65-F5344CB8AC3E}">
        <p14:creationId xmlns:p14="http://schemas.microsoft.com/office/powerpoint/2010/main" val="1978236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Socratic Circle</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188712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t>Thursday</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BELL RINGER QUESTION:  </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endParaRPr lang="en-US" dirty="0" smtClean="0"/>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dirty="0" smtClean="0"/>
              <a:t>Do you feel like you are usually successful on timed writing tests?  Why or why not?  </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endParaRPr lang="en-US" dirty="0"/>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dirty="0" smtClean="0"/>
              <a:t>What would allow you to be more successful on a timed writing test in the future?  </a:t>
            </a:r>
            <a:endParaRPr lang="en-US" dirty="0"/>
          </a:p>
        </p:txBody>
      </p:sp>
    </p:spTree>
    <p:extLst>
      <p:ext uri="{BB962C8B-B14F-4D97-AF65-F5344CB8AC3E}">
        <p14:creationId xmlns:p14="http://schemas.microsoft.com/office/powerpoint/2010/main" val="1312865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STATIONS</a:t>
            </a:r>
            <a:endParaRPr lang="en-US" dirty="0"/>
          </a:p>
        </p:txBody>
      </p:sp>
      <p:sp>
        <p:nvSpPr>
          <p:cNvPr id="3" name="Content Placeholder 2"/>
          <p:cNvSpPr>
            <a:spLocks noGrp="1"/>
          </p:cNvSpPr>
          <p:nvPr>
            <p:ph idx="1"/>
          </p:nvPr>
        </p:nvSpPr>
        <p:spPr/>
        <p:txBody>
          <a:bodyPr/>
          <a:lstStyle/>
          <a:p>
            <a:r>
              <a:rPr lang="en-US" dirty="0" smtClean="0"/>
              <a:t>Rotate with your group to each station.  </a:t>
            </a:r>
          </a:p>
          <a:p>
            <a:endParaRPr lang="en-US" dirty="0"/>
          </a:p>
          <a:p>
            <a:r>
              <a:rPr lang="en-US" dirty="0" smtClean="0"/>
              <a:t>Use all your time to answer and discuss the question</a:t>
            </a:r>
            <a:r>
              <a:rPr lang="en-US" dirty="0" smtClean="0"/>
              <a:t>.</a:t>
            </a:r>
          </a:p>
          <a:p>
            <a:endParaRPr lang="en-US" dirty="0"/>
          </a:p>
          <a:p>
            <a:r>
              <a:rPr lang="en-US" dirty="0" smtClean="0"/>
              <a:t>Only complete the left column.    </a:t>
            </a:r>
            <a:endParaRPr lang="en-US" dirty="0"/>
          </a:p>
        </p:txBody>
      </p:sp>
    </p:spTree>
    <p:extLst>
      <p:ext uri="{BB962C8B-B14F-4D97-AF65-F5344CB8AC3E}">
        <p14:creationId xmlns:p14="http://schemas.microsoft.com/office/powerpoint/2010/main" val="1963713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1394</Words>
  <Application>Microsoft Macintosh PowerPoint</Application>
  <PresentationFormat>Widescreen</PresentationFormat>
  <Paragraphs>214</Paragraphs>
  <Slides>46</Slides>
  <Notes>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46</vt:i4>
      </vt:variant>
    </vt:vector>
  </HeadingPairs>
  <TitlesOfParts>
    <vt:vector size="59" baseType="lpstr">
      <vt:lpstr>Abadi MT Condensed Extra Bold</vt:lpstr>
      <vt:lpstr>Abadi MT Condensed Light</vt:lpstr>
      <vt:lpstr>Calibri</vt:lpstr>
      <vt:lpstr>Calibri Light</vt:lpstr>
      <vt:lpstr>MS PGothic</vt:lpstr>
      <vt:lpstr>Times New Roman</vt:lpstr>
      <vt:lpstr>Trebuchet MS</vt:lpstr>
      <vt:lpstr>Wingdings 3</vt:lpstr>
      <vt:lpstr>Arial</vt:lpstr>
      <vt:lpstr>Office Theme</vt:lpstr>
      <vt:lpstr>Facet</vt:lpstr>
      <vt:lpstr>1_Facet</vt:lpstr>
      <vt:lpstr>1_Office Theme</vt:lpstr>
      <vt:lpstr>Odyssey January Week 3-4 On-Demand Prep</vt:lpstr>
      <vt:lpstr>Tuesday – Please write on a separate piece of paper</vt:lpstr>
      <vt:lpstr>Sign up for REMIND 101</vt:lpstr>
      <vt:lpstr>Procedure Skit </vt:lpstr>
      <vt:lpstr>Procedure Skit Performances</vt:lpstr>
      <vt:lpstr>Wednesday</vt:lpstr>
      <vt:lpstr>Socratic Circle</vt:lpstr>
      <vt:lpstr>Thursday</vt:lpstr>
      <vt:lpstr>STATIONS</vt:lpstr>
      <vt:lpstr>Station Reflection/ Discussion</vt:lpstr>
      <vt:lpstr>Friday</vt:lpstr>
      <vt:lpstr>On Demand Writing </vt:lpstr>
      <vt:lpstr>What is On-Demand? </vt:lpstr>
      <vt:lpstr>Why are there 2 different On Demand Writing tests?    </vt:lpstr>
      <vt:lpstr>40 Minute Prompt </vt:lpstr>
      <vt:lpstr>90 Minute Prompts </vt:lpstr>
      <vt:lpstr>Manage Your Time!</vt:lpstr>
      <vt:lpstr>Manage Your Time!</vt:lpstr>
      <vt:lpstr>How Will I Be Scored?</vt:lpstr>
      <vt:lpstr>How will I be scored? </vt:lpstr>
      <vt:lpstr>How am I supposed to learn all of this!?!?!?!  </vt:lpstr>
      <vt:lpstr>Reading and Interpreting Prompts!  </vt:lpstr>
      <vt:lpstr>MAPing A Prompt </vt:lpstr>
      <vt:lpstr>Mode </vt:lpstr>
      <vt:lpstr>Audience </vt:lpstr>
      <vt:lpstr>Purpose</vt:lpstr>
      <vt:lpstr>How to MAP a prompt </vt:lpstr>
      <vt:lpstr>How to MAP a prompt </vt:lpstr>
      <vt:lpstr>How to MAP a prompt </vt:lpstr>
      <vt:lpstr>Lets try some together!  </vt:lpstr>
      <vt:lpstr> Students and Teachers at RSMS would like to have more computers to help support learning.  Write an editorial for the Georgetown News Graphic arguing for more funding towards technology in Scott County Schools.  </vt:lpstr>
      <vt:lpstr>Many families in our community can barely make ends meet.  Write a speech in which you convince community members to donate money to a local food bank.  </vt:lpstr>
      <vt:lpstr>Some people think the driving age is too young in our state.  Write a letter to a local law maker arguing why or why not the driving age should be lowered.  </vt:lpstr>
      <vt:lpstr>APE for Writing!  </vt:lpstr>
      <vt:lpstr>Monday</vt:lpstr>
      <vt:lpstr>What should a good On-Demand Piece look like?  </vt:lpstr>
      <vt:lpstr>Tuesday</vt:lpstr>
      <vt:lpstr>FRIDAY’S Prompt</vt:lpstr>
      <vt:lpstr>Wednesday</vt:lpstr>
      <vt:lpstr>Independent Practice </vt:lpstr>
      <vt:lpstr>Thursday</vt:lpstr>
      <vt:lpstr>EVERYONE NEEDS A RED PEN </vt:lpstr>
      <vt:lpstr>QUIZ</vt:lpstr>
      <vt:lpstr>Tomorrow’s Expectations </vt:lpstr>
      <vt:lpstr>Friday</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Odyssey January Week 3-4 On-Demand Prep</dc:title>
  <dc:creator>Schneider, Candice</dc:creator>
  <cp:lastModifiedBy>Schneider, Candice</cp:lastModifiedBy>
  <cp:revision>8</cp:revision>
  <dcterms:created xsi:type="dcterms:W3CDTF">2017-01-16T17:28:30Z</dcterms:created>
  <dcterms:modified xsi:type="dcterms:W3CDTF">2017-01-16T20:54:14Z</dcterms:modified>
</cp:coreProperties>
</file>