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slides/slide25.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s/slide20.xml" ContentType="application/vnd.openxmlformats-officedocument.presentationml.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62" r:id="rId4"/>
    <p:sldId id="273" r:id="rId5"/>
    <p:sldId id="271" r:id="rId6"/>
    <p:sldId id="272" r:id="rId7"/>
    <p:sldId id="269" r:id="rId8"/>
    <p:sldId id="258" r:id="rId9"/>
    <p:sldId id="263" r:id="rId10"/>
    <p:sldId id="274" r:id="rId11"/>
    <p:sldId id="277" r:id="rId12"/>
    <p:sldId id="280" r:id="rId13"/>
    <p:sldId id="266" r:id="rId14"/>
    <p:sldId id="259" r:id="rId15"/>
    <p:sldId id="264" r:id="rId16"/>
    <p:sldId id="275" r:id="rId17"/>
    <p:sldId id="267" r:id="rId18"/>
    <p:sldId id="260" r:id="rId19"/>
    <p:sldId id="265" r:id="rId20"/>
    <p:sldId id="276" r:id="rId21"/>
    <p:sldId id="278" r:id="rId22"/>
    <p:sldId id="279" r:id="rId23"/>
    <p:sldId id="268" r:id="rId24"/>
    <p:sldId id="261" r:id="rId25"/>
    <p:sldId id="27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DB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07" d="100"/>
          <a:sy n="107" d="100"/>
        </p:scale>
        <p:origin x="-38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4FD837-90EC-254B-BA6C-722D06FE7D6F}" type="datetimeFigureOut">
              <a:rPr lang="en-US" smtClean="0"/>
              <a:pPr/>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D5F81-6E17-EC48-A26F-648111D5E85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FD837-90EC-254B-BA6C-722D06FE7D6F}" type="datetimeFigureOut">
              <a:rPr lang="en-US" smtClean="0"/>
              <a:pPr/>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D5F81-6E17-EC48-A26F-648111D5E8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FD837-90EC-254B-BA6C-722D06FE7D6F}" type="datetimeFigureOut">
              <a:rPr lang="en-US" smtClean="0"/>
              <a:pPr/>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D5F81-6E17-EC48-A26F-648111D5E8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FD837-90EC-254B-BA6C-722D06FE7D6F}" type="datetimeFigureOut">
              <a:rPr lang="en-US" smtClean="0"/>
              <a:pPr/>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D5F81-6E17-EC48-A26F-648111D5E8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4FD837-90EC-254B-BA6C-722D06FE7D6F}" type="datetimeFigureOut">
              <a:rPr lang="en-US" smtClean="0"/>
              <a:pPr/>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D5F81-6E17-EC48-A26F-648111D5E85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4FD837-90EC-254B-BA6C-722D06FE7D6F}" type="datetimeFigureOut">
              <a:rPr lang="en-US" smtClean="0"/>
              <a:pPr/>
              <a:t>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AD5F81-6E17-EC48-A26F-648111D5E8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4FD837-90EC-254B-BA6C-722D06FE7D6F}" type="datetimeFigureOut">
              <a:rPr lang="en-US" smtClean="0"/>
              <a:pPr/>
              <a:t>2/6/15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AD5F81-6E17-EC48-A26F-648111D5E8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4FD837-90EC-254B-BA6C-722D06FE7D6F}" type="datetimeFigureOut">
              <a:rPr lang="en-US" smtClean="0"/>
              <a:pPr/>
              <a:t>2/6/15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AD5F81-6E17-EC48-A26F-648111D5E8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4FD837-90EC-254B-BA6C-722D06FE7D6F}" type="datetimeFigureOut">
              <a:rPr lang="en-US" smtClean="0"/>
              <a:pPr/>
              <a:t>2/6/15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AD5F81-6E17-EC48-A26F-648111D5E8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4FD837-90EC-254B-BA6C-722D06FE7D6F}" type="datetimeFigureOut">
              <a:rPr lang="en-US" smtClean="0"/>
              <a:pPr/>
              <a:t>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AD5F81-6E17-EC48-A26F-648111D5E8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4FD837-90EC-254B-BA6C-722D06FE7D6F}" type="datetimeFigureOut">
              <a:rPr lang="en-US" smtClean="0"/>
              <a:pPr/>
              <a:t>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AD5F81-6E17-EC48-A26F-648111D5E85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4FD837-90EC-254B-BA6C-722D06FE7D6F}" type="datetimeFigureOut">
              <a:rPr lang="en-US" smtClean="0"/>
              <a:pPr/>
              <a:t>2/6/15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AD5F81-6E17-EC48-A26F-648111D5E8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XWBNVZBI-hc"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BMLZpjRYK9Q"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gqwcXMCmv6o" TargetMode="External"/><Relationship Id="rId3" Type="http://schemas.openxmlformats.org/officeDocument/2006/relationships/hyperlink" Target="https://www.youtube.com/watch?v=BMLZpjRYK9Q"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February Week 1</a:t>
            </a: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Monday: video/reading about tornadoes</a:t>
            </a:r>
          </a:p>
          <a:p>
            <a:r>
              <a:rPr lang="en-US" dirty="0" smtClean="0"/>
              <a:t>Tuesday: Finish Tornado Reading</a:t>
            </a:r>
          </a:p>
          <a:p>
            <a:r>
              <a:rPr lang="en-US" dirty="0" smtClean="0"/>
              <a:t>Wednesday: Begin Reading Moon Watch</a:t>
            </a:r>
          </a:p>
          <a:p>
            <a:r>
              <a:rPr lang="en-US" dirty="0" smtClean="0"/>
              <a:t>Thursday: Finish reading Moon Watch and answer questions</a:t>
            </a:r>
          </a:p>
          <a:p>
            <a:r>
              <a:rPr lang="en-US" dirty="0" smtClean="0"/>
              <a:t>Friday: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Literacy Strands</a:t>
            </a:r>
            <a:endParaRPr lang="en-US" dirty="0"/>
          </a:p>
        </p:txBody>
      </p:sp>
      <p:sp>
        <p:nvSpPr>
          <p:cNvPr id="3" name="Content Placeholder 2"/>
          <p:cNvSpPr>
            <a:spLocks noGrp="1"/>
          </p:cNvSpPr>
          <p:nvPr>
            <p:ph idx="1"/>
          </p:nvPr>
        </p:nvSpPr>
        <p:spPr/>
        <p:txBody>
          <a:bodyPr/>
          <a:lstStyle/>
          <a:p>
            <a:pPr>
              <a:buNone/>
            </a:pPr>
            <a:r>
              <a:rPr lang="en-US" dirty="0" smtClean="0"/>
              <a:t>DON’T FORGET TO... </a:t>
            </a:r>
          </a:p>
          <a:p>
            <a:r>
              <a:rPr lang="en-US" dirty="0" smtClean="0"/>
              <a:t>Underline important details</a:t>
            </a:r>
          </a:p>
          <a:p>
            <a:r>
              <a:rPr lang="en-US" dirty="0" smtClean="0"/>
              <a:t>Capitalize the first word</a:t>
            </a:r>
          </a:p>
          <a:p>
            <a:r>
              <a:rPr lang="en-US" dirty="0" smtClean="0"/>
              <a:t>RESTATE the prompt</a:t>
            </a:r>
          </a:p>
          <a:p>
            <a:r>
              <a:rPr lang="en-US" dirty="0" smtClean="0"/>
              <a:t>Answer specifically</a:t>
            </a:r>
          </a:p>
          <a:p>
            <a:r>
              <a:rPr lang="en-US" dirty="0" smtClean="0"/>
              <a:t>Use information from the text in your answer without plagiarizing</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“Twisted Chase”</a:t>
            </a:r>
            <a:endParaRPr lang="en-US" dirty="0"/>
          </a:p>
        </p:txBody>
      </p:sp>
      <p:sp>
        <p:nvSpPr>
          <p:cNvPr id="3" name="Content Placeholder 2"/>
          <p:cNvSpPr>
            <a:spLocks noGrp="1"/>
          </p:cNvSpPr>
          <p:nvPr>
            <p:ph idx="1"/>
          </p:nvPr>
        </p:nvSpPr>
        <p:spPr/>
        <p:txBody>
          <a:bodyPr>
            <a:normAutofit fontScale="92500"/>
          </a:bodyPr>
          <a:lstStyle/>
          <a:p>
            <a:r>
              <a:rPr lang="en-US" dirty="0" smtClean="0"/>
              <a:t>Read the article and underline details.  </a:t>
            </a:r>
          </a:p>
          <a:p>
            <a:r>
              <a:rPr lang="en-US" dirty="0" smtClean="0"/>
              <a:t>THEN, write down at least 5 sentences from the text that you found interesting or important.  </a:t>
            </a:r>
          </a:p>
          <a:p>
            <a:r>
              <a:rPr lang="en-US" dirty="0" smtClean="0"/>
              <a:t>What was the main idea and purpose of this article?  (Answer in at least 3 of your own sentences in your journal)   </a:t>
            </a:r>
          </a:p>
          <a:p>
            <a:r>
              <a:rPr lang="en-US" dirty="0" smtClean="0"/>
              <a:t>When you finish, read silently.</a:t>
            </a:r>
          </a:p>
          <a:p>
            <a:pPr>
              <a:buNone/>
            </a:pPr>
            <a:r>
              <a:rPr lang="en-US" dirty="0" smtClean="0">
                <a:hlinkClick r:id="rId2"/>
              </a:rPr>
              <a:t>https://www.youtube.com/watch?v=XWBNVZBI-hc</a:t>
            </a:r>
            <a:r>
              <a:rPr lang="en-US" dirty="0" smtClean="0"/>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the TO-DO list in order:</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Complete any and all missing work</a:t>
            </a:r>
          </a:p>
          <a:p>
            <a:pPr marL="514350" indent="-514350">
              <a:buAutoNum type="arabicPeriod"/>
            </a:pPr>
            <a:r>
              <a:rPr lang="en-US" dirty="0" smtClean="0"/>
              <a:t>Read “Twisted Chase” and underline details.</a:t>
            </a:r>
          </a:p>
          <a:p>
            <a:pPr marL="514350" indent="-514350">
              <a:buAutoNum type="arabicPeriod"/>
            </a:pPr>
            <a:r>
              <a:rPr lang="en-US" dirty="0" smtClean="0"/>
              <a:t> Write down 5 facts from Twisted Chase that you found to be interesting or important</a:t>
            </a:r>
          </a:p>
          <a:p>
            <a:pPr marL="514350" indent="-514350">
              <a:buAutoNum type="arabicPeriod"/>
            </a:pPr>
            <a:r>
              <a:rPr lang="en-US" dirty="0" smtClean="0"/>
              <a:t>Write the main idea of “Twisted Chase” in at least 3 of your own sentences.  </a:t>
            </a:r>
          </a:p>
          <a:p>
            <a:pPr marL="514350" indent="-514350">
              <a:buAutoNum type="arabicPeriod"/>
            </a:pPr>
            <a:r>
              <a:rPr lang="en-US" dirty="0" smtClean="0"/>
              <a:t>Read silently when you finish.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I can determine the main idea of a text.  </a:t>
            </a:r>
            <a:endParaRPr lang="en-US" dirty="0"/>
          </a:p>
        </p:txBody>
      </p:sp>
      <p:pic>
        <p:nvPicPr>
          <p:cNvPr id="4" name="Picture 3"/>
          <p:cNvPicPr>
            <a:picLocks noChangeAspect="1"/>
          </p:cNvPicPr>
          <p:nvPr/>
        </p:nvPicPr>
        <p:blipFill>
          <a:blip r:embed="rId2"/>
          <a:stretch>
            <a:fillRect/>
          </a:stretch>
        </p:blipFill>
        <p:spPr>
          <a:xfrm>
            <a:off x="8009467" y="0"/>
            <a:ext cx="1134533" cy="119301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3366FF">
              <a:alpha val="49000"/>
            </a:srgbClr>
          </a:solidFill>
        </p:spPr>
        <p:txBody>
          <a:bodyPr/>
          <a:lstStyle/>
          <a:p>
            <a:r>
              <a:rPr lang="en-US" dirty="0" smtClean="0"/>
              <a:t>Wednesday</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Write today’s date on the top of the page.  </a:t>
            </a:r>
          </a:p>
          <a:p>
            <a:pPr marL="514350" indent="-514350">
              <a:buFont typeface="+mj-lt"/>
              <a:buAutoNum type="arabicPeriod"/>
            </a:pPr>
            <a:r>
              <a:rPr lang="en-US" dirty="0" smtClean="0"/>
              <a:t>Copy the Learning Target</a:t>
            </a:r>
          </a:p>
          <a:p>
            <a:pPr marL="514350" indent="-514350">
              <a:buFont typeface="+mj-lt"/>
              <a:buAutoNum type="arabicPeriod"/>
            </a:pPr>
            <a:r>
              <a:rPr lang="en-US" dirty="0" smtClean="0"/>
              <a:t>Respond to this journal prompt: </a:t>
            </a:r>
          </a:p>
          <a:p>
            <a:pPr marL="514350" indent="-514350">
              <a:buNone/>
            </a:pPr>
            <a:r>
              <a:rPr lang="en-US" b="1" dirty="0" smtClean="0"/>
              <a:t>You are stranded on a deserted island.  You are only allowed to bring 3 items to help you survive for 6 months.  What would you bring and why?  </a:t>
            </a:r>
            <a:endParaRPr lang="en-US" dirty="0" smtClean="0"/>
          </a:p>
          <a:p>
            <a:pPr>
              <a:buNone/>
            </a:pPr>
            <a:r>
              <a:rPr lang="en-US" sz="2595" dirty="0" smtClean="0"/>
              <a:t>*When you finish, read silently</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charset="0"/>
                <a:ea typeface="Times New Roman" charset="0"/>
                <a:cs typeface="Times New Roman" charset="0"/>
              </a:rPr>
              <a:t>Word of the Day!</a:t>
            </a:r>
            <a:endParaRPr lang="en-US" dirty="0"/>
          </a:p>
        </p:txBody>
      </p:sp>
      <p:sp>
        <p:nvSpPr>
          <p:cNvPr id="3" name="Content Placeholder 2"/>
          <p:cNvSpPr>
            <a:spLocks noGrp="1"/>
          </p:cNvSpPr>
          <p:nvPr>
            <p:ph idx="1"/>
          </p:nvPr>
        </p:nvSpPr>
        <p:spPr>
          <a:xfrm>
            <a:off x="457200" y="1210148"/>
            <a:ext cx="8229600" cy="4916016"/>
          </a:xfrm>
        </p:spPr>
        <p:txBody>
          <a:bodyPr/>
          <a:lstStyle/>
          <a:p>
            <a:pPr algn="ctr">
              <a:lnSpc>
                <a:spcPct val="80000"/>
              </a:lnSpc>
              <a:buNone/>
            </a:pPr>
            <a:r>
              <a:rPr lang="en-US" sz="4000" u="sng" dirty="0" smtClean="0"/>
              <a:t>plagiarism </a:t>
            </a:r>
          </a:p>
          <a:p>
            <a:pPr>
              <a:lnSpc>
                <a:spcPct val="80000"/>
              </a:lnSpc>
            </a:pPr>
            <a:r>
              <a:rPr lang="en-US" dirty="0" smtClean="0"/>
              <a:t>– noun – copying another person’s ideas or words and claiming it to be original; stealing another person’s work or ideas.</a:t>
            </a:r>
          </a:p>
          <a:p>
            <a:pPr>
              <a:lnSpc>
                <a:spcPct val="80000"/>
              </a:lnSpc>
              <a:buNone/>
            </a:pPr>
            <a:endParaRPr lang="en-US" dirty="0" smtClean="0"/>
          </a:p>
          <a:p>
            <a:pPr>
              <a:lnSpc>
                <a:spcPct val="80000"/>
              </a:lnSpc>
            </a:pPr>
            <a:r>
              <a:rPr lang="en-US" dirty="0" smtClean="0"/>
              <a:t>In order to avoid plagiarism, students need to learn to paraphrase another person’s words, and then how to give proper credit to their sources of information.</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Literacy Strands</a:t>
            </a:r>
            <a:endParaRPr lang="en-US" dirty="0"/>
          </a:p>
        </p:txBody>
      </p:sp>
      <p:sp>
        <p:nvSpPr>
          <p:cNvPr id="3" name="Content Placeholder 2"/>
          <p:cNvSpPr>
            <a:spLocks noGrp="1"/>
          </p:cNvSpPr>
          <p:nvPr>
            <p:ph idx="1"/>
          </p:nvPr>
        </p:nvSpPr>
        <p:spPr/>
        <p:txBody>
          <a:bodyPr/>
          <a:lstStyle/>
          <a:p>
            <a:pPr>
              <a:buNone/>
            </a:pPr>
            <a:r>
              <a:rPr lang="en-US" dirty="0" smtClean="0"/>
              <a:t>DON’T FORGET TO... </a:t>
            </a:r>
          </a:p>
          <a:p>
            <a:r>
              <a:rPr lang="en-US" dirty="0" smtClean="0"/>
              <a:t>Underline important details</a:t>
            </a:r>
          </a:p>
          <a:p>
            <a:r>
              <a:rPr lang="en-US" dirty="0" smtClean="0"/>
              <a:t>Capitalize the first word</a:t>
            </a:r>
          </a:p>
          <a:p>
            <a:r>
              <a:rPr lang="en-US" dirty="0" smtClean="0"/>
              <a:t>RESTATE the prompt</a:t>
            </a:r>
          </a:p>
          <a:p>
            <a:r>
              <a:rPr lang="en-US" dirty="0" smtClean="0"/>
              <a:t>Answer specifically</a:t>
            </a:r>
          </a:p>
          <a:p>
            <a:r>
              <a:rPr lang="en-US" dirty="0" smtClean="0"/>
              <a:t>Use information from the text in your answer without plagiarizing</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I can summarize sections of a text.  </a:t>
            </a:r>
            <a:endParaRPr lang="en-US" dirty="0"/>
          </a:p>
        </p:txBody>
      </p:sp>
      <p:pic>
        <p:nvPicPr>
          <p:cNvPr id="4" name="Picture 3"/>
          <p:cNvPicPr>
            <a:picLocks noChangeAspect="1"/>
          </p:cNvPicPr>
          <p:nvPr/>
        </p:nvPicPr>
        <p:blipFill>
          <a:blip r:embed="rId2"/>
          <a:stretch>
            <a:fillRect/>
          </a:stretch>
        </p:blipFill>
        <p:spPr>
          <a:xfrm>
            <a:off x="8009467" y="0"/>
            <a:ext cx="1134533" cy="1193014"/>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smtClean="0"/>
              <a:t>Thursday</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Write today’s date on the top of the page.  </a:t>
            </a:r>
          </a:p>
          <a:p>
            <a:pPr marL="514350" indent="-514350">
              <a:buFont typeface="+mj-lt"/>
              <a:buAutoNum type="arabicPeriod"/>
            </a:pPr>
            <a:r>
              <a:rPr lang="en-US" dirty="0" smtClean="0"/>
              <a:t>Copy the Learning Target</a:t>
            </a:r>
          </a:p>
          <a:p>
            <a:pPr marL="514350" indent="-514350">
              <a:buFont typeface="+mj-lt"/>
              <a:buAutoNum type="arabicPeriod"/>
            </a:pPr>
            <a:r>
              <a:rPr lang="en-US" dirty="0" smtClean="0"/>
              <a:t>Respond to this journal prompt: </a:t>
            </a:r>
          </a:p>
          <a:p>
            <a:pPr marL="514350" indent="-514350">
              <a:buNone/>
            </a:pPr>
            <a:r>
              <a:rPr lang="en-US" b="1" dirty="0" smtClean="0"/>
              <a:t>Would you rather live in extreme heat in the desert or in extreme cold in the arctic?  Why?  (You have to choose one)  </a:t>
            </a:r>
          </a:p>
          <a:p>
            <a:pPr>
              <a:buNone/>
            </a:pPr>
            <a:r>
              <a:rPr lang="en-US" sz="2595" dirty="0" smtClean="0"/>
              <a:t>*When you finish, read silently</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24"/>
            <a:ext cx="8229600" cy="1143000"/>
          </a:xfrm>
        </p:spPr>
        <p:txBody>
          <a:bodyPr/>
          <a:lstStyle/>
          <a:p>
            <a:r>
              <a:rPr lang="en-US" dirty="0" smtClean="0">
                <a:latin typeface="Times New Roman" charset="0"/>
                <a:ea typeface="Times New Roman" charset="0"/>
                <a:cs typeface="Times New Roman" charset="0"/>
              </a:rPr>
              <a:t>Word of the Day!</a:t>
            </a:r>
            <a:endParaRPr lang="en-US" dirty="0"/>
          </a:p>
        </p:txBody>
      </p:sp>
      <p:sp>
        <p:nvSpPr>
          <p:cNvPr id="3" name="Content Placeholder 2"/>
          <p:cNvSpPr>
            <a:spLocks noGrp="1"/>
          </p:cNvSpPr>
          <p:nvPr>
            <p:ph idx="1"/>
          </p:nvPr>
        </p:nvSpPr>
        <p:spPr>
          <a:xfrm>
            <a:off x="457200" y="1126276"/>
            <a:ext cx="8229600" cy="4999887"/>
          </a:xfrm>
        </p:spPr>
        <p:txBody>
          <a:bodyPr>
            <a:normAutofit/>
          </a:bodyPr>
          <a:lstStyle/>
          <a:p>
            <a:pPr algn="ctr">
              <a:buNone/>
            </a:pPr>
            <a:r>
              <a:rPr lang="en-US" sz="4000" b="1" u="sng" dirty="0" smtClean="0"/>
              <a:t>tariff </a:t>
            </a:r>
          </a:p>
          <a:p>
            <a:r>
              <a:rPr lang="en-US" b="1" dirty="0" smtClean="0"/>
              <a:t>– noun – </a:t>
            </a:r>
            <a:r>
              <a:rPr lang="en-US" dirty="0" smtClean="0"/>
              <a:t>a duty, or tax imposed by a government on imported or exported goods.</a:t>
            </a:r>
          </a:p>
          <a:p>
            <a:pPr>
              <a:buNone/>
            </a:pPr>
            <a:endParaRPr lang="en-US" dirty="0" smtClean="0"/>
          </a:p>
          <a:p>
            <a:r>
              <a:rPr lang="en-US" dirty="0" smtClean="0"/>
              <a:t>The USA wants to impose enough tariffs to protect products made in the United States, but we don’t want to impose so many import and export taxes that we discourage free trade.</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FFCC"/>
          </a:solidFill>
        </p:spPr>
        <p:txBody>
          <a:bodyPr/>
          <a:lstStyle/>
          <a:p>
            <a:r>
              <a:rPr lang="en-US" dirty="0" smtClean="0"/>
              <a:t>Monday</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Write today’s date on the top of the page.  </a:t>
            </a:r>
          </a:p>
          <a:p>
            <a:pPr marL="514350" indent="-514350">
              <a:buFont typeface="+mj-lt"/>
              <a:buAutoNum type="arabicPeriod"/>
            </a:pPr>
            <a:r>
              <a:rPr lang="en-US" dirty="0" smtClean="0"/>
              <a:t>Copy the Learning Target</a:t>
            </a:r>
          </a:p>
          <a:p>
            <a:pPr marL="514350" indent="-514350">
              <a:buFont typeface="+mj-lt"/>
              <a:buAutoNum type="arabicPeriod"/>
            </a:pPr>
            <a:r>
              <a:rPr lang="en-US" dirty="0" smtClean="0"/>
              <a:t>Respond to this journal prompt: </a:t>
            </a:r>
          </a:p>
          <a:p>
            <a:pPr marL="514350" indent="-514350">
              <a:buNone/>
            </a:pPr>
            <a:r>
              <a:rPr lang="en-US" b="1" dirty="0" smtClean="0"/>
              <a:t>What weather pattern or activity interests you the most?  (rain, snow, hurricanes, tornadoes, dust storms, lightning, earthquakes)  Describe what it would be like to be in the middle of this weather.  </a:t>
            </a:r>
          </a:p>
          <a:p>
            <a:pPr>
              <a:buNone/>
            </a:pPr>
            <a:r>
              <a:rPr lang="en-US" sz="2595" dirty="0" smtClean="0"/>
              <a:t>*When you finish, read silently</a:t>
            </a:r>
            <a:endParaRPr lang="en-US" dirty="0" smtClean="0"/>
          </a:p>
          <a:p>
            <a:pPr>
              <a:buNone/>
            </a:pPr>
            <a:endParaRPr lang="en-US" dirty="0"/>
          </a:p>
        </p:txBody>
      </p:sp>
      <p:sp>
        <p:nvSpPr>
          <p:cNvPr id="4" name="TextBox 3"/>
          <p:cNvSpPr txBox="1"/>
          <p:nvPr/>
        </p:nvSpPr>
        <p:spPr>
          <a:xfrm>
            <a:off x="3762645" y="6409900"/>
            <a:ext cx="4984921" cy="369332"/>
          </a:xfrm>
          <a:prstGeom prst="rect">
            <a:avLst/>
          </a:prstGeom>
          <a:noFill/>
        </p:spPr>
        <p:txBody>
          <a:bodyPr wrap="none" rtlCol="0">
            <a:spAutoFit/>
          </a:bodyPr>
          <a:lstStyle/>
          <a:p>
            <a:r>
              <a:rPr lang="en-US" dirty="0" smtClean="0">
                <a:hlinkClick r:id="rId2"/>
              </a:rPr>
              <a:t>https://www.youtube.com/watch?v=BMLZpjRYK9Q</a:t>
            </a:r>
            <a:r>
              <a:rPr lang="en-US"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Literacy Strands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DON’T FORGET TO... </a:t>
            </a:r>
          </a:p>
          <a:p>
            <a:r>
              <a:rPr lang="en-US" dirty="0" smtClean="0"/>
              <a:t>Underline important details</a:t>
            </a:r>
          </a:p>
          <a:p>
            <a:r>
              <a:rPr lang="en-US" dirty="0" smtClean="0"/>
              <a:t>Capitalize the first word</a:t>
            </a:r>
          </a:p>
          <a:p>
            <a:r>
              <a:rPr lang="en-US" dirty="0" smtClean="0"/>
              <a:t>RESTATE the prompt</a:t>
            </a:r>
          </a:p>
          <a:p>
            <a:r>
              <a:rPr lang="en-US" dirty="0" smtClean="0"/>
              <a:t>Answer specifically</a:t>
            </a:r>
          </a:p>
          <a:p>
            <a:r>
              <a:rPr lang="en-US" dirty="0" smtClean="0"/>
              <a:t>Use information from the text in your answer without plagiarizing</a:t>
            </a:r>
          </a:p>
          <a:p>
            <a:pPr>
              <a:buNone/>
            </a:pPr>
            <a:r>
              <a:rPr lang="en-US" b="1" u="sng" dirty="0" smtClean="0"/>
              <a:t>***Keep your literacy strands for the quiz tomorrow.  </a:t>
            </a:r>
            <a:endParaRPr lang="en-US" b="1" u="sng"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Moon Watch</a:t>
            </a:r>
            <a:endParaRPr lang="en-US" dirty="0"/>
          </a:p>
        </p:txBody>
      </p:sp>
      <p:sp>
        <p:nvSpPr>
          <p:cNvPr id="3" name="Content Placeholder 2"/>
          <p:cNvSpPr>
            <a:spLocks noGrp="1"/>
          </p:cNvSpPr>
          <p:nvPr>
            <p:ph idx="1"/>
          </p:nvPr>
        </p:nvSpPr>
        <p:spPr/>
        <p:txBody>
          <a:bodyPr/>
          <a:lstStyle/>
          <a:p>
            <a:r>
              <a:rPr lang="en-US" b="1" dirty="0" smtClean="0"/>
              <a:t>Stop after each paragraph </a:t>
            </a:r>
            <a:r>
              <a:rPr lang="en-US" dirty="0" smtClean="0"/>
              <a:t>and try to give only a </a:t>
            </a:r>
            <a:r>
              <a:rPr lang="en-US" b="1" dirty="0" smtClean="0"/>
              <a:t>6 word main idea </a:t>
            </a:r>
            <a:r>
              <a:rPr lang="en-US" dirty="0" smtClean="0"/>
              <a:t>for that particular paragraph.  Use the space to the side to write.</a:t>
            </a:r>
          </a:p>
          <a:p>
            <a:r>
              <a:rPr lang="en-US" b="1" dirty="0" smtClean="0"/>
              <a:t>Underline details </a:t>
            </a:r>
            <a:r>
              <a:rPr lang="en-US" dirty="0" smtClean="0"/>
              <a:t>in the text to help you form your main ideas.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Moon Watch</a:t>
            </a:r>
            <a:endParaRPr lang="en-US" dirty="0"/>
          </a:p>
        </p:txBody>
      </p:sp>
      <p:sp>
        <p:nvSpPr>
          <p:cNvPr id="3" name="Content Placeholder 2"/>
          <p:cNvSpPr>
            <a:spLocks noGrp="1"/>
          </p:cNvSpPr>
          <p:nvPr>
            <p:ph idx="1"/>
          </p:nvPr>
        </p:nvSpPr>
        <p:spPr/>
        <p:txBody>
          <a:bodyPr/>
          <a:lstStyle/>
          <a:p>
            <a:r>
              <a:rPr lang="en-US" dirty="0" smtClean="0"/>
              <a:t>Answer the questions about the article.  Write in complete sentences and be sure to look back on the text.  </a:t>
            </a:r>
          </a:p>
          <a:p>
            <a:r>
              <a:rPr lang="en-US" dirty="0" smtClean="0"/>
              <a:t>When you finish, turn it in to THEHUB and read silently or study your words of the day.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I can process a text through questioning.  </a:t>
            </a:r>
            <a:endParaRPr lang="en-US" dirty="0"/>
          </a:p>
        </p:txBody>
      </p:sp>
      <p:pic>
        <p:nvPicPr>
          <p:cNvPr id="4" name="Picture 3"/>
          <p:cNvPicPr>
            <a:picLocks noChangeAspect="1"/>
          </p:cNvPicPr>
          <p:nvPr/>
        </p:nvPicPr>
        <p:blipFill>
          <a:blip r:embed="rId2"/>
          <a:stretch>
            <a:fillRect/>
          </a:stretch>
        </p:blipFill>
        <p:spPr>
          <a:xfrm>
            <a:off x="8009467" y="0"/>
            <a:ext cx="1134533" cy="1193014"/>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DB99FF"/>
          </a:solidFill>
        </p:spPr>
        <p:txBody>
          <a:bodyPr/>
          <a:lstStyle/>
          <a:p>
            <a:r>
              <a:rPr lang="en-US" dirty="0" smtClean="0"/>
              <a:t>Friday</a:t>
            </a:r>
            <a:endParaRPr lang="en-US" dirty="0"/>
          </a:p>
        </p:txBody>
      </p:sp>
      <p:sp>
        <p:nvSpPr>
          <p:cNvPr id="3" name="Content Placeholder 2"/>
          <p:cNvSpPr>
            <a:spLocks noGrp="1"/>
          </p:cNvSpPr>
          <p:nvPr>
            <p:ph idx="1"/>
          </p:nvPr>
        </p:nvSpPr>
        <p:spPr/>
        <p:txBody>
          <a:bodyPr/>
          <a:lstStyle/>
          <a:p>
            <a:r>
              <a:rPr lang="en-US" dirty="0" smtClean="0"/>
              <a:t>Clear you desk off except for your pencil and literacy strands</a:t>
            </a:r>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I can test my knowledge by taking a quiz.  </a:t>
            </a:r>
          </a:p>
          <a:p>
            <a:r>
              <a:rPr lang="en-US" dirty="0" smtClean="0"/>
              <a:t>When you finish, REREAD what you’ve written.</a:t>
            </a:r>
          </a:p>
          <a:p>
            <a:r>
              <a:rPr lang="en-US" dirty="0" smtClean="0"/>
              <a:t>Make at least 3 improvements.    </a:t>
            </a:r>
          </a:p>
          <a:p>
            <a:r>
              <a:rPr lang="en-US" dirty="0" smtClean="0"/>
              <a:t>When you are confident it is your BEST writing, turn it into THEHUB WITH YOUR LITERACY STRANDS.  </a:t>
            </a:r>
          </a:p>
          <a:p>
            <a:r>
              <a:rPr lang="en-US" dirty="0" smtClean="0"/>
              <a:t>READ SILENTLY   </a:t>
            </a:r>
            <a:r>
              <a:rPr lang="en-US" dirty="0" err="1" smtClean="0">
                <a:sym typeface="Wingdings"/>
              </a:rPr>
              <a:t></a:t>
            </a:r>
            <a:r>
              <a:rPr lang="en-US" dirty="0" smtClean="0">
                <a:sym typeface="Wingdings"/>
              </a:rPr>
              <a:t> </a:t>
            </a:r>
            <a:endParaRPr lang="en-US" dirty="0"/>
          </a:p>
        </p:txBody>
      </p:sp>
      <p:pic>
        <p:nvPicPr>
          <p:cNvPr id="4" name="Picture 3"/>
          <p:cNvPicPr>
            <a:picLocks noChangeAspect="1"/>
          </p:cNvPicPr>
          <p:nvPr/>
        </p:nvPicPr>
        <p:blipFill>
          <a:blip r:embed="rId2"/>
          <a:stretch>
            <a:fillRect/>
          </a:stretch>
        </p:blipFill>
        <p:spPr>
          <a:xfrm>
            <a:off x="8009467" y="0"/>
            <a:ext cx="1134533" cy="119301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charset="0"/>
                <a:ea typeface="Times New Roman" charset="0"/>
                <a:cs typeface="Times New Roman" charset="0"/>
              </a:rPr>
              <a:t>Word of the Day!</a:t>
            </a:r>
            <a:endParaRPr lang="en-US" dirty="0"/>
          </a:p>
        </p:txBody>
      </p:sp>
      <p:sp>
        <p:nvSpPr>
          <p:cNvPr id="3" name="Content Placeholder 2"/>
          <p:cNvSpPr>
            <a:spLocks noGrp="1"/>
          </p:cNvSpPr>
          <p:nvPr>
            <p:ph idx="1"/>
          </p:nvPr>
        </p:nvSpPr>
        <p:spPr>
          <a:xfrm>
            <a:off x="457200" y="1162222"/>
            <a:ext cx="8229600" cy="4963942"/>
          </a:xfrm>
        </p:spPr>
        <p:txBody>
          <a:bodyPr/>
          <a:lstStyle/>
          <a:p>
            <a:pPr algn="ctr">
              <a:lnSpc>
                <a:spcPct val="80000"/>
              </a:lnSpc>
              <a:buNone/>
            </a:pPr>
            <a:r>
              <a:rPr lang="en-US" sz="4000" b="1" u="sng" dirty="0" smtClean="0">
                <a:latin typeface="Times New Roman" charset="0"/>
                <a:ea typeface="Times New Roman" charset="0"/>
                <a:cs typeface="Times New Roman" charset="0"/>
              </a:rPr>
              <a:t>Consternation</a:t>
            </a:r>
          </a:p>
          <a:p>
            <a:pPr>
              <a:lnSpc>
                <a:spcPct val="80000"/>
              </a:lnSpc>
            </a:pPr>
            <a:r>
              <a:rPr lang="en-US" b="1" dirty="0" smtClean="0">
                <a:latin typeface="Times New Roman" charset="0"/>
                <a:ea typeface="Times New Roman" charset="0"/>
                <a:cs typeface="Times New Roman" charset="0"/>
              </a:rPr>
              <a:t> – </a:t>
            </a:r>
            <a:r>
              <a:rPr lang="en-US" dirty="0" smtClean="0"/>
              <a:t>noun -</a:t>
            </a:r>
            <a:r>
              <a:rPr lang="en-US" b="1" dirty="0" smtClean="0"/>
              <a:t> </a:t>
            </a:r>
            <a:r>
              <a:rPr lang="en-US" dirty="0" smtClean="0"/>
              <a:t>shocked dismay; a feeling of alarm and confusion often caused by something unexpected.  </a:t>
            </a:r>
          </a:p>
          <a:p>
            <a:pPr>
              <a:lnSpc>
                <a:spcPct val="80000"/>
              </a:lnSpc>
              <a:buNone/>
            </a:pPr>
            <a:endParaRPr lang="en-US" dirty="0" smtClean="0"/>
          </a:p>
          <a:p>
            <a:pPr>
              <a:lnSpc>
                <a:spcPct val="80000"/>
              </a:lnSpc>
            </a:pPr>
            <a:r>
              <a:rPr lang="en-US" dirty="0" smtClean="0"/>
              <a:t>Consternation was observed on the faces of New Yorkers just after the Twin Towers fell to the ground on September 11, 2001.</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Literacy Strands</a:t>
            </a:r>
            <a:endParaRPr lang="en-US" dirty="0"/>
          </a:p>
        </p:txBody>
      </p:sp>
      <p:sp>
        <p:nvSpPr>
          <p:cNvPr id="3" name="Content Placeholder 2"/>
          <p:cNvSpPr>
            <a:spLocks noGrp="1"/>
          </p:cNvSpPr>
          <p:nvPr>
            <p:ph idx="1"/>
          </p:nvPr>
        </p:nvSpPr>
        <p:spPr/>
        <p:txBody>
          <a:bodyPr/>
          <a:lstStyle/>
          <a:p>
            <a:pPr>
              <a:buNone/>
            </a:pPr>
            <a:r>
              <a:rPr lang="en-US" dirty="0" smtClean="0"/>
              <a:t>DON’T FORGET TO... </a:t>
            </a:r>
          </a:p>
          <a:p>
            <a:r>
              <a:rPr lang="en-US" dirty="0" smtClean="0"/>
              <a:t>Underline important details</a:t>
            </a:r>
          </a:p>
          <a:p>
            <a:r>
              <a:rPr lang="en-US" dirty="0" smtClean="0"/>
              <a:t>Capitalize the first word</a:t>
            </a:r>
          </a:p>
          <a:p>
            <a:r>
              <a:rPr lang="en-US" dirty="0" smtClean="0"/>
              <a:t>RESTATE the prompt</a:t>
            </a:r>
          </a:p>
          <a:p>
            <a:r>
              <a:rPr lang="en-US" dirty="0" smtClean="0"/>
              <a:t>Answer specifically</a:t>
            </a:r>
          </a:p>
          <a:p>
            <a:r>
              <a:rPr lang="en-US" dirty="0" smtClean="0"/>
              <a:t>Use information from the text in your answer without plagiarizing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Notes</a:t>
            </a:r>
            <a:endParaRPr lang="en-US" dirty="0"/>
          </a:p>
        </p:txBody>
      </p:sp>
      <p:sp>
        <p:nvSpPr>
          <p:cNvPr id="3" name="Content Placeholder 2"/>
          <p:cNvSpPr>
            <a:spLocks noGrp="1"/>
          </p:cNvSpPr>
          <p:nvPr>
            <p:ph idx="1"/>
          </p:nvPr>
        </p:nvSpPr>
        <p:spPr/>
        <p:txBody>
          <a:bodyPr/>
          <a:lstStyle/>
          <a:p>
            <a:r>
              <a:rPr lang="en-US" dirty="0" smtClean="0"/>
              <a:t>Take notes during the video of any scientific facts about tornadoes</a:t>
            </a:r>
          </a:p>
          <a:p>
            <a:r>
              <a:rPr lang="en-US" dirty="0" smtClean="0"/>
              <a:t>Take at least 10 notes in your journal</a:t>
            </a:r>
            <a:endParaRPr lang="en-US" dirty="0"/>
          </a:p>
        </p:txBody>
      </p:sp>
      <p:sp>
        <p:nvSpPr>
          <p:cNvPr id="4" name="TextBox 3"/>
          <p:cNvSpPr txBox="1"/>
          <p:nvPr/>
        </p:nvSpPr>
        <p:spPr>
          <a:xfrm>
            <a:off x="1185332" y="3857810"/>
            <a:ext cx="435429" cy="369332"/>
          </a:xfrm>
          <a:prstGeom prst="rect">
            <a:avLst/>
          </a:prstGeom>
          <a:noFill/>
        </p:spPr>
        <p:txBody>
          <a:bodyPr wrap="square" rtlCol="0">
            <a:spAutoFit/>
          </a:bodyPr>
          <a:lstStyle/>
          <a:p>
            <a:endParaRPr lang="en-US" dirty="0"/>
          </a:p>
        </p:txBody>
      </p:sp>
      <p:sp>
        <p:nvSpPr>
          <p:cNvPr id="5" name="TextBox 4"/>
          <p:cNvSpPr txBox="1"/>
          <p:nvPr/>
        </p:nvSpPr>
        <p:spPr>
          <a:xfrm>
            <a:off x="2757714" y="4414762"/>
            <a:ext cx="5105635" cy="369332"/>
          </a:xfrm>
          <a:prstGeom prst="rect">
            <a:avLst/>
          </a:prstGeom>
          <a:noFill/>
        </p:spPr>
        <p:txBody>
          <a:bodyPr wrap="none" rtlCol="0">
            <a:spAutoFit/>
          </a:bodyPr>
          <a:lstStyle/>
          <a:p>
            <a:r>
              <a:rPr lang="en-US" dirty="0" smtClean="0">
                <a:hlinkClick r:id="rId2"/>
              </a:rPr>
              <a:t>https://www.youtube.com/watch?v=gqwcXMCmv6o</a:t>
            </a:r>
            <a:r>
              <a:rPr lang="en-US" dirty="0" smtClean="0"/>
              <a:t> </a:t>
            </a:r>
            <a:endParaRPr lang="en-US" dirty="0"/>
          </a:p>
        </p:txBody>
      </p:sp>
      <p:sp>
        <p:nvSpPr>
          <p:cNvPr id="6" name="TextBox 5"/>
          <p:cNvSpPr txBox="1"/>
          <p:nvPr/>
        </p:nvSpPr>
        <p:spPr>
          <a:xfrm>
            <a:off x="2878428" y="5068569"/>
            <a:ext cx="4984921" cy="646331"/>
          </a:xfrm>
          <a:prstGeom prst="rect">
            <a:avLst/>
          </a:prstGeom>
          <a:noFill/>
        </p:spPr>
        <p:txBody>
          <a:bodyPr wrap="none" rtlCol="0">
            <a:spAutoFit/>
          </a:bodyPr>
          <a:lstStyle/>
          <a:p>
            <a:r>
              <a:rPr lang="en-US" dirty="0" smtClean="0">
                <a:hlinkClick r:id="rId3"/>
              </a:rPr>
              <a:t>https://www.youtube.com/watch?v=BMLZpjRYK9Q</a:t>
            </a:r>
            <a:r>
              <a:rPr lang="en-US" dirty="0" smtClean="0"/>
              <a: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“Twisted Chase”</a:t>
            </a:r>
            <a:endParaRPr lang="en-US" dirty="0"/>
          </a:p>
        </p:txBody>
      </p:sp>
      <p:sp>
        <p:nvSpPr>
          <p:cNvPr id="3" name="Content Placeholder 2"/>
          <p:cNvSpPr>
            <a:spLocks noGrp="1"/>
          </p:cNvSpPr>
          <p:nvPr>
            <p:ph idx="1"/>
          </p:nvPr>
        </p:nvSpPr>
        <p:spPr/>
        <p:txBody>
          <a:bodyPr/>
          <a:lstStyle/>
          <a:p>
            <a:r>
              <a:rPr lang="en-US" dirty="0" smtClean="0"/>
              <a:t>Read the article</a:t>
            </a:r>
          </a:p>
          <a:p>
            <a:r>
              <a:rPr lang="en-US" dirty="0" smtClean="0"/>
              <a:t>As you read, underline important facts or interesting statistics about Tornadoes and the people who chase them</a:t>
            </a:r>
          </a:p>
          <a:p>
            <a:r>
              <a:rPr lang="en-US" dirty="0" smtClean="0"/>
              <a:t>When you finish, read another book silently.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I can gather information by taking notes.  </a:t>
            </a:r>
            <a:endParaRPr lang="en-US" dirty="0"/>
          </a:p>
        </p:txBody>
      </p:sp>
      <p:pic>
        <p:nvPicPr>
          <p:cNvPr id="4" name="Picture 3"/>
          <p:cNvPicPr>
            <a:picLocks noChangeAspect="1"/>
          </p:cNvPicPr>
          <p:nvPr/>
        </p:nvPicPr>
        <p:blipFill>
          <a:blip r:embed="rId2"/>
          <a:stretch>
            <a:fillRect/>
          </a:stretch>
        </p:blipFill>
        <p:spPr>
          <a:xfrm>
            <a:off x="8009467" y="0"/>
            <a:ext cx="1134533" cy="119301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alpha val="47000"/>
            </a:srgbClr>
          </a:solidFill>
        </p:spPr>
        <p:txBody>
          <a:bodyPr/>
          <a:lstStyle/>
          <a:p>
            <a:r>
              <a:rPr lang="en-US" dirty="0" smtClean="0"/>
              <a:t>Tuesday</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Write today’s date on the top of the page.  </a:t>
            </a:r>
          </a:p>
          <a:p>
            <a:pPr marL="514350" indent="-514350">
              <a:buFont typeface="+mj-lt"/>
              <a:buAutoNum type="arabicPeriod"/>
            </a:pPr>
            <a:r>
              <a:rPr lang="en-US" dirty="0" smtClean="0"/>
              <a:t>Copy the Learning Target</a:t>
            </a:r>
          </a:p>
          <a:p>
            <a:pPr marL="514350" indent="-514350">
              <a:buFont typeface="+mj-lt"/>
              <a:buAutoNum type="arabicPeriod"/>
            </a:pPr>
            <a:r>
              <a:rPr lang="en-US" dirty="0" smtClean="0"/>
              <a:t>Respond to this journal prompt: </a:t>
            </a:r>
          </a:p>
          <a:p>
            <a:pPr marL="514350" indent="-514350">
              <a:buNone/>
            </a:pPr>
            <a:r>
              <a:rPr lang="en-US" b="1" dirty="0" smtClean="0"/>
              <a:t>Would you be a tornado chaser?  Why or why not?  What scares/excites you about it?  </a:t>
            </a:r>
          </a:p>
          <a:p>
            <a:pPr>
              <a:buNone/>
            </a:pPr>
            <a:r>
              <a:rPr lang="en-US" sz="2595" dirty="0" smtClean="0"/>
              <a:t>*When you finish, read silently</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charset="0"/>
                <a:ea typeface="Times New Roman" charset="0"/>
                <a:cs typeface="Times New Roman" charset="0"/>
              </a:rPr>
              <a:t>Word of the Day!</a:t>
            </a:r>
            <a:endParaRPr lang="en-US" dirty="0"/>
          </a:p>
        </p:txBody>
      </p:sp>
      <p:sp>
        <p:nvSpPr>
          <p:cNvPr id="3" name="Content Placeholder 2"/>
          <p:cNvSpPr>
            <a:spLocks noGrp="1"/>
          </p:cNvSpPr>
          <p:nvPr>
            <p:ph idx="1"/>
          </p:nvPr>
        </p:nvSpPr>
        <p:spPr>
          <a:xfrm>
            <a:off x="457200" y="1114294"/>
            <a:ext cx="8229600" cy="5011869"/>
          </a:xfrm>
        </p:spPr>
        <p:txBody>
          <a:bodyPr/>
          <a:lstStyle/>
          <a:p>
            <a:pPr algn="ctr">
              <a:lnSpc>
                <a:spcPct val="90000"/>
              </a:lnSpc>
              <a:buNone/>
            </a:pPr>
            <a:r>
              <a:rPr lang="en-US" sz="4000" b="1" u="sng" dirty="0" smtClean="0">
                <a:latin typeface="Times New Roman" charset="0"/>
                <a:ea typeface="Times New Roman" charset="0"/>
                <a:cs typeface="Times New Roman" charset="0"/>
              </a:rPr>
              <a:t>threshold </a:t>
            </a:r>
          </a:p>
          <a:p>
            <a:pPr>
              <a:lnSpc>
                <a:spcPct val="90000"/>
              </a:lnSpc>
            </a:pPr>
            <a:r>
              <a:rPr lang="en-US" b="1" dirty="0" smtClean="0">
                <a:latin typeface="Times New Roman" charset="0"/>
                <a:ea typeface="Times New Roman" charset="0"/>
                <a:cs typeface="Times New Roman" charset="0"/>
              </a:rPr>
              <a:t>– </a:t>
            </a:r>
            <a:r>
              <a:rPr lang="en-US" dirty="0" smtClean="0"/>
              <a:t>noun – an entrance, beginning place, or doorway</a:t>
            </a:r>
          </a:p>
          <a:p>
            <a:pPr>
              <a:lnSpc>
                <a:spcPct val="90000"/>
              </a:lnSpc>
              <a:buNone/>
            </a:pPr>
            <a:endParaRPr lang="en-US" dirty="0" smtClean="0"/>
          </a:p>
          <a:p>
            <a:pPr>
              <a:lnSpc>
                <a:spcPct val="90000"/>
              </a:lnSpc>
            </a:pPr>
            <a:r>
              <a:rPr lang="en-US" dirty="0" smtClean="0"/>
              <a:t>Threshold moments are like graduation ceremonies, where a student has one foot in the past, and one in the future – life experiences in what has already been, and what is yet possible.  </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4456</TotalTime>
  <Words>1029</Words>
  <Application>Microsoft Macintosh PowerPoint</Application>
  <PresentationFormat>On-screen Show (4:3)</PresentationFormat>
  <Paragraphs>123</Paragraphs>
  <Slides>25</Slides>
  <Notes>0</Notes>
  <HiddenSlides>0</HiddenSlides>
  <MMClips>0</MMClips>
  <ScaleCrop>false</ScaleCrop>
  <HeadingPairs>
    <vt:vector size="4" baseType="variant">
      <vt:variant>
        <vt:lpstr>Design Template</vt:lpstr>
      </vt:variant>
      <vt:variant>
        <vt:i4>1</vt:i4>
      </vt:variant>
      <vt:variant>
        <vt:lpstr>Slide Titles</vt:lpstr>
      </vt:variant>
      <vt:variant>
        <vt:i4>25</vt:i4>
      </vt:variant>
    </vt:vector>
  </HeadingPairs>
  <TitlesOfParts>
    <vt:vector size="26" baseType="lpstr">
      <vt:lpstr>Office Theme</vt:lpstr>
      <vt:lpstr>February Week 1</vt:lpstr>
      <vt:lpstr>Monday</vt:lpstr>
      <vt:lpstr>Word of the Day!</vt:lpstr>
      <vt:lpstr>Literacy Strands</vt:lpstr>
      <vt:lpstr>Video Notes</vt:lpstr>
      <vt:lpstr>“Twisted Chase”</vt:lpstr>
      <vt:lpstr>Learning Target</vt:lpstr>
      <vt:lpstr>Tuesday</vt:lpstr>
      <vt:lpstr>Word of the Day!</vt:lpstr>
      <vt:lpstr>Literacy Strands</vt:lpstr>
      <vt:lpstr>“Twisted Chase”</vt:lpstr>
      <vt:lpstr>Complete the TO-DO list in order:</vt:lpstr>
      <vt:lpstr>Learning Target</vt:lpstr>
      <vt:lpstr>Wednesday</vt:lpstr>
      <vt:lpstr>Word of the Day!</vt:lpstr>
      <vt:lpstr>Literacy Strands</vt:lpstr>
      <vt:lpstr>Learning Target</vt:lpstr>
      <vt:lpstr>Thursday</vt:lpstr>
      <vt:lpstr>Word of the Day!</vt:lpstr>
      <vt:lpstr>Literacy Strands</vt:lpstr>
      <vt:lpstr>Moon Watch</vt:lpstr>
      <vt:lpstr>Moon Watch</vt:lpstr>
      <vt:lpstr>Learning Target</vt:lpstr>
      <vt:lpstr>Friday</vt:lpstr>
      <vt:lpstr>Learning Target</vt:lpstr>
    </vt:vector>
  </TitlesOfParts>
  <Company>Kansas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February Week 1</dc:title>
  <dc:creator>Candice Lewis</dc:creator>
  <cp:lastModifiedBy>Candice Lewis</cp:lastModifiedBy>
  <cp:revision>9</cp:revision>
  <dcterms:created xsi:type="dcterms:W3CDTF">2015-02-06T12:40:19Z</dcterms:created>
  <dcterms:modified xsi:type="dcterms:W3CDTF">2015-02-06T21:09:26Z</dcterms:modified>
</cp:coreProperties>
</file>