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6" r:id="rId3"/>
    <p:sldId id="276" r:id="rId4"/>
    <p:sldId id="262" r:id="rId5"/>
    <p:sldId id="267" r:id="rId6"/>
    <p:sldId id="271" r:id="rId7"/>
    <p:sldId id="272" r:id="rId8"/>
    <p:sldId id="273" r:id="rId9"/>
    <p:sldId id="263" r:id="rId10"/>
    <p:sldId id="268" r:id="rId11"/>
    <p:sldId id="281" r:id="rId12"/>
    <p:sldId id="280" r:id="rId13"/>
    <p:sldId id="274" r:id="rId14"/>
    <p:sldId id="269" r:id="rId15"/>
    <p:sldId id="277" r:id="rId16"/>
    <p:sldId id="275" r:id="rId17"/>
    <p:sldId id="265" r:id="rId18"/>
    <p:sldId id="270" r:id="rId19"/>
    <p:sldId id="279" r:id="rId20"/>
    <p:sldId id="27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A53468-67DF-4F6B-AD8A-8915F72131E2}" type="datetimeFigureOut">
              <a:rPr lang="en-US" smtClean="0"/>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89020-552E-4D4B-BE96-CE5D3A43668E}" type="slidenum">
              <a:rPr lang="en-US" smtClean="0"/>
              <a:t>‹#›</a:t>
            </a:fld>
            <a:endParaRPr lang="en-US"/>
          </a:p>
        </p:txBody>
      </p:sp>
    </p:spTree>
    <p:extLst>
      <p:ext uri="{BB962C8B-B14F-4D97-AF65-F5344CB8AC3E}">
        <p14:creationId xmlns:p14="http://schemas.microsoft.com/office/powerpoint/2010/main" val="3543793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A53468-67DF-4F6B-AD8A-8915F72131E2}" type="datetimeFigureOut">
              <a:rPr lang="en-US" smtClean="0"/>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89020-552E-4D4B-BE96-CE5D3A43668E}" type="slidenum">
              <a:rPr lang="en-US" smtClean="0"/>
              <a:t>‹#›</a:t>
            </a:fld>
            <a:endParaRPr lang="en-US"/>
          </a:p>
        </p:txBody>
      </p:sp>
    </p:spTree>
    <p:extLst>
      <p:ext uri="{BB962C8B-B14F-4D97-AF65-F5344CB8AC3E}">
        <p14:creationId xmlns:p14="http://schemas.microsoft.com/office/powerpoint/2010/main" val="2244094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A53468-67DF-4F6B-AD8A-8915F72131E2}" type="datetimeFigureOut">
              <a:rPr lang="en-US" smtClean="0"/>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89020-552E-4D4B-BE96-CE5D3A43668E}" type="slidenum">
              <a:rPr lang="en-US" smtClean="0"/>
              <a:t>‹#›</a:t>
            </a:fld>
            <a:endParaRPr lang="en-US"/>
          </a:p>
        </p:txBody>
      </p:sp>
    </p:spTree>
    <p:extLst>
      <p:ext uri="{BB962C8B-B14F-4D97-AF65-F5344CB8AC3E}">
        <p14:creationId xmlns:p14="http://schemas.microsoft.com/office/powerpoint/2010/main" val="4121775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A53468-67DF-4F6B-AD8A-8915F72131E2}" type="datetimeFigureOut">
              <a:rPr lang="en-US" smtClean="0"/>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89020-552E-4D4B-BE96-CE5D3A43668E}" type="slidenum">
              <a:rPr lang="en-US" smtClean="0"/>
              <a:t>‹#›</a:t>
            </a:fld>
            <a:endParaRPr lang="en-US"/>
          </a:p>
        </p:txBody>
      </p:sp>
    </p:spTree>
    <p:extLst>
      <p:ext uri="{BB962C8B-B14F-4D97-AF65-F5344CB8AC3E}">
        <p14:creationId xmlns:p14="http://schemas.microsoft.com/office/powerpoint/2010/main" val="488010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A53468-67DF-4F6B-AD8A-8915F72131E2}" type="datetimeFigureOut">
              <a:rPr lang="en-US" smtClean="0"/>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89020-552E-4D4B-BE96-CE5D3A43668E}" type="slidenum">
              <a:rPr lang="en-US" smtClean="0"/>
              <a:t>‹#›</a:t>
            </a:fld>
            <a:endParaRPr lang="en-US"/>
          </a:p>
        </p:txBody>
      </p:sp>
    </p:spTree>
    <p:extLst>
      <p:ext uri="{BB962C8B-B14F-4D97-AF65-F5344CB8AC3E}">
        <p14:creationId xmlns:p14="http://schemas.microsoft.com/office/powerpoint/2010/main" val="252505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A53468-67DF-4F6B-AD8A-8915F72131E2}" type="datetimeFigureOut">
              <a:rPr lang="en-US" smtClean="0"/>
              <a:t>5/14/2013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989020-552E-4D4B-BE96-CE5D3A43668E}" type="slidenum">
              <a:rPr lang="en-US" smtClean="0"/>
              <a:t>‹#›</a:t>
            </a:fld>
            <a:endParaRPr lang="en-US"/>
          </a:p>
        </p:txBody>
      </p:sp>
    </p:spTree>
    <p:extLst>
      <p:ext uri="{BB962C8B-B14F-4D97-AF65-F5344CB8AC3E}">
        <p14:creationId xmlns:p14="http://schemas.microsoft.com/office/powerpoint/2010/main" val="794683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A53468-67DF-4F6B-AD8A-8915F72131E2}" type="datetimeFigureOut">
              <a:rPr lang="en-US" smtClean="0"/>
              <a:t>5/14/2013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989020-552E-4D4B-BE96-CE5D3A43668E}" type="slidenum">
              <a:rPr lang="en-US" smtClean="0"/>
              <a:t>‹#›</a:t>
            </a:fld>
            <a:endParaRPr lang="en-US"/>
          </a:p>
        </p:txBody>
      </p:sp>
    </p:spTree>
    <p:extLst>
      <p:ext uri="{BB962C8B-B14F-4D97-AF65-F5344CB8AC3E}">
        <p14:creationId xmlns:p14="http://schemas.microsoft.com/office/powerpoint/2010/main" val="29467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A53468-67DF-4F6B-AD8A-8915F72131E2}" type="datetimeFigureOut">
              <a:rPr lang="en-US" smtClean="0"/>
              <a:t>5/14/2013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989020-552E-4D4B-BE96-CE5D3A43668E}" type="slidenum">
              <a:rPr lang="en-US" smtClean="0"/>
              <a:t>‹#›</a:t>
            </a:fld>
            <a:endParaRPr lang="en-US"/>
          </a:p>
        </p:txBody>
      </p:sp>
    </p:spTree>
    <p:extLst>
      <p:ext uri="{BB962C8B-B14F-4D97-AF65-F5344CB8AC3E}">
        <p14:creationId xmlns:p14="http://schemas.microsoft.com/office/powerpoint/2010/main" val="3139609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A53468-67DF-4F6B-AD8A-8915F72131E2}" type="datetimeFigureOut">
              <a:rPr lang="en-US" smtClean="0"/>
              <a:t>5/14/2013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989020-552E-4D4B-BE96-CE5D3A43668E}" type="slidenum">
              <a:rPr lang="en-US" smtClean="0"/>
              <a:t>‹#›</a:t>
            </a:fld>
            <a:endParaRPr lang="en-US"/>
          </a:p>
        </p:txBody>
      </p:sp>
    </p:spTree>
    <p:extLst>
      <p:ext uri="{BB962C8B-B14F-4D97-AF65-F5344CB8AC3E}">
        <p14:creationId xmlns:p14="http://schemas.microsoft.com/office/powerpoint/2010/main" val="2174601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A53468-67DF-4F6B-AD8A-8915F72131E2}" type="datetimeFigureOut">
              <a:rPr lang="en-US" smtClean="0"/>
              <a:t>5/14/2013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989020-552E-4D4B-BE96-CE5D3A43668E}" type="slidenum">
              <a:rPr lang="en-US" smtClean="0"/>
              <a:t>‹#›</a:t>
            </a:fld>
            <a:endParaRPr lang="en-US"/>
          </a:p>
        </p:txBody>
      </p:sp>
    </p:spTree>
    <p:extLst>
      <p:ext uri="{BB962C8B-B14F-4D97-AF65-F5344CB8AC3E}">
        <p14:creationId xmlns:p14="http://schemas.microsoft.com/office/powerpoint/2010/main" val="1575668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A53468-67DF-4F6B-AD8A-8915F72131E2}" type="datetimeFigureOut">
              <a:rPr lang="en-US" smtClean="0"/>
              <a:t>5/14/2013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989020-552E-4D4B-BE96-CE5D3A43668E}" type="slidenum">
              <a:rPr lang="en-US" smtClean="0"/>
              <a:t>‹#›</a:t>
            </a:fld>
            <a:endParaRPr lang="en-US"/>
          </a:p>
        </p:txBody>
      </p:sp>
    </p:spTree>
    <p:extLst>
      <p:ext uri="{BB962C8B-B14F-4D97-AF65-F5344CB8AC3E}">
        <p14:creationId xmlns:p14="http://schemas.microsoft.com/office/powerpoint/2010/main" val="1964144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A53468-67DF-4F6B-AD8A-8915F72131E2}" type="datetimeFigureOut">
              <a:rPr lang="en-US" smtClean="0"/>
              <a:t>5/14/2013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989020-552E-4D4B-BE96-CE5D3A43668E}" type="slidenum">
              <a:rPr lang="en-US" smtClean="0"/>
              <a:t>‹#›</a:t>
            </a:fld>
            <a:endParaRPr lang="en-US"/>
          </a:p>
        </p:txBody>
      </p:sp>
    </p:spTree>
    <p:extLst>
      <p:ext uri="{BB962C8B-B14F-4D97-AF65-F5344CB8AC3E}">
        <p14:creationId xmlns:p14="http://schemas.microsoft.com/office/powerpoint/2010/main" val="2386660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6248400" cy="1143000"/>
          </a:xfrm>
        </p:spPr>
        <p:txBody>
          <a:bodyPr/>
          <a:lstStyle/>
          <a:p>
            <a:r>
              <a:rPr lang="en-US" dirty="0" smtClean="0"/>
              <a:t>Reading </a:t>
            </a:r>
            <a:r>
              <a:rPr lang="en-US" dirty="0" err="1" smtClean="0"/>
              <a:t>Bellwork</a:t>
            </a:r>
            <a:endParaRPr lang="en-US" dirty="0"/>
          </a:p>
        </p:txBody>
      </p:sp>
      <p:sp>
        <p:nvSpPr>
          <p:cNvPr id="3" name="Content Placeholder 2"/>
          <p:cNvSpPr>
            <a:spLocks noGrp="1"/>
          </p:cNvSpPr>
          <p:nvPr>
            <p:ph idx="1"/>
          </p:nvPr>
        </p:nvSpPr>
        <p:spPr/>
        <p:txBody>
          <a:bodyPr/>
          <a:lstStyle/>
          <a:p>
            <a:r>
              <a:rPr lang="en-US" dirty="0" smtClean="0"/>
              <a:t>Pull out your book and read silently. </a:t>
            </a:r>
          </a:p>
          <a:p>
            <a:r>
              <a:rPr lang="en-US" dirty="0" smtClean="0"/>
              <a:t>Have your suitcase ready to present.  </a:t>
            </a:r>
            <a:endParaRPr lang="en-US" dirty="0"/>
          </a:p>
        </p:txBody>
      </p:sp>
      <p:sp>
        <p:nvSpPr>
          <p:cNvPr id="4" name="TextBox 3"/>
          <p:cNvSpPr txBox="1"/>
          <p:nvPr/>
        </p:nvSpPr>
        <p:spPr>
          <a:xfrm>
            <a:off x="152400" y="152400"/>
            <a:ext cx="1462323" cy="369332"/>
          </a:xfrm>
          <a:prstGeom prst="rect">
            <a:avLst/>
          </a:prstGeom>
          <a:noFill/>
        </p:spPr>
        <p:txBody>
          <a:bodyPr wrap="none" rtlCol="0">
            <a:spAutoFit/>
          </a:bodyPr>
          <a:lstStyle/>
          <a:p>
            <a:r>
              <a:rPr lang="en-US" dirty="0" smtClean="0"/>
              <a:t>Week 4 Day 1</a:t>
            </a:r>
            <a:endParaRPr lang="en-US" dirty="0"/>
          </a:p>
        </p:txBody>
      </p:sp>
    </p:spTree>
    <p:extLst>
      <p:ext uri="{BB962C8B-B14F-4D97-AF65-F5344CB8AC3E}">
        <p14:creationId xmlns:p14="http://schemas.microsoft.com/office/powerpoint/2010/main" val="37697038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a:t>
            </a:r>
            <a:endParaRPr lang="en-US" dirty="0"/>
          </a:p>
        </p:txBody>
      </p:sp>
      <p:sp>
        <p:nvSpPr>
          <p:cNvPr id="3" name="Content Placeholder 2"/>
          <p:cNvSpPr>
            <a:spLocks noGrp="1"/>
          </p:cNvSpPr>
          <p:nvPr>
            <p:ph idx="1"/>
          </p:nvPr>
        </p:nvSpPr>
        <p:spPr/>
        <p:txBody>
          <a:bodyPr/>
          <a:lstStyle/>
          <a:p>
            <a:r>
              <a:rPr lang="en-US" dirty="0" smtClean="0"/>
              <a:t>I can survey the reading and learning I’ve done over the course of the year.  </a:t>
            </a:r>
            <a:endParaRPr lang="en-US" dirty="0"/>
          </a:p>
        </p:txBody>
      </p:sp>
      <p:pic>
        <p:nvPicPr>
          <p:cNvPr id="1031" name="Picture 7" descr="C:\Users\Kris\AppData\Local\Microsoft\Windows\Temporary Internet Files\Content.IE5\5HT1TNYL\MC90031265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4876800"/>
            <a:ext cx="1905000" cy="18126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07289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t>Survey: (on a separate piece of paper)</a:t>
            </a:r>
            <a:endParaRPr lang="en-US" dirty="0"/>
          </a:p>
        </p:txBody>
      </p:sp>
      <p:sp>
        <p:nvSpPr>
          <p:cNvPr id="3" name="Content Placeholder 2"/>
          <p:cNvSpPr>
            <a:spLocks noGrp="1"/>
          </p:cNvSpPr>
          <p:nvPr>
            <p:ph idx="1"/>
          </p:nvPr>
        </p:nvSpPr>
        <p:spPr>
          <a:xfrm>
            <a:off x="457200" y="609600"/>
            <a:ext cx="8229600" cy="5638800"/>
          </a:xfrm>
        </p:spPr>
        <p:txBody>
          <a:bodyPr>
            <a:noAutofit/>
          </a:bodyPr>
          <a:lstStyle/>
          <a:p>
            <a:pPr marL="514350" indent="-514350">
              <a:buFont typeface="+mj-lt"/>
              <a:buAutoNum type="arabicPeriod"/>
            </a:pPr>
            <a:r>
              <a:rPr lang="en-US" sz="2400" dirty="0" smtClean="0"/>
              <a:t>List your top 5 stories, articles, poems, or plays that we have read from the textbook. </a:t>
            </a:r>
          </a:p>
          <a:p>
            <a:pPr marL="514350" indent="-514350">
              <a:buFont typeface="+mj-lt"/>
              <a:buAutoNum type="arabicPeriod"/>
            </a:pPr>
            <a:r>
              <a:rPr lang="en-US" sz="2400" dirty="0" smtClean="0"/>
              <a:t>Describe what you liked about those stories giving a complete sentence for each.  </a:t>
            </a:r>
          </a:p>
          <a:p>
            <a:pPr marL="514350" indent="-514350">
              <a:buFont typeface="+mj-lt"/>
              <a:buAutoNum type="arabicPeriod"/>
            </a:pPr>
            <a:r>
              <a:rPr lang="en-US" sz="2400" dirty="0" smtClean="0"/>
              <a:t>What is one thing you wish we would have done more of in Reading class? (answer in 3 complete sentences) </a:t>
            </a:r>
          </a:p>
          <a:p>
            <a:pPr marL="514350" indent="-514350">
              <a:buFont typeface="+mj-lt"/>
              <a:buAutoNum type="arabicPeriod"/>
            </a:pPr>
            <a:r>
              <a:rPr lang="en-US" sz="2400" dirty="0" smtClean="0"/>
              <a:t>What is one thing you wish we would have done less in Reading class? </a:t>
            </a:r>
            <a:r>
              <a:rPr lang="en-US" sz="2400" dirty="0"/>
              <a:t>(answer in 3 complete sentences) </a:t>
            </a:r>
            <a:endParaRPr lang="en-US" sz="2400" dirty="0" smtClean="0"/>
          </a:p>
          <a:p>
            <a:pPr marL="514350" indent="-514350">
              <a:buFont typeface="+mj-lt"/>
              <a:buAutoNum type="arabicPeriod"/>
            </a:pPr>
            <a:r>
              <a:rPr lang="en-US" sz="2400" dirty="0" smtClean="0"/>
              <a:t>What is one thing that you feel you’ve learned the best this year in regards to Reading? </a:t>
            </a:r>
          </a:p>
          <a:p>
            <a:pPr marL="514350" indent="-514350">
              <a:buFont typeface="+mj-lt"/>
              <a:buAutoNum type="arabicPeriod"/>
            </a:pPr>
            <a:r>
              <a:rPr lang="en-US" sz="2400" dirty="0" smtClean="0"/>
              <a:t>We have read several other novels and things aside from the textbook.  Which of those was your favorite?  Why?</a:t>
            </a:r>
          </a:p>
          <a:p>
            <a:pPr marL="514350" indent="-514350">
              <a:buFont typeface="+mj-lt"/>
              <a:buAutoNum type="arabicPeriod"/>
            </a:pPr>
            <a:r>
              <a:rPr lang="en-US" sz="2400" dirty="0" smtClean="0"/>
              <a:t>We have had several projects this year.  Which was your favorite?   Why?  (think about book to movie, book cover, etc.) </a:t>
            </a:r>
            <a:endParaRPr lang="en-US" sz="2400" dirty="0"/>
          </a:p>
        </p:txBody>
      </p:sp>
    </p:spTree>
    <p:extLst>
      <p:ext uri="{BB962C8B-B14F-4D97-AF65-F5344CB8AC3E}">
        <p14:creationId xmlns:p14="http://schemas.microsoft.com/office/powerpoint/2010/main" val="40890451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smtClean="0"/>
              <a:t>Be sure you have your name on your survey and turn it in.  </a:t>
            </a:r>
          </a:p>
          <a:p>
            <a:r>
              <a:rPr lang="en-US" dirty="0" smtClean="0"/>
              <a:t>Read Chapter 19. </a:t>
            </a:r>
            <a:endParaRPr lang="en-US" dirty="0"/>
          </a:p>
        </p:txBody>
      </p:sp>
    </p:spTree>
    <p:extLst>
      <p:ext uri="{BB962C8B-B14F-4D97-AF65-F5344CB8AC3E}">
        <p14:creationId xmlns:p14="http://schemas.microsoft.com/office/powerpoint/2010/main" val="13764237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t>
            </a:r>
            <a:r>
              <a:rPr lang="en-US" dirty="0" err="1" smtClean="0"/>
              <a:t>Bellwork</a:t>
            </a:r>
            <a:endParaRPr lang="en-US" dirty="0"/>
          </a:p>
        </p:txBody>
      </p:sp>
      <p:sp>
        <p:nvSpPr>
          <p:cNvPr id="3" name="Content Placeholder 2"/>
          <p:cNvSpPr>
            <a:spLocks noGrp="1"/>
          </p:cNvSpPr>
          <p:nvPr>
            <p:ph idx="1"/>
          </p:nvPr>
        </p:nvSpPr>
        <p:spPr>
          <a:xfrm>
            <a:off x="457200" y="1600201"/>
            <a:ext cx="8229600" cy="1447800"/>
          </a:xfrm>
        </p:spPr>
        <p:txBody>
          <a:bodyPr/>
          <a:lstStyle/>
          <a:p>
            <a:pPr marL="0" indent="0">
              <a:buNone/>
            </a:pPr>
            <a:r>
              <a:rPr lang="en-US" dirty="0" smtClean="0"/>
              <a:t>Pull out a book and read.  This is a good opportunity for you to be reading an AR book!</a:t>
            </a:r>
          </a:p>
        </p:txBody>
      </p:sp>
      <p:sp>
        <p:nvSpPr>
          <p:cNvPr id="4" name="Rectangle 3"/>
          <p:cNvSpPr/>
          <p:nvPr/>
        </p:nvSpPr>
        <p:spPr>
          <a:xfrm>
            <a:off x="18516" y="0"/>
            <a:ext cx="1462323" cy="369332"/>
          </a:xfrm>
          <a:prstGeom prst="rect">
            <a:avLst/>
          </a:prstGeom>
        </p:spPr>
        <p:txBody>
          <a:bodyPr wrap="none">
            <a:spAutoFit/>
          </a:bodyPr>
          <a:lstStyle/>
          <a:p>
            <a:r>
              <a:rPr lang="en-US" dirty="0" smtClean="0"/>
              <a:t>Week 3 Day 4</a:t>
            </a:r>
            <a:endParaRPr lang="en-US" dirty="0"/>
          </a:p>
        </p:txBody>
      </p:sp>
      <p:pic>
        <p:nvPicPr>
          <p:cNvPr id="1026" name="Picture 2" descr="C:\Users\Kris\AppData\Local\Microsoft\Windows\Temporary Internet Files\Content.IE5\XUVQA3YC\MC90044042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9000" y="3276600"/>
            <a:ext cx="2373139" cy="1955257"/>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Kris\AppData\Local\Microsoft\Windows\Temporary Internet Files\Content.IE5\FTT5LPAV\MC90044173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239" y="4277017"/>
            <a:ext cx="2743200" cy="27432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C:\Users\Kris\AppData\Local\Microsoft\Windows\Temporary Internet Files\Content.IE5\5HT1TNYL\MC900439819[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4254228"/>
            <a:ext cx="2362200"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0749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a:t>
            </a:r>
            <a:endParaRPr lang="en-US" dirty="0"/>
          </a:p>
        </p:txBody>
      </p:sp>
      <p:sp>
        <p:nvSpPr>
          <p:cNvPr id="3" name="Content Placeholder 2"/>
          <p:cNvSpPr>
            <a:spLocks noGrp="1"/>
          </p:cNvSpPr>
          <p:nvPr>
            <p:ph idx="1"/>
          </p:nvPr>
        </p:nvSpPr>
        <p:spPr/>
        <p:txBody>
          <a:bodyPr/>
          <a:lstStyle/>
          <a:p>
            <a:r>
              <a:rPr lang="en-US" dirty="0" smtClean="0"/>
              <a:t>Describe the characters and setting of a book</a:t>
            </a:r>
          </a:p>
          <a:p>
            <a:endParaRPr lang="en-US" dirty="0"/>
          </a:p>
          <a:p>
            <a:r>
              <a:rPr lang="en-US" dirty="0" smtClean="0"/>
              <a:t>Explain the events that occur in a book</a:t>
            </a:r>
            <a:endParaRPr lang="en-US" dirty="0"/>
          </a:p>
        </p:txBody>
      </p:sp>
      <p:pic>
        <p:nvPicPr>
          <p:cNvPr id="1031" name="Picture 7" descr="C:\Users\Kris\AppData\Local\Microsoft\Windows\Temporary Internet Files\Content.IE5\5HT1TNYL\MC90031265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4876800"/>
            <a:ext cx="1905000" cy="18126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21086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20</a:t>
            </a:r>
            <a:endParaRPr lang="en-US" dirty="0"/>
          </a:p>
        </p:txBody>
      </p:sp>
      <p:sp>
        <p:nvSpPr>
          <p:cNvPr id="3" name="Content Placeholder 2"/>
          <p:cNvSpPr>
            <a:spLocks noGrp="1"/>
          </p:cNvSpPr>
          <p:nvPr>
            <p:ph idx="1"/>
          </p:nvPr>
        </p:nvSpPr>
        <p:spPr/>
        <p:txBody>
          <a:bodyPr/>
          <a:lstStyle/>
          <a:p>
            <a:r>
              <a:rPr lang="en-US" dirty="0" smtClean="0"/>
              <a:t>We will read some of Chapter 20 as a class.  You will be responsible for having the book completed by tomorrow.  </a:t>
            </a:r>
            <a:endParaRPr lang="en-US" dirty="0"/>
          </a:p>
        </p:txBody>
      </p:sp>
    </p:spTree>
    <p:extLst>
      <p:ext uri="{BB962C8B-B14F-4D97-AF65-F5344CB8AC3E}">
        <p14:creationId xmlns:p14="http://schemas.microsoft.com/office/powerpoint/2010/main" val="510931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Book vs. Movie</a:t>
            </a:r>
            <a:endParaRPr lang="en-US" dirty="0">
              <a:solidFill>
                <a:srgbClr val="C00000"/>
              </a:solidFill>
            </a:endParaRPr>
          </a:p>
        </p:txBody>
      </p:sp>
      <p:sp>
        <p:nvSpPr>
          <p:cNvPr id="3" name="Content Placeholder 2"/>
          <p:cNvSpPr>
            <a:spLocks noGrp="1"/>
          </p:cNvSpPr>
          <p:nvPr>
            <p:ph idx="1"/>
          </p:nvPr>
        </p:nvSpPr>
        <p:spPr/>
        <p:txBody>
          <a:bodyPr/>
          <a:lstStyle/>
          <a:p>
            <a:pPr marL="0" indent="0">
              <a:buNone/>
            </a:pPr>
            <a:r>
              <a:rPr lang="en-US" dirty="0" smtClean="0">
                <a:solidFill>
                  <a:srgbClr val="C00000"/>
                </a:solidFill>
              </a:rPr>
              <a:t>Next week, you will be watching the movie, “The City of Ember.”  When books are turned into movies, changes are often made to characters, settings, and events.  Answer numbers 1-11 on the City of Ember Book vs. Movie sheet.  Then, when we watch the movie, we will answer numbers 12-14 to see how The City of Ember movie differs from the book.</a:t>
            </a:r>
            <a:endParaRPr lang="en-US" dirty="0">
              <a:solidFill>
                <a:srgbClr val="C00000"/>
              </a:solidFill>
            </a:endParaRPr>
          </a:p>
        </p:txBody>
      </p:sp>
    </p:spTree>
    <p:extLst>
      <p:ext uri="{BB962C8B-B14F-4D97-AF65-F5344CB8AC3E}">
        <p14:creationId xmlns:p14="http://schemas.microsoft.com/office/powerpoint/2010/main" val="9587984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6248400" cy="1143000"/>
          </a:xfrm>
        </p:spPr>
        <p:txBody>
          <a:bodyPr/>
          <a:lstStyle/>
          <a:p>
            <a:r>
              <a:rPr lang="en-US" dirty="0" smtClean="0"/>
              <a:t>Reading </a:t>
            </a:r>
            <a:r>
              <a:rPr lang="en-US" dirty="0" err="1" smtClean="0"/>
              <a:t>Bellwork</a:t>
            </a:r>
            <a:endParaRPr lang="en-US" dirty="0"/>
          </a:p>
        </p:txBody>
      </p:sp>
      <p:sp>
        <p:nvSpPr>
          <p:cNvPr id="3" name="Content Placeholder 2"/>
          <p:cNvSpPr>
            <a:spLocks noGrp="1"/>
          </p:cNvSpPr>
          <p:nvPr>
            <p:ph idx="1"/>
          </p:nvPr>
        </p:nvSpPr>
        <p:spPr/>
        <p:txBody>
          <a:bodyPr/>
          <a:lstStyle/>
          <a:p>
            <a:r>
              <a:rPr lang="en-US" dirty="0" smtClean="0"/>
              <a:t>Have your book out ready to turn in.</a:t>
            </a:r>
          </a:p>
          <a:p>
            <a:pPr marL="0" indent="0">
              <a:buNone/>
            </a:pPr>
            <a:r>
              <a:rPr lang="en-US" b="1" u="sng" dirty="0" smtClean="0"/>
              <a:t>Class Discussion: </a:t>
            </a:r>
            <a:endParaRPr lang="en-US" b="1" u="sng" dirty="0"/>
          </a:p>
          <a:p>
            <a:r>
              <a:rPr lang="en-US" dirty="0" smtClean="0"/>
              <a:t>What surprised you about this book?  </a:t>
            </a:r>
          </a:p>
          <a:p>
            <a:r>
              <a:rPr lang="en-US" dirty="0" smtClean="0"/>
              <a:t>What do you think will happen to </a:t>
            </a:r>
            <a:r>
              <a:rPr lang="en-US" dirty="0" err="1" smtClean="0"/>
              <a:t>Doon</a:t>
            </a:r>
            <a:r>
              <a:rPr lang="en-US" dirty="0" smtClean="0"/>
              <a:t>, </a:t>
            </a:r>
            <a:r>
              <a:rPr lang="en-US" dirty="0" err="1" smtClean="0"/>
              <a:t>Lina</a:t>
            </a:r>
            <a:r>
              <a:rPr lang="en-US" dirty="0" smtClean="0"/>
              <a:t>, and Poppy now?  What problems are they bound to face?  </a:t>
            </a:r>
          </a:p>
          <a:p>
            <a:r>
              <a:rPr lang="en-US" dirty="0" smtClean="0"/>
              <a:t>If you were to end the book differently, how would you end it?    </a:t>
            </a:r>
          </a:p>
        </p:txBody>
      </p:sp>
      <p:sp>
        <p:nvSpPr>
          <p:cNvPr id="4" name="TextBox 3"/>
          <p:cNvSpPr txBox="1"/>
          <p:nvPr/>
        </p:nvSpPr>
        <p:spPr>
          <a:xfrm>
            <a:off x="152400" y="152400"/>
            <a:ext cx="1462323" cy="369332"/>
          </a:xfrm>
          <a:prstGeom prst="rect">
            <a:avLst/>
          </a:prstGeom>
          <a:noFill/>
        </p:spPr>
        <p:txBody>
          <a:bodyPr wrap="none" rtlCol="0">
            <a:spAutoFit/>
          </a:bodyPr>
          <a:lstStyle/>
          <a:p>
            <a:r>
              <a:rPr lang="en-US" dirty="0" smtClean="0"/>
              <a:t>Week 4 Day 5</a:t>
            </a:r>
            <a:endParaRPr lang="en-US" dirty="0"/>
          </a:p>
        </p:txBody>
      </p:sp>
    </p:spTree>
    <p:extLst>
      <p:ext uri="{BB962C8B-B14F-4D97-AF65-F5344CB8AC3E}">
        <p14:creationId xmlns:p14="http://schemas.microsoft.com/office/powerpoint/2010/main" val="33717027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a:t>
            </a:r>
            <a:endParaRPr lang="en-US" dirty="0"/>
          </a:p>
        </p:txBody>
      </p:sp>
      <p:sp>
        <p:nvSpPr>
          <p:cNvPr id="3" name="Content Placeholder 2"/>
          <p:cNvSpPr>
            <a:spLocks noGrp="1"/>
          </p:cNvSpPr>
          <p:nvPr>
            <p:ph idx="1"/>
          </p:nvPr>
        </p:nvSpPr>
        <p:spPr/>
        <p:txBody>
          <a:bodyPr/>
          <a:lstStyle/>
          <a:p>
            <a:r>
              <a:rPr lang="en-US" dirty="0" smtClean="0"/>
              <a:t>I can rewrite the ending of the book, using my knowledge of the Plot.  </a:t>
            </a:r>
          </a:p>
          <a:p>
            <a:r>
              <a:rPr lang="en-US" dirty="0" smtClean="0"/>
              <a:t>I can map out an accurate plot diagram of </a:t>
            </a:r>
            <a:r>
              <a:rPr lang="en-US" i="1" dirty="0" smtClean="0"/>
              <a:t>The City of Ember</a:t>
            </a:r>
            <a:r>
              <a:rPr lang="en-US" dirty="0" smtClean="0"/>
              <a:t>.  </a:t>
            </a:r>
            <a:endParaRPr lang="en-US" dirty="0"/>
          </a:p>
        </p:txBody>
      </p:sp>
      <p:pic>
        <p:nvPicPr>
          <p:cNvPr id="1031" name="Picture 7" descr="C:\Users\Kris\AppData\Local\Microsoft\Windows\Temporary Internet Files\Content.IE5\5HT1TNYL\MC90031265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4876800"/>
            <a:ext cx="1905000" cy="18126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26380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Perfect Endings</a:t>
            </a:r>
            <a:endParaRPr lang="en-US" dirty="0"/>
          </a:p>
        </p:txBody>
      </p:sp>
      <p:sp>
        <p:nvSpPr>
          <p:cNvPr id="3" name="Content Placeholder 2"/>
          <p:cNvSpPr>
            <a:spLocks noGrp="1"/>
          </p:cNvSpPr>
          <p:nvPr>
            <p:ph idx="1"/>
          </p:nvPr>
        </p:nvSpPr>
        <p:spPr/>
        <p:txBody>
          <a:bodyPr/>
          <a:lstStyle/>
          <a:p>
            <a:r>
              <a:rPr lang="en-US" dirty="0" smtClean="0"/>
              <a:t>Even if you enjoyed the ending of the book, pretend you didn’t.  </a:t>
            </a:r>
          </a:p>
          <a:p>
            <a:r>
              <a:rPr lang="en-US" dirty="0" smtClean="0"/>
              <a:t>How would you like the book to end?   </a:t>
            </a:r>
          </a:p>
          <a:p>
            <a:r>
              <a:rPr lang="en-US" dirty="0" smtClean="0"/>
              <a:t>With a partner, work together to re-write the ending of the book.  Write at least a half a page on the back side of your plot diagram.  We will share these at the end of class.  </a:t>
            </a:r>
          </a:p>
          <a:p>
            <a:r>
              <a:rPr lang="en-US" dirty="0" smtClean="0"/>
              <a:t>(you may work individually if you prefer) </a:t>
            </a:r>
            <a:endParaRPr lang="en-US" dirty="0"/>
          </a:p>
        </p:txBody>
      </p:sp>
    </p:spTree>
    <p:extLst>
      <p:ext uri="{BB962C8B-B14F-4D97-AF65-F5344CB8AC3E}">
        <p14:creationId xmlns:p14="http://schemas.microsoft.com/office/powerpoint/2010/main" val="129309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a:t>
            </a:r>
            <a:endParaRPr lang="en-US" dirty="0"/>
          </a:p>
        </p:txBody>
      </p:sp>
      <p:sp>
        <p:nvSpPr>
          <p:cNvPr id="3" name="Content Placeholder 2"/>
          <p:cNvSpPr>
            <a:spLocks noGrp="1"/>
          </p:cNvSpPr>
          <p:nvPr>
            <p:ph idx="1"/>
          </p:nvPr>
        </p:nvSpPr>
        <p:spPr/>
        <p:txBody>
          <a:bodyPr/>
          <a:lstStyle/>
          <a:p>
            <a:r>
              <a:rPr lang="en-US" dirty="0" smtClean="0"/>
              <a:t>I can demonstrate my knowledge of a character’s traits by presenting their personal suitcase to take out of Ember.  </a:t>
            </a:r>
            <a:endParaRPr lang="en-US" dirty="0"/>
          </a:p>
        </p:txBody>
      </p:sp>
      <p:pic>
        <p:nvPicPr>
          <p:cNvPr id="1031" name="Picture 7" descr="C:\Users\Kris\AppData\Local\Microsoft\Windows\Temporary Internet Files\Content.IE5\5HT1TNYL\MC90031265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4876800"/>
            <a:ext cx="1905000" cy="18126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79862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 diagrams</a:t>
            </a:r>
            <a:endParaRPr lang="en-US" dirty="0"/>
          </a:p>
        </p:txBody>
      </p:sp>
      <p:sp>
        <p:nvSpPr>
          <p:cNvPr id="3" name="Content Placeholder 2"/>
          <p:cNvSpPr>
            <a:spLocks noGrp="1"/>
          </p:cNvSpPr>
          <p:nvPr>
            <p:ph idx="1"/>
          </p:nvPr>
        </p:nvSpPr>
        <p:spPr/>
        <p:txBody>
          <a:bodyPr/>
          <a:lstStyle/>
          <a:p>
            <a:r>
              <a:rPr lang="en-US" dirty="0"/>
              <a:t>When you get your plot diagram back, draw a new plot diagram on the second half of the page.  </a:t>
            </a:r>
            <a:r>
              <a:rPr lang="en-US" dirty="0" smtClean="0"/>
              <a:t>(Remember to LABEL all the parts of plot) </a:t>
            </a:r>
            <a:endParaRPr lang="en-US" dirty="0"/>
          </a:p>
          <a:p>
            <a:r>
              <a:rPr lang="en-US" dirty="0"/>
              <a:t>Complete an </a:t>
            </a:r>
            <a:r>
              <a:rPr lang="en-US" i="1" dirty="0"/>
              <a:t>accurate</a:t>
            </a:r>
            <a:r>
              <a:rPr lang="en-US" dirty="0"/>
              <a:t> plot diagram for The City of </a:t>
            </a:r>
            <a:r>
              <a:rPr lang="en-US" dirty="0" smtClean="0"/>
              <a:t>Ember.  You </a:t>
            </a:r>
            <a:r>
              <a:rPr lang="en-US" dirty="0"/>
              <a:t>may draw pictures </a:t>
            </a:r>
            <a:r>
              <a:rPr lang="en-US" dirty="0" smtClean="0"/>
              <a:t>to illustrate important events.  </a:t>
            </a:r>
          </a:p>
          <a:p>
            <a:r>
              <a:rPr lang="en-US" dirty="0" smtClean="0"/>
              <a:t>You must finish by the end of the hour.    </a:t>
            </a:r>
            <a:endParaRPr lang="en-US" dirty="0"/>
          </a:p>
          <a:p>
            <a:endParaRPr lang="en-US" dirty="0"/>
          </a:p>
        </p:txBody>
      </p:sp>
    </p:spTree>
    <p:extLst>
      <p:ext uri="{BB962C8B-B14F-4D97-AF65-F5344CB8AC3E}">
        <p14:creationId xmlns:p14="http://schemas.microsoft.com/office/powerpoint/2010/main" val="787265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a:t>
            </a:r>
            <a:endParaRPr lang="en-US" dirty="0"/>
          </a:p>
        </p:txBody>
      </p:sp>
      <p:sp>
        <p:nvSpPr>
          <p:cNvPr id="3" name="Content Placeholder 2"/>
          <p:cNvSpPr>
            <a:spLocks noGrp="1"/>
          </p:cNvSpPr>
          <p:nvPr>
            <p:ph idx="1"/>
          </p:nvPr>
        </p:nvSpPr>
        <p:spPr/>
        <p:txBody>
          <a:bodyPr/>
          <a:lstStyle/>
          <a:p>
            <a:r>
              <a:rPr lang="en-US" dirty="0" smtClean="0"/>
              <a:t>Read Chapter 17.  </a:t>
            </a:r>
            <a:endParaRPr lang="en-US" dirty="0"/>
          </a:p>
        </p:txBody>
      </p:sp>
    </p:spTree>
    <p:extLst>
      <p:ext uri="{BB962C8B-B14F-4D97-AF65-F5344CB8AC3E}">
        <p14:creationId xmlns:p14="http://schemas.microsoft.com/office/powerpoint/2010/main" val="3489675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6248400" cy="1143000"/>
          </a:xfrm>
        </p:spPr>
        <p:txBody>
          <a:bodyPr/>
          <a:lstStyle/>
          <a:p>
            <a:r>
              <a:rPr lang="en-US" dirty="0" smtClean="0"/>
              <a:t>Reading </a:t>
            </a:r>
            <a:r>
              <a:rPr lang="en-US" dirty="0" err="1" smtClean="0"/>
              <a:t>Bellwork</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Give three important events that happened in chapter 16.</a:t>
            </a:r>
          </a:p>
          <a:p>
            <a:pPr marL="514350" indent="-514350">
              <a:buAutoNum type="arabicPeriod"/>
            </a:pPr>
            <a:r>
              <a:rPr lang="en-US" dirty="0" smtClean="0"/>
              <a:t>Give three important events that happened in chapter 17.</a:t>
            </a:r>
          </a:p>
          <a:p>
            <a:pPr marL="514350" indent="-514350">
              <a:buAutoNum type="arabicPeriod"/>
            </a:pPr>
            <a:r>
              <a:rPr lang="en-US" dirty="0" smtClean="0"/>
              <a:t>What do you think is going to happen next?  Explain why you think this.</a:t>
            </a:r>
            <a:endParaRPr lang="en-US" dirty="0"/>
          </a:p>
        </p:txBody>
      </p:sp>
      <p:sp>
        <p:nvSpPr>
          <p:cNvPr id="4" name="TextBox 3"/>
          <p:cNvSpPr txBox="1"/>
          <p:nvPr/>
        </p:nvSpPr>
        <p:spPr>
          <a:xfrm>
            <a:off x="152400" y="152400"/>
            <a:ext cx="1462323" cy="369332"/>
          </a:xfrm>
          <a:prstGeom prst="rect">
            <a:avLst/>
          </a:prstGeom>
          <a:noFill/>
        </p:spPr>
        <p:txBody>
          <a:bodyPr wrap="none" rtlCol="0">
            <a:spAutoFit/>
          </a:bodyPr>
          <a:lstStyle/>
          <a:p>
            <a:r>
              <a:rPr lang="en-US" dirty="0" smtClean="0"/>
              <a:t>Week 4 Day 2</a:t>
            </a:r>
            <a:endParaRPr lang="en-US" dirty="0"/>
          </a:p>
        </p:txBody>
      </p:sp>
    </p:spTree>
    <p:extLst>
      <p:ext uri="{BB962C8B-B14F-4D97-AF65-F5344CB8AC3E}">
        <p14:creationId xmlns:p14="http://schemas.microsoft.com/office/powerpoint/2010/main" val="1468849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a:t>
            </a:r>
            <a:endParaRPr lang="en-US" dirty="0"/>
          </a:p>
        </p:txBody>
      </p:sp>
      <p:sp>
        <p:nvSpPr>
          <p:cNvPr id="3" name="Content Placeholder 2"/>
          <p:cNvSpPr>
            <a:spLocks noGrp="1"/>
          </p:cNvSpPr>
          <p:nvPr>
            <p:ph idx="1"/>
          </p:nvPr>
        </p:nvSpPr>
        <p:spPr/>
        <p:txBody>
          <a:bodyPr/>
          <a:lstStyle/>
          <a:p>
            <a:r>
              <a:rPr lang="en-US" dirty="0" smtClean="0"/>
              <a:t>Give an organized description of the events in a story</a:t>
            </a:r>
          </a:p>
          <a:p>
            <a:pPr marL="0" indent="0">
              <a:buNone/>
            </a:pPr>
            <a:endParaRPr lang="en-US" dirty="0" smtClean="0"/>
          </a:p>
          <a:p>
            <a:r>
              <a:rPr lang="en-US" dirty="0" smtClean="0"/>
              <a:t>I can show events in a story using knowledge of setting and </a:t>
            </a:r>
            <a:r>
              <a:rPr lang="en-US" dirty="0" smtClean="0"/>
              <a:t>characters</a:t>
            </a:r>
          </a:p>
          <a:p>
            <a:pPr marL="0" indent="0">
              <a:buNone/>
            </a:pPr>
            <a:r>
              <a:rPr lang="en-US" dirty="0" smtClean="0"/>
              <a:t>(You need a separate piece of paper with your name on it.) </a:t>
            </a:r>
            <a:endParaRPr lang="en-US" dirty="0"/>
          </a:p>
        </p:txBody>
      </p:sp>
      <p:pic>
        <p:nvPicPr>
          <p:cNvPr id="1031" name="Picture 7" descr="C:\Users\Kris\AppData\Local\Microsoft\Windows\Temporary Internet Files\Content.IE5\5HT1TNYL\MC90031265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4876800"/>
            <a:ext cx="1905000" cy="18126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53705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But First… A Quiz!!!</a:t>
            </a:r>
            <a:endParaRPr lang="en-US" dirty="0"/>
          </a:p>
        </p:txBody>
      </p:sp>
      <p:sp>
        <p:nvSpPr>
          <p:cNvPr id="3" name="Content Placeholder 2"/>
          <p:cNvSpPr>
            <a:spLocks noGrp="1"/>
          </p:cNvSpPr>
          <p:nvPr>
            <p:ph idx="1"/>
          </p:nvPr>
        </p:nvSpPr>
        <p:spPr>
          <a:xfrm>
            <a:off x="228600" y="1066800"/>
            <a:ext cx="8686800" cy="5638800"/>
          </a:xfrm>
        </p:spPr>
        <p:txBody>
          <a:bodyPr>
            <a:normAutofit/>
          </a:bodyPr>
          <a:lstStyle/>
          <a:p>
            <a:pPr marL="514350" indent="-514350">
              <a:spcAft>
                <a:spcPts val="1200"/>
              </a:spcAft>
              <a:buAutoNum type="arabicPeriod"/>
            </a:pPr>
            <a:r>
              <a:rPr lang="en-US" dirty="0" smtClean="0"/>
              <a:t>When </a:t>
            </a:r>
            <a:r>
              <a:rPr lang="en-US" dirty="0" err="1" smtClean="0"/>
              <a:t>Doon</a:t>
            </a:r>
            <a:r>
              <a:rPr lang="en-US" dirty="0" smtClean="0"/>
              <a:t> and </a:t>
            </a:r>
            <a:r>
              <a:rPr lang="en-US" dirty="0" err="1" smtClean="0"/>
              <a:t>Lina</a:t>
            </a:r>
            <a:r>
              <a:rPr lang="en-US" dirty="0" smtClean="0"/>
              <a:t> first find the boats, how do they plan to tell people?</a:t>
            </a:r>
          </a:p>
          <a:p>
            <a:pPr marL="514350" indent="-514350">
              <a:spcAft>
                <a:spcPts val="1200"/>
              </a:spcAft>
              <a:buAutoNum type="arabicPeriod"/>
            </a:pPr>
            <a:r>
              <a:rPr lang="en-US" dirty="0" smtClean="0"/>
              <a:t>While </a:t>
            </a:r>
            <a:r>
              <a:rPr lang="en-US" dirty="0" err="1" smtClean="0"/>
              <a:t>Doon</a:t>
            </a:r>
            <a:r>
              <a:rPr lang="en-US" dirty="0" smtClean="0"/>
              <a:t> is packing for the journey, what happens to the “worm”?  </a:t>
            </a:r>
          </a:p>
          <a:p>
            <a:pPr marL="514350" indent="-514350">
              <a:spcAft>
                <a:spcPts val="1200"/>
              </a:spcAft>
              <a:buAutoNum type="arabicPeriod"/>
            </a:pPr>
            <a:r>
              <a:rPr lang="en-US" dirty="0" smtClean="0"/>
              <a:t>When she is with the mayor, how does </a:t>
            </a:r>
            <a:r>
              <a:rPr lang="en-US" dirty="0" err="1" smtClean="0"/>
              <a:t>Lina</a:t>
            </a:r>
            <a:r>
              <a:rPr lang="en-US" dirty="0" smtClean="0"/>
              <a:t> get away?</a:t>
            </a:r>
          </a:p>
          <a:p>
            <a:pPr marL="514350" indent="-514350">
              <a:spcAft>
                <a:spcPts val="1200"/>
              </a:spcAft>
              <a:buAutoNum type="arabicPeriod"/>
            </a:pPr>
            <a:r>
              <a:rPr lang="en-US" dirty="0" smtClean="0"/>
              <a:t>When </a:t>
            </a:r>
            <a:r>
              <a:rPr lang="en-US" dirty="0" err="1" smtClean="0"/>
              <a:t>Lina</a:t>
            </a:r>
            <a:r>
              <a:rPr lang="en-US" dirty="0" smtClean="0"/>
              <a:t> is on the roof, how does she know that </a:t>
            </a:r>
            <a:r>
              <a:rPr lang="en-US" dirty="0" err="1" smtClean="0"/>
              <a:t>Doon</a:t>
            </a:r>
            <a:r>
              <a:rPr lang="en-US" dirty="0" smtClean="0"/>
              <a:t> is on his way to the </a:t>
            </a:r>
            <a:r>
              <a:rPr lang="en-US" dirty="0" err="1" smtClean="0"/>
              <a:t>Pipeworks</a:t>
            </a:r>
            <a:r>
              <a:rPr lang="en-US" dirty="0" smtClean="0"/>
              <a:t>?</a:t>
            </a:r>
          </a:p>
          <a:p>
            <a:pPr marL="514350" indent="-514350">
              <a:spcAft>
                <a:spcPts val="1200"/>
              </a:spcAft>
              <a:buAutoNum type="arabicPeriod"/>
            </a:pPr>
            <a:r>
              <a:rPr lang="en-US" dirty="0" smtClean="0"/>
              <a:t>Who does </a:t>
            </a:r>
            <a:r>
              <a:rPr lang="en-US" dirty="0" err="1" smtClean="0"/>
              <a:t>Lina</a:t>
            </a:r>
            <a:r>
              <a:rPr lang="en-US" dirty="0" smtClean="0"/>
              <a:t> bring with her to the </a:t>
            </a:r>
            <a:r>
              <a:rPr lang="en-US" dirty="0" err="1" smtClean="0"/>
              <a:t>Pipeworks</a:t>
            </a:r>
            <a:r>
              <a:rPr lang="en-US" dirty="0" smtClean="0"/>
              <a:t>?</a:t>
            </a:r>
            <a:endParaRPr lang="en-US" dirty="0"/>
          </a:p>
        </p:txBody>
      </p:sp>
    </p:spTree>
    <p:extLst>
      <p:ext uri="{BB962C8B-B14F-4D97-AF65-F5344CB8AC3E}">
        <p14:creationId xmlns:p14="http://schemas.microsoft.com/office/powerpoint/2010/main" val="1021516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0" indent="0">
              <a:buNone/>
            </a:pPr>
            <a:r>
              <a:rPr lang="en-US" dirty="0" smtClean="0">
                <a:solidFill>
                  <a:srgbClr val="C00000"/>
                </a:solidFill>
              </a:rPr>
              <a:t>You will be given a set of events that happened in chapters 16 and 17.  Fill in the blanks with the names of the correct characters.  Add three more important events in the boxes.  Then, cut out each of the events and place them in the order they occurred in the book.</a:t>
            </a:r>
            <a:endParaRPr lang="en-US" dirty="0">
              <a:solidFill>
                <a:srgbClr val="C00000"/>
              </a:solidFill>
            </a:endParaRPr>
          </a:p>
        </p:txBody>
      </p:sp>
    </p:spTree>
    <p:extLst>
      <p:ext uri="{BB962C8B-B14F-4D97-AF65-F5344CB8AC3E}">
        <p14:creationId xmlns:p14="http://schemas.microsoft.com/office/powerpoint/2010/main" val="15006543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Comic Strip</a:t>
            </a:r>
            <a:endParaRPr lang="en-US" dirty="0">
              <a:solidFill>
                <a:srgbClr val="C00000"/>
              </a:solidFill>
            </a:endParaRPr>
          </a:p>
        </p:txBody>
      </p:sp>
      <p:sp>
        <p:nvSpPr>
          <p:cNvPr id="3" name="Content Placeholder 2"/>
          <p:cNvSpPr>
            <a:spLocks noGrp="1"/>
          </p:cNvSpPr>
          <p:nvPr>
            <p:ph idx="1"/>
          </p:nvPr>
        </p:nvSpPr>
        <p:spPr/>
        <p:txBody>
          <a:bodyPr/>
          <a:lstStyle/>
          <a:p>
            <a:pPr marL="0" indent="0">
              <a:buNone/>
            </a:pPr>
            <a:r>
              <a:rPr lang="en-US" dirty="0" smtClean="0">
                <a:solidFill>
                  <a:srgbClr val="C00000"/>
                </a:solidFill>
              </a:rPr>
              <a:t>Use the events you just organized to create a comic strip.  Your comic should have one panel (box) for each of the nine events.  Under each panel, write 1-2 sentences describing what is happening in the panel.</a:t>
            </a:r>
          </a:p>
          <a:p>
            <a:pPr marL="0" indent="0">
              <a:buNone/>
            </a:pPr>
            <a:endParaRPr lang="en-US" dirty="0" smtClean="0">
              <a:solidFill>
                <a:srgbClr val="C00000"/>
              </a:solidFill>
            </a:endParaRPr>
          </a:p>
          <a:p>
            <a:pPr marL="0" indent="0">
              <a:buNone/>
            </a:pPr>
            <a:r>
              <a:rPr lang="en-US" dirty="0" smtClean="0">
                <a:solidFill>
                  <a:srgbClr val="C00000"/>
                </a:solidFill>
              </a:rPr>
              <a:t>Homework: Finish Comic Strip and read Chapter 18.  </a:t>
            </a:r>
            <a:endParaRPr lang="en-US" dirty="0">
              <a:solidFill>
                <a:srgbClr val="C00000"/>
              </a:solidFill>
            </a:endParaRPr>
          </a:p>
        </p:txBody>
      </p:sp>
    </p:spTree>
    <p:extLst>
      <p:ext uri="{BB962C8B-B14F-4D97-AF65-F5344CB8AC3E}">
        <p14:creationId xmlns:p14="http://schemas.microsoft.com/office/powerpoint/2010/main" val="30015301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6248400" cy="1143000"/>
          </a:xfrm>
        </p:spPr>
        <p:txBody>
          <a:bodyPr/>
          <a:lstStyle/>
          <a:p>
            <a:r>
              <a:rPr lang="en-US" dirty="0" smtClean="0"/>
              <a:t>Reading </a:t>
            </a:r>
            <a:r>
              <a:rPr lang="en-US" dirty="0" err="1" smtClean="0"/>
              <a:t>Bellwork</a:t>
            </a:r>
            <a:endParaRPr lang="en-US" dirty="0"/>
          </a:p>
        </p:txBody>
      </p:sp>
      <p:sp>
        <p:nvSpPr>
          <p:cNvPr id="3" name="Content Placeholder 2"/>
          <p:cNvSpPr>
            <a:spLocks noGrp="1"/>
          </p:cNvSpPr>
          <p:nvPr>
            <p:ph idx="1"/>
          </p:nvPr>
        </p:nvSpPr>
        <p:spPr/>
        <p:txBody>
          <a:bodyPr/>
          <a:lstStyle/>
          <a:p>
            <a:r>
              <a:rPr lang="en-US" dirty="0" smtClean="0"/>
              <a:t>Turn in your comic strip from yesterday.  </a:t>
            </a:r>
          </a:p>
          <a:p>
            <a:r>
              <a:rPr lang="en-US" dirty="0" smtClean="0"/>
              <a:t>Read silently.  </a:t>
            </a:r>
            <a:endParaRPr lang="en-US" dirty="0"/>
          </a:p>
        </p:txBody>
      </p:sp>
      <p:sp>
        <p:nvSpPr>
          <p:cNvPr id="4" name="TextBox 3"/>
          <p:cNvSpPr txBox="1"/>
          <p:nvPr/>
        </p:nvSpPr>
        <p:spPr>
          <a:xfrm>
            <a:off x="152400" y="152400"/>
            <a:ext cx="1462323" cy="369332"/>
          </a:xfrm>
          <a:prstGeom prst="rect">
            <a:avLst/>
          </a:prstGeom>
          <a:noFill/>
        </p:spPr>
        <p:txBody>
          <a:bodyPr wrap="none" rtlCol="0">
            <a:spAutoFit/>
          </a:bodyPr>
          <a:lstStyle/>
          <a:p>
            <a:r>
              <a:rPr lang="en-US" dirty="0" smtClean="0"/>
              <a:t>Week 4 Day 3</a:t>
            </a:r>
            <a:endParaRPr lang="en-US" dirty="0"/>
          </a:p>
        </p:txBody>
      </p:sp>
    </p:spTree>
    <p:extLst>
      <p:ext uri="{BB962C8B-B14F-4D97-AF65-F5344CB8AC3E}">
        <p14:creationId xmlns:p14="http://schemas.microsoft.com/office/powerpoint/2010/main" val="1002444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719</TotalTime>
  <Words>916</Words>
  <Application>Microsoft Office PowerPoint</Application>
  <PresentationFormat>On-screen Show (4:3)</PresentationFormat>
  <Paragraphs>76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Reading Bellwork</vt:lpstr>
      <vt:lpstr>Learning Target</vt:lpstr>
      <vt:lpstr>Homework: </vt:lpstr>
      <vt:lpstr>Reading Bellwork</vt:lpstr>
      <vt:lpstr>Learning Target</vt:lpstr>
      <vt:lpstr>But First… A Quiz!!!</vt:lpstr>
      <vt:lpstr>PowerPoint Presentation</vt:lpstr>
      <vt:lpstr>Comic Strip</vt:lpstr>
      <vt:lpstr>Reading Bellwork</vt:lpstr>
      <vt:lpstr>Learning Target</vt:lpstr>
      <vt:lpstr>Survey: (on a separate piece of paper)</vt:lpstr>
      <vt:lpstr>Homework:</vt:lpstr>
      <vt:lpstr>Reading Bellwork</vt:lpstr>
      <vt:lpstr>Learning Target</vt:lpstr>
      <vt:lpstr>Chapter 20</vt:lpstr>
      <vt:lpstr>Book vs. Movie</vt:lpstr>
      <vt:lpstr>Reading Bellwork</vt:lpstr>
      <vt:lpstr>Learning Target</vt:lpstr>
      <vt:lpstr>Perfect Endings</vt:lpstr>
      <vt:lpstr>PLOT diagrams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Bellwork</dc:title>
  <dc:creator>Kris</dc:creator>
  <cp:lastModifiedBy>IMT</cp:lastModifiedBy>
  <cp:revision>20</cp:revision>
  <dcterms:created xsi:type="dcterms:W3CDTF">2013-05-11T01:44:12Z</dcterms:created>
  <dcterms:modified xsi:type="dcterms:W3CDTF">2013-05-14T14:39:49Z</dcterms:modified>
</cp:coreProperties>
</file>