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63" r:id="rId2"/>
    <p:sldId id="258" r:id="rId3"/>
    <p:sldId id="265" r:id="rId4"/>
    <p:sldId id="267" r:id="rId5"/>
    <p:sldId id="266" r:id="rId6"/>
    <p:sldId id="262" r:id="rId7"/>
    <p:sldId id="259" r:id="rId8"/>
    <p:sldId id="257" r:id="rId9"/>
    <p:sldId id="264" r:id="rId10"/>
    <p:sldId id="280" r:id="rId11"/>
    <p:sldId id="281" r:id="rId12"/>
    <p:sldId id="282" r:id="rId13"/>
    <p:sldId id="272" r:id="rId14"/>
    <p:sldId id="273" r:id="rId15"/>
    <p:sldId id="274" r:id="rId16"/>
    <p:sldId id="271" r:id="rId17"/>
    <p:sldId id="275" r:id="rId18"/>
    <p:sldId id="276" r:id="rId19"/>
    <p:sldId id="277" r:id="rId20"/>
    <p:sldId id="260" r:id="rId21"/>
    <p:sldId id="278" r:id="rId22"/>
    <p:sldId id="279" r:id="rId23"/>
    <p:sldId id="270" r:id="rId24"/>
    <p:sldId id="269"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D4FF"/>
    <a:srgbClr val="3B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53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EA7FB46-931D-4DA9-8C01-6294A1A3E5F8}" type="datetimeFigureOut">
              <a:rPr lang="en-US" smtClean="0"/>
              <a:t>4/22/2013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64311BC-C162-4AB5-A5A3-107E4B173D7B}" type="slidenum">
              <a:rPr lang="en-US" smtClean="0"/>
              <a:t>‹#›</a:t>
            </a:fld>
            <a:endParaRPr lang="en-US"/>
          </a:p>
        </p:txBody>
      </p:sp>
    </p:spTree>
    <p:extLst>
      <p:ext uri="{BB962C8B-B14F-4D97-AF65-F5344CB8AC3E}">
        <p14:creationId xmlns:p14="http://schemas.microsoft.com/office/powerpoint/2010/main" val="193193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3D6B77-7ECE-4681-8B82-4C71F556C8F7}"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3121075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D6B77-7ECE-4681-8B82-4C71F556C8F7}"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19154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D6B77-7ECE-4681-8B82-4C71F556C8F7}"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304192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D6B77-7ECE-4681-8B82-4C71F556C8F7}"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376278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D6B77-7ECE-4681-8B82-4C71F556C8F7}"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321920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3D6B77-7ECE-4681-8B82-4C71F556C8F7}"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425052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3D6B77-7ECE-4681-8B82-4C71F556C8F7}" type="datetimeFigureOut">
              <a:rPr lang="en-US" smtClean="0"/>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378812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3D6B77-7ECE-4681-8B82-4C71F556C8F7}" type="datetimeFigureOut">
              <a:rPr lang="en-US" smtClean="0"/>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309553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D6B77-7ECE-4681-8B82-4C71F556C8F7}" type="datetimeFigureOut">
              <a:rPr lang="en-US" smtClean="0"/>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84110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D6B77-7ECE-4681-8B82-4C71F556C8F7}"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313517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D6B77-7ECE-4681-8B82-4C71F556C8F7}"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4116F-0C82-4F07-9324-BF3FF2AD1A31}" type="slidenum">
              <a:rPr lang="en-US" smtClean="0"/>
              <a:t>‹#›</a:t>
            </a:fld>
            <a:endParaRPr lang="en-US"/>
          </a:p>
        </p:txBody>
      </p:sp>
    </p:spTree>
    <p:extLst>
      <p:ext uri="{BB962C8B-B14F-4D97-AF65-F5344CB8AC3E}">
        <p14:creationId xmlns:p14="http://schemas.microsoft.com/office/powerpoint/2010/main" val="428716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BD4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D6B77-7ECE-4681-8B82-4C71F556C8F7}" type="datetimeFigureOut">
              <a:rPr lang="en-US" smtClean="0"/>
              <a:t>4/22/2013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4116F-0C82-4F07-9324-BF3FF2AD1A31}" type="slidenum">
              <a:rPr lang="en-US" smtClean="0"/>
              <a:t>‹#›</a:t>
            </a:fld>
            <a:endParaRPr lang="en-US"/>
          </a:p>
        </p:txBody>
      </p:sp>
    </p:spTree>
    <p:extLst>
      <p:ext uri="{BB962C8B-B14F-4D97-AF65-F5344CB8AC3E}">
        <p14:creationId xmlns:p14="http://schemas.microsoft.com/office/powerpoint/2010/main" val="415782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Hsd1tCmeYBc" TargetMode="External"/><Relationship Id="rId2" Type="http://schemas.openxmlformats.org/officeDocument/2006/relationships/hyperlink" Target="http://www.youtube.com/watch?v=HwSKkKrUz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t>
            </a:r>
            <a:r>
              <a:rPr lang="en-US" dirty="0" err="1" smtClean="0"/>
              <a:t>Bellwork</a:t>
            </a:r>
            <a:endParaRPr lang="en-US" dirty="0"/>
          </a:p>
        </p:txBody>
      </p:sp>
      <p:sp>
        <p:nvSpPr>
          <p:cNvPr id="3" name="Content Placeholder 2"/>
          <p:cNvSpPr>
            <a:spLocks noGrp="1"/>
          </p:cNvSpPr>
          <p:nvPr>
            <p:ph idx="1"/>
          </p:nvPr>
        </p:nvSpPr>
        <p:spPr/>
        <p:txBody>
          <a:bodyPr/>
          <a:lstStyle/>
          <a:p>
            <a:pPr marL="0" indent="0">
              <a:buNone/>
            </a:pPr>
            <a:r>
              <a:rPr lang="en-US" dirty="0" smtClean="0"/>
              <a:t>Pull </a:t>
            </a:r>
            <a:r>
              <a:rPr lang="en-US" dirty="0"/>
              <a:t>out a book and read.  </a:t>
            </a:r>
          </a:p>
        </p:txBody>
      </p:sp>
      <p:sp>
        <p:nvSpPr>
          <p:cNvPr id="4" name="TextBox 3"/>
          <p:cNvSpPr txBox="1"/>
          <p:nvPr/>
        </p:nvSpPr>
        <p:spPr>
          <a:xfrm>
            <a:off x="-1" y="273"/>
            <a:ext cx="1462323" cy="369332"/>
          </a:xfrm>
          <a:prstGeom prst="rect">
            <a:avLst/>
          </a:prstGeom>
          <a:noFill/>
        </p:spPr>
        <p:txBody>
          <a:bodyPr wrap="none" rtlCol="0">
            <a:spAutoFit/>
          </a:bodyPr>
          <a:lstStyle/>
          <a:p>
            <a:r>
              <a:rPr lang="en-US" dirty="0" smtClean="0"/>
              <a:t>Week 1 Day 1</a:t>
            </a:r>
            <a:endParaRPr lang="en-US" dirty="0"/>
          </a:p>
        </p:txBody>
      </p:sp>
      <p:pic>
        <p:nvPicPr>
          <p:cNvPr id="1026" name="Picture 2" descr="C:\Users\Kris\AppData\Local\Microsoft\Windows\Temporary Internet Files\Content.IE5\WM1FIR0C\MP9004485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895600"/>
            <a:ext cx="4724400" cy="3162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328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 notes in your Notebook…</a:t>
            </a:r>
            <a:br>
              <a:rPr lang="en-US" dirty="0" smtClean="0"/>
            </a:br>
            <a:r>
              <a:rPr lang="en-US" dirty="0" smtClean="0"/>
              <a:t>I.J. 26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smtClean="0"/>
              <a:t>Elements of Setting: </a:t>
            </a:r>
          </a:p>
          <a:p>
            <a:pPr marL="0" indent="0">
              <a:buNone/>
            </a:pPr>
            <a:r>
              <a:rPr lang="en-US" b="1" dirty="0" smtClean="0"/>
              <a:t>Where: </a:t>
            </a:r>
          </a:p>
          <a:p>
            <a:r>
              <a:rPr lang="en-US" dirty="0" smtClean="0"/>
              <a:t>describe using the five senses if possible</a:t>
            </a:r>
          </a:p>
          <a:p>
            <a:r>
              <a:rPr lang="en-US" dirty="0" smtClean="0"/>
              <a:t>picture yourself in the place </a:t>
            </a:r>
          </a:p>
          <a:p>
            <a:r>
              <a:rPr lang="en-US" dirty="0" smtClean="0"/>
              <a:t>use specific details (not just green grass, but was the grass freshly cut or overgrown?) </a:t>
            </a:r>
          </a:p>
          <a:p>
            <a:pPr marL="0" indent="0">
              <a:buNone/>
            </a:pPr>
            <a:r>
              <a:rPr lang="en-US" b="1" dirty="0" smtClean="0"/>
              <a:t>When: </a:t>
            </a:r>
          </a:p>
          <a:p>
            <a:r>
              <a:rPr lang="en-US" dirty="0" smtClean="0"/>
              <a:t>Doesn’t </a:t>
            </a:r>
            <a:r>
              <a:rPr lang="en-US" i="1" dirty="0" smtClean="0"/>
              <a:t>have</a:t>
            </a:r>
            <a:r>
              <a:rPr lang="en-US" dirty="0" smtClean="0"/>
              <a:t> to be a specific date and time (April 30</a:t>
            </a:r>
            <a:r>
              <a:rPr lang="en-US" baseline="30000" dirty="0" smtClean="0"/>
              <a:t>th</a:t>
            </a:r>
            <a:r>
              <a:rPr lang="en-US" dirty="0" smtClean="0"/>
              <a:t>, 9:45 am) </a:t>
            </a:r>
          </a:p>
          <a:p>
            <a:r>
              <a:rPr lang="en-US" dirty="0" smtClean="0"/>
              <a:t>day, season, time in history, general time of day, month, or year. (fall, morning, early 1800s, future, past) </a:t>
            </a:r>
            <a:endParaRPr lang="en-US" dirty="0"/>
          </a:p>
        </p:txBody>
      </p:sp>
    </p:spTree>
    <p:extLst>
      <p:ext uri="{BB962C8B-B14F-4D97-AF65-F5344CB8AC3E}">
        <p14:creationId xmlns:p14="http://schemas.microsoft.com/office/powerpoint/2010/main" val="3918516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Take notes in your Notebook… </a:t>
            </a:r>
            <a:r>
              <a:rPr lang="en-US" dirty="0" smtClean="0"/>
              <a:t/>
            </a:r>
            <a:br>
              <a:rPr lang="en-US" dirty="0" smtClean="0"/>
            </a:br>
            <a:r>
              <a:rPr lang="en-US" dirty="0"/>
              <a:t>I.J. 26</a:t>
            </a:r>
          </a:p>
        </p:txBody>
      </p:sp>
      <p:sp>
        <p:nvSpPr>
          <p:cNvPr id="3" name="Content Placeholder 2"/>
          <p:cNvSpPr>
            <a:spLocks noGrp="1"/>
          </p:cNvSpPr>
          <p:nvPr>
            <p:ph idx="1"/>
          </p:nvPr>
        </p:nvSpPr>
        <p:spPr/>
        <p:txBody>
          <a:bodyPr/>
          <a:lstStyle/>
          <a:p>
            <a:r>
              <a:rPr lang="en-US" dirty="0" smtClean="0"/>
              <a:t>After we watch the clip, describe in detail the setting.  Take into consideration all of the elements and details we just discussed.  </a:t>
            </a:r>
          </a:p>
          <a:p>
            <a:pPr marL="0" indent="0">
              <a:buNone/>
            </a:pPr>
            <a:r>
              <a:rPr lang="en-US" dirty="0">
                <a:hlinkClick r:id="rId2"/>
              </a:rPr>
              <a:t>http://</a:t>
            </a:r>
            <a:r>
              <a:rPr lang="en-US" dirty="0" smtClean="0">
                <a:hlinkClick r:id="rId2"/>
              </a:rPr>
              <a:t>www.youtube.com/watch?v=HwSKkKrUzUk</a:t>
            </a:r>
            <a:endParaRPr lang="en-US" dirty="0" smtClean="0"/>
          </a:p>
          <a:p>
            <a:pPr marL="0" indent="0">
              <a:buNone/>
            </a:pPr>
            <a:r>
              <a:rPr lang="en-US" dirty="0">
                <a:hlinkClick r:id="rId3"/>
              </a:rPr>
              <a:t>http://</a:t>
            </a:r>
            <a:r>
              <a:rPr lang="en-US" dirty="0" smtClean="0">
                <a:hlinkClick r:id="rId3"/>
              </a:rPr>
              <a:t>www.youtube.com/watch?v=Hsd1tCmeYBc</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47549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p:txBody>
          <a:bodyPr/>
          <a:lstStyle/>
          <a:p>
            <a:r>
              <a:rPr lang="en-US" dirty="0" smtClean="0"/>
              <a:t>Read </a:t>
            </a:r>
            <a:r>
              <a:rPr lang="en-US" dirty="0"/>
              <a:t>chapter 1 </a:t>
            </a:r>
            <a:r>
              <a:rPr lang="en-US" dirty="0" smtClean="0"/>
              <a:t>with the table around you.  Take turns reading pages and read so everyone can hear and understand.  </a:t>
            </a:r>
          </a:p>
          <a:p>
            <a:r>
              <a:rPr lang="en-US" dirty="0" smtClean="0"/>
              <a:t>Be thinking about the setting of Ember as you read.  </a:t>
            </a:r>
          </a:p>
          <a:p>
            <a:r>
              <a:rPr lang="en-US" dirty="0" smtClean="0"/>
              <a:t>What you don’t finish will be homework.  </a:t>
            </a:r>
            <a:endParaRPr lang="en-US" dirty="0"/>
          </a:p>
        </p:txBody>
      </p:sp>
    </p:spTree>
    <p:extLst>
      <p:ext uri="{BB962C8B-B14F-4D97-AF65-F5344CB8AC3E}">
        <p14:creationId xmlns:p14="http://schemas.microsoft.com/office/powerpoint/2010/main" val="285824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t>
            </a:r>
            <a:r>
              <a:rPr lang="en-US" dirty="0" err="1" smtClean="0"/>
              <a:t>Bellwork</a:t>
            </a:r>
            <a:r>
              <a:rPr lang="en-US" dirty="0" smtClean="0"/>
              <a:t/>
            </a:r>
            <a:br>
              <a:rPr lang="en-US" dirty="0" smtClean="0"/>
            </a:br>
            <a:r>
              <a:rPr lang="en-US" dirty="0" smtClean="0"/>
              <a:t>I.J. 27</a:t>
            </a:r>
            <a:endParaRPr lang="en-US" dirty="0"/>
          </a:p>
        </p:txBody>
      </p:sp>
      <p:sp>
        <p:nvSpPr>
          <p:cNvPr id="3" name="Content Placeholder 2"/>
          <p:cNvSpPr>
            <a:spLocks noGrp="1"/>
          </p:cNvSpPr>
          <p:nvPr>
            <p:ph idx="1"/>
          </p:nvPr>
        </p:nvSpPr>
        <p:spPr/>
        <p:txBody>
          <a:bodyPr/>
          <a:lstStyle/>
          <a:p>
            <a:r>
              <a:rPr lang="en-US" dirty="0" smtClean="0"/>
              <a:t>Write one paragraph describing the setting so far in the book, “The City of Ember.”  What is it like during the daytime?  Over night?  Why do you think the city is this way?  How do you think this might play a role in the book?</a:t>
            </a:r>
            <a:endParaRPr lang="en-US" dirty="0"/>
          </a:p>
        </p:txBody>
      </p:sp>
      <p:sp>
        <p:nvSpPr>
          <p:cNvPr id="4" name="TextBox 3"/>
          <p:cNvSpPr txBox="1"/>
          <p:nvPr/>
        </p:nvSpPr>
        <p:spPr>
          <a:xfrm>
            <a:off x="-1" y="273"/>
            <a:ext cx="1462323" cy="369332"/>
          </a:xfrm>
          <a:prstGeom prst="rect">
            <a:avLst/>
          </a:prstGeom>
          <a:noFill/>
        </p:spPr>
        <p:txBody>
          <a:bodyPr wrap="none" rtlCol="0">
            <a:spAutoFit/>
          </a:bodyPr>
          <a:lstStyle/>
          <a:p>
            <a:r>
              <a:rPr lang="en-US" dirty="0" smtClean="0"/>
              <a:t>Week 1 Day 3</a:t>
            </a:r>
            <a:endParaRPr lang="en-US" dirty="0"/>
          </a:p>
        </p:txBody>
      </p:sp>
    </p:spTree>
    <p:extLst>
      <p:ext uri="{BB962C8B-B14F-4D97-AF65-F5344CB8AC3E}">
        <p14:creationId xmlns:p14="http://schemas.microsoft.com/office/powerpoint/2010/main" val="995819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Create a model to show the setting of a book</a:t>
            </a:r>
          </a:p>
          <a:p>
            <a:endParaRPr lang="en-US" dirty="0"/>
          </a:p>
          <a:p>
            <a:r>
              <a:rPr lang="en-US" dirty="0" smtClean="0"/>
              <a:t>Cite evidence from a book to describe its setting</a:t>
            </a:r>
            <a:endParaRPr lang="en-US" dirty="0"/>
          </a:p>
        </p:txBody>
      </p:sp>
      <p:pic>
        <p:nvPicPr>
          <p:cNvPr id="1026" name="Picture 2" descr="C:\Users\Kris\AppData\Local\Microsoft\Windows\Temporary Internet Files\Content.IE5\AQA0C6T3\MC900384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79" y="5181600"/>
            <a:ext cx="1944014" cy="1596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744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1905000"/>
          </a:xfrm>
        </p:spPr>
        <p:txBody>
          <a:bodyPr/>
          <a:lstStyle/>
          <a:p>
            <a:r>
              <a:rPr lang="en-US" dirty="0" smtClean="0">
                <a:solidFill>
                  <a:srgbClr val="C00000"/>
                </a:solidFill>
              </a:rPr>
              <a:t>Read chapter 2 in groups for 15 minutes.  Any pages remaining in chapter 2 will be read for homework.</a:t>
            </a:r>
            <a:endParaRPr lang="en-US" dirty="0">
              <a:solidFill>
                <a:srgbClr val="C00000"/>
              </a:solidFill>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628544"/>
            <a:ext cx="2576512" cy="2077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8656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C00000"/>
                </a:solidFill>
              </a:rPr>
              <a:t>Setting Popup</a:t>
            </a:r>
            <a:endParaRPr lang="en-US" dirty="0">
              <a:solidFill>
                <a:srgbClr val="C00000"/>
              </a:solidFill>
            </a:endParaRPr>
          </a:p>
        </p:txBody>
      </p:sp>
      <p:sp>
        <p:nvSpPr>
          <p:cNvPr id="3" name="Content Placeholder 2"/>
          <p:cNvSpPr>
            <a:spLocks noGrp="1"/>
          </p:cNvSpPr>
          <p:nvPr>
            <p:ph idx="1"/>
          </p:nvPr>
        </p:nvSpPr>
        <p:spPr>
          <a:xfrm>
            <a:off x="457200" y="1066800"/>
            <a:ext cx="8229600" cy="5638800"/>
          </a:xfrm>
        </p:spPr>
        <p:txBody>
          <a:bodyPr>
            <a:normAutofit/>
          </a:bodyPr>
          <a:lstStyle/>
          <a:p>
            <a:r>
              <a:rPr lang="en-US" dirty="0" smtClean="0">
                <a:solidFill>
                  <a:srgbClr val="C00000"/>
                </a:solidFill>
              </a:rPr>
              <a:t>Find three statements in the book that describe the setting.  On a half sheet of paper, write these in quotes.  Give a page number for each quote.  This paper will be glued to the back of your popup.</a:t>
            </a:r>
          </a:p>
          <a:p>
            <a:pPr marL="0" indent="0">
              <a:buNone/>
            </a:pPr>
            <a:endParaRPr lang="en-US" sz="1800" dirty="0" smtClean="0">
              <a:solidFill>
                <a:srgbClr val="C00000"/>
              </a:solidFill>
            </a:endParaRPr>
          </a:p>
          <a:p>
            <a:r>
              <a:rPr lang="en-US" dirty="0" smtClean="0">
                <a:solidFill>
                  <a:srgbClr val="C00000"/>
                </a:solidFill>
              </a:rPr>
              <a:t>Using this information and other information from the book, create a popup which creatively and accurately portrays the setting of the book.  Listen for instructions for creating your popup.</a:t>
            </a:r>
            <a:endParaRPr lang="en-US" dirty="0">
              <a:solidFill>
                <a:srgbClr val="C00000"/>
              </a:solidFill>
            </a:endParaRPr>
          </a:p>
        </p:txBody>
      </p:sp>
    </p:spTree>
    <p:extLst>
      <p:ext uri="{BB962C8B-B14F-4D97-AF65-F5344CB8AC3E}">
        <p14:creationId xmlns:p14="http://schemas.microsoft.com/office/powerpoint/2010/main" val="315688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t>
            </a:r>
            <a:r>
              <a:rPr lang="en-US" dirty="0" err="1" smtClean="0"/>
              <a:t>Bellwork</a:t>
            </a:r>
            <a:r>
              <a:rPr lang="en-US" dirty="0" smtClean="0"/>
              <a:t/>
            </a:r>
            <a:br>
              <a:rPr lang="en-US" dirty="0" smtClean="0"/>
            </a:br>
            <a:r>
              <a:rPr lang="en-US" dirty="0" smtClean="0"/>
              <a:t>I.J. 28</a:t>
            </a:r>
            <a:endParaRPr lang="en-US" dirty="0"/>
          </a:p>
        </p:txBody>
      </p:sp>
      <p:sp>
        <p:nvSpPr>
          <p:cNvPr id="3" name="Content Placeholder 2"/>
          <p:cNvSpPr>
            <a:spLocks noGrp="1"/>
          </p:cNvSpPr>
          <p:nvPr>
            <p:ph idx="1"/>
          </p:nvPr>
        </p:nvSpPr>
        <p:spPr/>
        <p:txBody>
          <a:bodyPr/>
          <a:lstStyle/>
          <a:p>
            <a:r>
              <a:rPr lang="en-US" dirty="0" smtClean="0"/>
              <a:t>Write a one-paragraph summary of what has happened so far in the book.</a:t>
            </a:r>
            <a:endParaRPr lang="en-US" dirty="0"/>
          </a:p>
        </p:txBody>
      </p:sp>
      <p:sp>
        <p:nvSpPr>
          <p:cNvPr id="4" name="TextBox 3"/>
          <p:cNvSpPr txBox="1"/>
          <p:nvPr/>
        </p:nvSpPr>
        <p:spPr>
          <a:xfrm>
            <a:off x="-1" y="273"/>
            <a:ext cx="1462323" cy="369332"/>
          </a:xfrm>
          <a:prstGeom prst="rect">
            <a:avLst/>
          </a:prstGeom>
          <a:noFill/>
        </p:spPr>
        <p:txBody>
          <a:bodyPr wrap="none" rtlCol="0">
            <a:spAutoFit/>
          </a:bodyPr>
          <a:lstStyle/>
          <a:p>
            <a:r>
              <a:rPr lang="en-US" dirty="0" smtClean="0"/>
              <a:t>Week 1 Day </a:t>
            </a:r>
            <a:r>
              <a:rPr lang="en-US" dirty="0"/>
              <a:t>4</a:t>
            </a:r>
          </a:p>
        </p:txBody>
      </p:sp>
    </p:spTree>
    <p:extLst>
      <p:ext uri="{BB962C8B-B14F-4D97-AF65-F5344CB8AC3E}">
        <p14:creationId xmlns:p14="http://schemas.microsoft.com/office/powerpoint/2010/main" val="2927439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Create a model to show the setting of a book</a:t>
            </a:r>
          </a:p>
          <a:p>
            <a:endParaRPr lang="en-US" dirty="0"/>
          </a:p>
          <a:p>
            <a:r>
              <a:rPr lang="en-US" dirty="0" smtClean="0"/>
              <a:t>Cite evidence from a book to describe its setting</a:t>
            </a:r>
            <a:endParaRPr lang="en-US" dirty="0"/>
          </a:p>
        </p:txBody>
      </p:sp>
      <p:pic>
        <p:nvPicPr>
          <p:cNvPr id="1026" name="Picture 2" descr="C:\Users\Kris\AppData\Local\Microsoft\Windows\Temporary Internet Files\Content.IE5\AQA0C6T3\MC900384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79" y="5181600"/>
            <a:ext cx="1944014" cy="1596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861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C00000"/>
                </a:solidFill>
              </a:rPr>
              <a:t>Setting Popup</a:t>
            </a:r>
            <a:endParaRPr lang="en-US" dirty="0">
              <a:solidFill>
                <a:srgbClr val="C00000"/>
              </a:solidFill>
            </a:endParaRPr>
          </a:p>
        </p:txBody>
      </p:sp>
      <p:sp>
        <p:nvSpPr>
          <p:cNvPr id="3" name="Content Placeholder 2"/>
          <p:cNvSpPr>
            <a:spLocks noGrp="1"/>
          </p:cNvSpPr>
          <p:nvPr>
            <p:ph idx="1"/>
          </p:nvPr>
        </p:nvSpPr>
        <p:spPr>
          <a:xfrm>
            <a:off x="457200" y="838200"/>
            <a:ext cx="8229600" cy="5867400"/>
          </a:xfrm>
        </p:spPr>
        <p:txBody>
          <a:bodyPr>
            <a:normAutofit fontScale="92500" lnSpcReduction="10000"/>
          </a:bodyPr>
          <a:lstStyle/>
          <a:p>
            <a:pPr marL="0" indent="0">
              <a:buNone/>
            </a:pPr>
            <a:r>
              <a:rPr lang="en-US" dirty="0" smtClean="0">
                <a:solidFill>
                  <a:srgbClr val="C00000"/>
                </a:solidFill>
              </a:rPr>
              <a:t>Continue working on your popup.  At the end of class we will spend time reading quietly.  At this time, any work remaining on your popup will be homework.</a:t>
            </a:r>
          </a:p>
          <a:p>
            <a:pPr marL="0" indent="0">
              <a:buNone/>
            </a:pPr>
            <a:endParaRPr lang="en-US" sz="1900" dirty="0" smtClean="0">
              <a:solidFill>
                <a:srgbClr val="C00000"/>
              </a:solidFill>
            </a:endParaRPr>
          </a:p>
          <a:p>
            <a:r>
              <a:rPr lang="en-US" dirty="0" smtClean="0">
                <a:solidFill>
                  <a:srgbClr val="C00000"/>
                </a:solidFill>
              </a:rPr>
              <a:t>Find three statements in the book that describe the setting.  On a half sheet of paper, write these in quotes.  Give a page number for each quote.  This paper will be glued to the back of your popup.</a:t>
            </a:r>
          </a:p>
          <a:p>
            <a:pPr marL="0" indent="0">
              <a:buNone/>
            </a:pPr>
            <a:endParaRPr lang="en-US" sz="1900" dirty="0" smtClean="0">
              <a:solidFill>
                <a:srgbClr val="C00000"/>
              </a:solidFill>
            </a:endParaRPr>
          </a:p>
          <a:p>
            <a:r>
              <a:rPr lang="en-US" dirty="0" smtClean="0">
                <a:solidFill>
                  <a:srgbClr val="C00000"/>
                </a:solidFill>
              </a:rPr>
              <a:t>Using this information and other information from the book, create a popup which creatively and accurately portrays the setting of the book.  </a:t>
            </a:r>
            <a:endParaRPr lang="en-US" dirty="0">
              <a:solidFill>
                <a:srgbClr val="C00000"/>
              </a:solidFill>
            </a:endParaRPr>
          </a:p>
        </p:txBody>
      </p:sp>
    </p:spTree>
    <p:extLst>
      <p:ext uri="{BB962C8B-B14F-4D97-AF65-F5344CB8AC3E}">
        <p14:creationId xmlns:p14="http://schemas.microsoft.com/office/powerpoint/2010/main" val="475160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Make a prediction based on the introduction of a book</a:t>
            </a:r>
          </a:p>
          <a:p>
            <a:r>
              <a:rPr lang="en-US" dirty="0" smtClean="0"/>
              <a:t>Draw a plot diagram using the parts of plot</a:t>
            </a:r>
            <a:endParaRPr lang="en-US" dirty="0"/>
          </a:p>
        </p:txBody>
      </p:sp>
      <p:pic>
        <p:nvPicPr>
          <p:cNvPr id="1026" name="Picture 2" descr="C:\Users\Kris\AppData\Local\Microsoft\Windows\Temporary Internet Files\Content.IE5\AQA0C6T3\MC900384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79" y="5181600"/>
            <a:ext cx="1944014" cy="1596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152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1905000"/>
          </a:xfrm>
        </p:spPr>
        <p:txBody>
          <a:bodyPr/>
          <a:lstStyle/>
          <a:p>
            <a:r>
              <a:rPr lang="en-US" dirty="0" smtClean="0">
                <a:solidFill>
                  <a:srgbClr val="C00000"/>
                </a:solidFill>
              </a:rPr>
              <a:t>Begin reading chapter 3 of the book.  Any pages left in chapter 3 at the end of class will be homework.</a:t>
            </a:r>
            <a:endParaRPr lang="en-US" dirty="0">
              <a:solidFill>
                <a:srgbClr val="C00000"/>
              </a:solidFill>
            </a:endParaRPr>
          </a:p>
        </p:txBody>
      </p:sp>
      <p:pic>
        <p:nvPicPr>
          <p:cNvPr id="3075" name="Picture 3" descr="C:\Users\Kris\AppData\Local\Microsoft\Windows\Temporary Internet Files\Content.IE5\O2CTSTEH\MC9004379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743200"/>
            <a:ext cx="2057400" cy="1960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639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t>
            </a:r>
            <a:r>
              <a:rPr lang="en-US" dirty="0" err="1" smtClean="0"/>
              <a:t>Bellwork</a:t>
            </a:r>
            <a:endParaRPr lang="en-US" dirty="0"/>
          </a:p>
        </p:txBody>
      </p:sp>
      <p:sp>
        <p:nvSpPr>
          <p:cNvPr id="3" name="Content Placeholder 2"/>
          <p:cNvSpPr>
            <a:spLocks noGrp="1"/>
          </p:cNvSpPr>
          <p:nvPr>
            <p:ph idx="1"/>
          </p:nvPr>
        </p:nvSpPr>
        <p:spPr/>
        <p:txBody>
          <a:bodyPr/>
          <a:lstStyle/>
          <a:p>
            <a:pPr marL="0" indent="0">
              <a:buNone/>
            </a:pPr>
            <a:r>
              <a:rPr lang="en-US" dirty="0" smtClean="0"/>
              <a:t>Pull </a:t>
            </a:r>
            <a:r>
              <a:rPr lang="en-US" dirty="0"/>
              <a:t>out a book and read.  </a:t>
            </a:r>
          </a:p>
        </p:txBody>
      </p:sp>
      <p:sp>
        <p:nvSpPr>
          <p:cNvPr id="4" name="TextBox 3"/>
          <p:cNvSpPr txBox="1"/>
          <p:nvPr/>
        </p:nvSpPr>
        <p:spPr>
          <a:xfrm>
            <a:off x="-1" y="273"/>
            <a:ext cx="1462323" cy="369332"/>
          </a:xfrm>
          <a:prstGeom prst="rect">
            <a:avLst/>
          </a:prstGeom>
          <a:noFill/>
        </p:spPr>
        <p:txBody>
          <a:bodyPr wrap="none" rtlCol="0">
            <a:spAutoFit/>
          </a:bodyPr>
          <a:lstStyle/>
          <a:p>
            <a:r>
              <a:rPr lang="en-US" dirty="0" smtClean="0"/>
              <a:t>Week 1 Day 5</a:t>
            </a:r>
            <a:endParaRPr lang="en-US" dirty="0"/>
          </a:p>
        </p:txBody>
      </p:sp>
      <p:pic>
        <p:nvPicPr>
          <p:cNvPr id="4098" name="Picture 2" descr="C:\Users\Kris\AppData\Local\Microsoft\Windows\Temporary Internet Files\Content.IE5\5ZWCYSXD\MC9003836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3276600"/>
            <a:ext cx="1931610" cy="2287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788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Describe the setting of a book using a popup model</a:t>
            </a:r>
          </a:p>
          <a:p>
            <a:pPr marL="0" indent="0">
              <a:buNone/>
            </a:pPr>
            <a:endParaRPr lang="en-US" sz="1800" dirty="0" smtClean="0"/>
          </a:p>
          <a:p>
            <a:r>
              <a:rPr lang="en-US" dirty="0" smtClean="0"/>
              <a:t>Answer questions based on what has been read so far in the book, “The City of Ember”</a:t>
            </a:r>
          </a:p>
        </p:txBody>
      </p:sp>
      <p:pic>
        <p:nvPicPr>
          <p:cNvPr id="1026" name="Picture 2" descr="C:\Users\Kris\AppData\Local\Microsoft\Windows\Temporary Internet Files\Content.IE5\AQA0C6T3\MC900384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79" y="5181600"/>
            <a:ext cx="1944014" cy="1596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241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Presentations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solidFill>
                  <a:srgbClr val="C00000"/>
                </a:solidFill>
              </a:rPr>
              <a:t>You will be presenting your setting popup.  Please describe your setting, why you chose to portray it the way you did, and the quotes you found in the book.</a:t>
            </a:r>
            <a:endParaRPr lang="en-US" dirty="0">
              <a:solidFill>
                <a:srgbClr val="C00000"/>
              </a:solidFill>
            </a:endParaRPr>
          </a:p>
        </p:txBody>
      </p:sp>
    </p:spTree>
    <p:extLst>
      <p:ext uri="{BB962C8B-B14F-4D97-AF65-F5344CB8AC3E}">
        <p14:creationId xmlns:p14="http://schemas.microsoft.com/office/powerpoint/2010/main" val="3122520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Kris\AppData\Local\Microsoft\Windows\Temporary Internet Files\Content.IE5\WM1FIR0C\MC910216345[1].png"/>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57400" y="76200"/>
            <a:ext cx="4884539" cy="509968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12121" y="2164376"/>
            <a:ext cx="277536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QUIZ!!!</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TextBox 4"/>
          <p:cNvSpPr txBox="1"/>
          <p:nvPr/>
        </p:nvSpPr>
        <p:spPr>
          <a:xfrm>
            <a:off x="283492" y="4795897"/>
            <a:ext cx="8632620" cy="2062103"/>
          </a:xfrm>
          <a:prstGeom prst="rect">
            <a:avLst/>
          </a:prstGeom>
          <a:noFill/>
        </p:spPr>
        <p:txBody>
          <a:bodyPr wrap="square" rtlCol="0">
            <a:spAutoFit/>
          </a:bodyPr>
          <a:lstStyle/>
          <a:p>
            <a:r>
              <a:rPr lang="en-US" sz="3200" dirty="0" smtClean="0"/>
              <a:t>Please clear your desk of everything except a book and a pen or pencil.  When you are done with your quiz, please read silently.  Your homework is to read chapters 4 and 5.</a:t>
            </a:r>
            <a:endParaRPr lang="en-US" sz="3200" dirty="0"/>
          </a:p>
        </p:txBody>
      </p:sp>
    </p:spTree>
    <p:extLst>
      <p:ext uri="{BB962C8B-B14F-4D97-AF65-F5344CB8AC3E}">
        <p14:creationId xmlns:p14="http://schemas.microsoft.com/office/powerpoint/2010/main" val="348785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C00000"/>
                </a:solidFill>
              </a:rPr>
              <a:t>I.J. 25</a:t>
            </a:r>
            <a:endParaRPr lang="en-US" dirty="0">
              <a:solidFill>
                <a:srgbClr val="C00000"/>
              </a:solidFill>
            </a:endParaRPr>
          </a:p>
        </p:txBody>
      </p:sp>
      <p:sp>
        <p:nvSpPr>
          <p:cNvPr id="3" name="Content Placeholder 2"/>
          <p:cNvSpPr>
            <a:spLocks noGrp="1"/>
          </p:cNvSpPr>
          <p:nvPr>
            <p:ph idx="1"/>
          </p:nvPr>
        </p:nvSpPr>
        <p:spPr>
          <a:xfrm>
            <a:off x="457200" y="1143000"/>
            <a:ext cx="8229600" cy="5562600"/>
          </a:xfrm>
        </p:spPr>
        <p:txBody>
          <a:bodyPr>
            <a:normAutofit/>
          </a:bodyPr>
          <a:lstStyle/>
          <a:p>
            <a:r>
              <a:rPr lang="en-US" sz="3000" dirty="0" smtClean="0">
                <a:solidFill>
                  <a:srgbClr val="C00000"/>
                </a:solidFill>
              </a:rPr>
              <a:t>Jot down a definition for each of the following parts of plot:</a:t>
            </a:r>
          </a:p>
          <a:p>
            <a:pPr lvl="1"/>
            <a:r>
              <a:rPr lang="en-US" sz="3000" dirty="0" smtClean="0">
                <a:solidFill>
                  <a:srgbClr val="C00000"/>
                </a:solidFill>
              </a:rPr>
              <a:t>Basic situation –</a:t>
            </a:r>
          </a:p>
          <a:p>
            <a:pPr lvl="1"/>
            <a:endParaRPr lang="en-US" sz="3000" dirty="0">
              <a:solidFill>
                <a:srgbClr val="C00000"/>
              </a:solidFill>
            </a:endParaRPr>
          </a:p>
          <a:p>
            <a:pPr marL="457200" lvl="1" indent="0">
              <a:buNone/>
            </a:pPr>
            <a:endParaRPr lang="en-US" sz="3000" dirty="0" smtClean="0">
              <a:solidFill>
                <a:srgbClr val="C00000"/>
              </a:solidFill>
            </a:endParaRPr>
          </a:p>
          <a:p>
            <a:pPr marL="457200" lvl="1" indent="0">
              <a:buNone/>
            </a:pPr>
            <a:endParaRPr lang="en-US" sz="1600" dirty="0" smtClean="0">
              <a:solidFill>
                <a:srgbClr val="C00000"/>
              </a:solidFill>
            </a:endParaRPr>
          </a:p>
          <a:p>
            <a:pPr lvl="1"/>
            <a:r>
              <a:rPr lang="en-US" sz="3000" dirty="0" smtClean="0">
                <a:solidFill>
                  <a:srgbClr val="C00000"/>
                </a:solidFill>
              </a:rPr>
              <a:t>Rising action –</a:t>
            </a:r>
          </a:p>
          <a:p>
            <a:pPr marL="457200" lvl="1" indent="0">
              <a:buNone/>
            </a:pPr>
            <a:endParaRPr lang="en-US" sz="3000" dirty="0">
              <a:solidFill>
                <a:srgbClr val="C00000"/>
              </a:solidFill>
            </a:endParaRPr>
          </a:p>
          <a:p>
            <a:pPr lvl="1"/>
            <a:r>
              <a:rPr lang="en-US" sz="3000" dirty="0" smtClean="0">
                <a:solidFill>
                  <a:srgbClr val="C00000"/>
                </a:solidFill>
              </a:rPr>
              <a:t>Climax – </a:t>
            </a:r>
            <a:endParaRPr lang="en-US" sz="3000" dirty="0">
              <a:solidFill>
                <a:srgbClr val="C00000"/>
              </a:solidFill>
            </a:endParaRPr>
          </a:p>
        </p:txBody>
      </p:sp>
      <p:sp>
        <p:nvSpPr>
          <p:cNvPr id="4" name="TextBox 3"/>
          <p:cNvSpPr txBox="1"/>
          <p:nvPr/>
        </p:nvSpPr>
        <p:spPr>
          <a:xfrm>
            <a:off x="1226321" y="2087501"/>
            <a:ext cx="7467600" cy="1938992"/>
          </a:xfrm>
          <a:prstGeom prst="rect">
            <a:avLst/>
          </a:prstGeom>
          <a:noFill/>
        </p:spPr>
        <p:txBody>
          <a:bodyPr wrap="square" rtlCol="0">
            <a:spAutoFit/>
          </a:bodyPr>
          <a:lstStyle/>
          <a:p>
            <a:pPr marL="0" lvl="1"/>
            <a:r>
              <a:rPr lang="en-US" sz="3000" b="1" dirty="0" smtClean="0">
                <a:solidFill>
                  <a:srgbClr val="C00000"/>
                </a:solidFill>
              </a:rPr>
              <a:t>		         </a:t>
            </a:r>
            <a:r>
              <a:rPr lang="en-US" sz="3000" dirty="0" smtClean="0">
                <a:solidFill>
                  <a:srgbClr val="C00000"/>
                </a:solidFill>
              </a:rPr>
              <a:t>The </a:t>
            </a:r>
            <a:r>
              <a:rPr lang="en-US" sz="3000" dirty="0">
                <a:solidFill>
                  <a:srgbClr val="C00000"/>
                </a:solidFill>
              </a:rPr>
              <a:t>beginning of a story where the characters and setting are introduced, as well as a general idea of what the story is about</a:t>
            </a:r>
            <a:r>
              <a:rPr lang="en-US" sz="3000" dirty="0" smtClean="0">
                <a:solidFill>
                  <a:srgbClr val="C00000"/>
                </a:solidFill>
              </a:rPr>
              <a:t>.</a:t>
            </a:r>
            <a:endParaRPr lang="en-US" sz="3000" dirty="0">
              <a:solidFill>
                <a:srgbClr val="C00000"/>
              </a:solidFill>
            </a:endParaRPr>
          </a:p>
        </p:txBody>
      </p:sp>
      <p:sp>
        <p:nvSpPr>
          <p:cNvPr id="5" name="TextBox 4"/>
          <p:cNvSpPr txBox="1"/>
          <p:nvPr/>
        </p:nvSpPr>
        <p:spPr>
          <a:xfrm>
            <a:off x="1204601" y="4114800"/>
            <a:ext cx="7540951" cy="1015663"/>
          </a:xfrm>
          <a:prstGeom prst="rect">
            <a:avLst/>
          </a:prstGeom>
          <a:noFill/>
        </p:spPr>
        <p:txBody>
          <a:bodyPr wrap="square" rtlCol="0">
            <a:spAutoFit/>
          </a:bodyPr>
          <a:lstStyle/>
          <a:p>
            <a:pPr marL="0" lvl="1"/>
            <a:r>
              <a:rPr lang="en-US" sz="3000" dirty="0" smtClean="0">
                <a:solidFill>
                  <a:srgbClr val="C00000"/>
                </a:solidFill>
              </a:rPr>
              <a:t>		      A </a:t>
            </a:r>
            <a:r>
              <a:rPr lang="en-US" sz="3000" dirty="0">
                <a:solidFill>
                  <a:srgbClr val="C00000"/>
                </a:solidFill>
              </a:rPr>
              <a:t>series of events that occur which lead up to the </a:t>
            </a:r>
            <a:r>
              <a:rPr lang="en-US" sz="3000" dirty="0" smtClean="0">
                <a:solidFill>
                  <a:srgbClr val="C00000"/>
                </a:solidFill>
              </a:rPr>
              <a:t>climax</a:t>
            </a:r>
            <a:endParaRPr lang="en-US" sz="3000" dirty="0">
              <a:solidFill>
                <a:srgbClr val="C00000"/>
              </a:solidFill>
            </a:endParaRPr>
          </a:p>
        </p:txBody>
      </p:sp>
      <p:sp>
        <p:nvSpPr>
          <p:cNvPr id="6" name="TextBox 5"/>
          <p:cNvSpPr txBox="1"/>
          <p:nvPr/>
        </p:nvSpPr>
        <p:spPr>
          <a:xfrm>
            <a:off x="1226321" y="5181600"/>
            <a:ext cx="7620000" cy="1754326"/>
          </a:xfrm>
          <a:prstGeom prst="rect">
            <a:avLst/>
          </a:prstGeom>
          <a:noFill/>
        </p:spPr>
        <p:txBody>
          <a:bodyPr wrap="square" rtlCol="0">
            <a:spAutoFit/>
          </a:bodyPr>
          <a:lstStyle/>
          <a:p>
            <a:pPr marL="0" lvl="1"/>
            <a:r>
              <a:rPr lang="en-US" sz="3000" dirty="0" smtClean="0">
                <a:solidFill>
                  <a:srgbClr val="C00000"/>
                </a:solidFill>
              </a:rPr>
              <a:t>	     The </a:t>
            </a:r>
            <a:r>
              <a:rPr lang="en-US" sz="3000" dirty="0">
                <a:solidFill>
                  <a:srgbClr val="C00000"/>
                </a:solidFill>
              </a:rPr>
              <a:t>most suspenseful moment of a story, or the part where you want to know what happens next.</a:t>
            </a:r>
          </a:p>
          <a:p>
            <a:endParaRPr lang="en-US" dirty="0"/>
          </a:p>
        </p:txBody>
      </p:sp>
    </p:spTree>
    <p:extLst>
      <p:ext uri="{BB962C8B-B14F-4D97-AF65-F5344CB8AC3E}">
        <p14:creationId xmlns:p14="http://schemas.microsoft.com/office/powerpoint/2010/main" val="305004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 Your Notebook</a:t>
            </a:r>
            <a:endParaRPr lang="en-US" dirty="0">
              <a:solidFill>
                <a:srgbClr val="C00000"/>
              </a:solidFill>
            </a:endParaRPr>
          </a:p>
        </p:txBody>
      </p:sp>
      <p:sp>
        <p:nvSpPr>
          <p:cNvPr id="3" name="Content Placeholder 2"/>
          <p:cNvSpPr>
            <a:spLocks noGrp="1"/>
          </p:cNvSpPr>
          <p:nvPr>
            <p:ph idx="1"/>
          </p:nvPr>
        </p:nvSpPr>
        <p:spPr>
          <a:xfrm>
            <a:off x="457200" y="1600201"/>
            <a:ext cx="8229600" cy="3352800"/>
          </a:xfrm>
        </p:spPr>
        <p:txBody>
          <a:bodyPr>
            <a:normAutofit/>
          </a:bodyPr>
          <a:lstStyle/>
          <a:p>
            <a:r>
              <a:rPr lang="en-US" sz="3000" dirty="0" smtClean="0">
                <a:solidFill>
                  <a:srgbClr val="C00000"/>
                </a:solidFill>
              </a:rPr>
              <a:t>Jot down a definition for each of the following parts of plot:</a:t>
            </a:r>
          </a:p>
          <a:p>
            <a:pPr lvl="1"/>
            <a:r>
              <a:rPr lang="en-US" sz="3000" dirty="0">
                <a:solidFill>
                  <a:srgbClr val="C00000"/>
                </a:solidFill>
              </a:rPr>
              <a:t>Falling </a:t>
            </a:r>
            <a:r>
              <a:rPr lang="en-US" sz="3000" dirty="0" smtClean="0">
                <a:solidFill>
                  <a:srgbClr val="C00000"/>
                </a:solidFill>
              </a:rPr>
              <a:t>action –  </a:t>
            </a:r>
          </a:p>
          <a:p>
            <a:pPr marL="457200" lvl="1" indent="0">
              <a:buNone/>
            </a:pPr>
            <a:endParaRPr lang="en-US" sz="3000" dirty="0">
              <a:solidFill>
                <a:srgbClr val="C00000"/>
              </a:solidFill>
            </a:endParaRPr>
          </a:p>
          <a:p>
            <a:pPr marL="457200" lvl="1" indent="0">
              <a:buNone/>
            </a:pPr>
            <a:endParaRPr lang="en-US" sz="3000" dirty="0">
              <a:solidFill>
                <a:srgbClr val="C00000"/>
              </a:solidFill>
            </a:endParaRPr>
          </a:p>
          <a:p>
            <a:pPr lvl="1"/>
            <a:r>
              <a:rPr lang="en-US" sz="3000" dirty="0" smtClean="0">
                <a:solidFill>
                  <a:srgbClr val="C00000"/>
                </a:solidFill>
              </a:rPr>
              <a:t>Resolution – </a:t>
            </a:r>
            <a:endParaRPr lang="en-US" sz="3000" dirty="0">
              <a:solidFill>
                <a:srgbClr val="C00000"/>
              </a:solidFill>
            </a:endParaRPr>
          </a:p>
        </p:txBody>
      </p:sp>
      <p:sp>
        <p:nvSpPr>
          <p:cNvPr id="4" name="TextBox 3"/>
          <p:cNvSpPr txBox="1"/>
          <p:nvPr/>
        </p:nvSpPr>
        <p:spPr>
          <a:xfrm>
            <a:off x="1295400" y="2590800"/>
            <a:ext cx="7543800" cy="1015663"/>
          </a:xfrm>
          <a:prstGeom prst="rect">
            <a:avLst/>
          </a:prstGeom>
          <a:noFill/>
        </p:spPr>
        <p:txBody>
          <a:bodyPr wrap="square" rtlCol="0">
            <a:spAutoFit/>
          </a:bodyPr>
          <a:lstStyle/>
          <a:p>
            <a:r>
              <a:rPr lang="en-US" sz="3000" dirty="0" smtClean="0">
                <a:solidFill>
                  <a:srgbClr val="C00000"/>
                </a:solidFill>
              </a:rPr>
              <a:t>		     A </a:t>
            </a:r>
            <a:r>
              <a:rPr lang="en-US" sz="3000" dirty="0">
                <a:solidFill>
                  <a:srgbClr val="C00000"/>
                </a:solidFill>
              </a:rPr>
              <a:t>few short events that follow the climax</a:t>
            </a:r>
            <a:r>
              <a:rPr lang="en-US" sz="3000" dirty="0" smtClean="0">
                <a:solidFill>
                  <a:srgbClr val="C00000"/>
                </a:solidFill>
              </a:rPr>
              <a:t>.</a:t>
            </a:r>
            <a:endParaRPr lang="en-US" sz="3000" dirty="0">
              <a:solidFill>
                <a:srgbClr val="C00000"/>
              </a:solidFill>
            </a:endParaRPr>
          </a:p>
        </p:txBody>
      </p:sp>
      <p:sp>
        <p:nvSpPr>
          <p:cNvPr id="5" name="TextBox 4"/>
          <p:cNvSpPr txBox="1"/>
          <p:nvPr/>
        </p:nvSpPr>
        <p:spPr>
          <a:xfrm>
            <a:off x="1314629" y="4267200"/>
            <a:ext cx="7372172" cy="1015663"/>
          </a:xfrm>
          <a:prstGeom prst="rect">
            <a:avLst/>
          </a:prstGeom>
          <a:noFill/>
        </p:spPr>
        <p:txBody>
          <a:bodyPr wrap="square" rtlCol="0">
            <a:spAutoFit/>
          </a:bodyPr>
          <a:lstStyle/>
          <a:p>
            <a:r>
              <a:rPr lang="en-US" sz="3000" dirty="0" smtClean="0">
                <a:solidFill>
                  <a:srgbClr val="C00000"/>
                </a:solidFill>
              </a:rPr>
              <a:t>		 The </a:t>
            </a:r>
            <a:r>
              <a:rPr lang="en-US" sz="3000" dirty="0">
                <a:solidFill>
                  <a:srgbClr val="C00000"/>
                </a:solidFill>
              </a:rPr>
              <a:t>end of a story where all of the loose ends are tied </a:t>
            </a:r>
            <a:r>
              <a:rPr lang="en-US" sz="3000" dirty="0" smtClean="0">
                <a:solidFill>
                  <a:srgbClr val="C00000"/>
                </a:solidFill>
              </a:rPr>
              <a:t>up</a:t>
            </a:r>
            <a:endParaRPr lang="en-US" sz="3000" dirty="0">
              <a:solidFill>
                <a:srgbClr val="C00000"/>
              </a:solidFill>
            </a:endParaRPr>
          </a:p>
        </p:txBody>
      </p:sp>
    </p:spTree>
    <p:extLst>
      <p:ext uri="{BB962C8B-B14F-4D97-AF65-F5344CB8AC3E}">
        <p14:creationId xmlns:p14="http://schemas.microsoft.com/office/powerpoint/2010/main" val="106505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Kris\AppData\Local\Microsoft\Windows\Temporary Internet Files\Content.IE5\WHXWOFIO\MP90039915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5270" y="2215750"/>
            <a:ext cx="1676400" cy="29337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C:\Users\Kris\AppData\Local\Microsoft\Windows\Temporary Internet Files\Content.IE5\ZDZBKKRV\MP90041182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796650"/>
            <a:ext cx="2277182" cy="17085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descr="C:\Users\Kris\AppData\Local\Microsoft\Windows\Temporary Internet Files\Content.IE5\FY79LDML\MP900382732[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591" y="3497365"/>
            <a:ext cx="2286000" cy="16328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C:\Users\Kris\AppData\Local\Microsoft\Windows\Temporary Internet Files\Content.IE5\ZDZBKKRV\MC91021702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21270" y="2463400"/>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82652" y="1269157"/>
            <a:ext cx="2313326" cy="523220"/>
          </a:xfrm>
          <a:prstGeom prst="rect">
            <a:avLst/>
          </a:prstGeom>
          <a:noFill/>
        </p:spPr>
        <p:txBody>
          <a:bodyPr wrap="none" rtlCol="0">
            <a:spAutoFit/>
          </a:bodyPr>
          <a:lstStyle/>
          <a:p>
            <a:r>
              <a:rPr lang="en-US" sz="2800" dirty="0" smtClean="0">
                <a:solidFill>
                  <a:srgbClr val="C00000"/>
                </a:solidFill>
              </a:rPr>
              <a:t>Basic Situation</a:t>
            </a:r>
            <a:endParaRPr lang="en-US" sz="2800" dirty="0">
              <a:solidFill>
                <a:srgbClr val="C00000"/>
              </a:solidFill>
            </a:endParaRPr>
          </a:p>
        </p:txBody>
      </p:sp>
      <p:sp>
        <p:nvSpPr>
          <p:cNvPr id="9" name="TextBox 8"/>
          <p:cNvSpPr txBox="1"/>
          <p:nvPr/>
        </p:nvSpPr>
        <p:spPr>
          <a:xfrm>
            <a:off x="3962399" y="1725289"/>
            <a:ext cx="1149545" cy="523220"/>
          </a:xfrm>
          <a:prstGeom prst="rect">
            <a:avLst/>
          </a:prstGeom>
          <a:noFill/>
        </p:spPr>
        <p:txBody>
          <a:bodyPr wrap="none" rtlCol="0">
            <a:spAutoFit/>
          </a:bodyPr>
          <a:lstStyle/>
          <a:p>
            <a:r>
              <a:rPr lang="en-US" sz="2800" dirty="0" smtClean="0">
                <a:solidFill>
                  <a:srgbClr val="C00000"/>
                </a:solidFill>
              </a:rPr>
              <a:t>Climax</a:t>
            </a:r>
            <a:endParaRPr lang="en-US" sz="2800" dirty="0">
              <a:solidFill>
                <a:srgbClr val="C00000"/>
              </a:solidFill>
            </a:endParaRPr>
          </a:p>
        </p:txBody>
      </p:sp>
      <p:sp>
        <p:nvSpPr>
          <p:cNvPr id="10" name="TextBox 9"/>
          <p:cNvSpPr txBox="1"/>
          <p:nvPr/>
        </p:nvSpPr>
        <p:spPr>
          <a:xfrm>
            <a:off x="6373822" y="1940180"/>
            <a:ext cx="1733295" cy="523220"/>
          </a:xfrm>
          <a:prstGeom prst="rect">
            <a:avLst/>
          </a:prstGeom>
          <a:noFill/>
        </p:spPr>
        <p:txBody>
          <a:bodyPr wrap="none" rtlCol="0">
            <a:spAutoFit/>
          </a:bodyPr>
          <a:lstStyle/>
          <a:p>
            <a:r>
              <a:rPr lang="en-US" sz="2800" dirty="0" smtClean="0">
                <a:solidFill>
                  <a:srgbClr val="C00000"/>
                </a:solidFill>
              </a:rPr>
              <a:t>Resolution</a:t>
            </a:r>
            <a:endParaRPr lang="en-US" sz="2800" dirty="0">
              <a:solidFill>
                <a:srgbClr val="C00000"/>
              </a:solidFill>
            </a:endParaRPr>
          </a:p>
        </p:txBody>
      </p:sp>
    </p:spTree>
    <p:extLst>
      <p:ext uri="{BB962C8B-B14F-4D97-AF65-F5344CB8AC3E}">
        <p14:creationId xmlns:p14="http://schemas.microsoft.com/office/powerpoint/2010/main" val="337851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Introduction</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solidFill>
                  <a:srgbClr val="C00000"/>
                </a:solidFill>
              </a:rPr>
              <a:t>Make predictions about the book, “The City of Ember,” as you listen to the introduction.</a:t>
            </a:r>
            <a:endParaRPr lang="en-US" dirty="0">
              <a:solidFill>
                <a:srgbClr val="C00000"/>
              </a:solidFill>
            </a:endParaRPr>
          </a:p>
        </p:txBody>
      </p:sp>
    </p:spTree>
    <p:extLst>
      <p:ext uri="{BB962C8B-B14F-4D97-AF65-F5344CB8AC3E}">
        <p14:creationId xmlns:p14="http://schemas.microsoft.com/office/powerpoint/2010/main" val="2595997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Predictions Plot Diagram</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solidFill>
                  <a:srgbClr val="C00000"/>
                </a:solidFill>
              </a:rPr>
              <a:t>Fold a piece of large construction paper in half.  Label the left side, “Prediction.”  Draw a plot diagram with predictions of what might happen in the book based on the introduction.  Be sure to pay attention to the proper parts of plot as you fill out your diagram.</a:t>
            </a:r>
            <a:endParaRPr lang="en-US" dirty="0">
              <a:solidFill>
                <a:srgbClr val="C00000"/>
              </a:solidFill>
            </a:endParaRPr>
          </a:p>
        </p:txBody>
      </p:sp>
    </p:spTree>
    <p:extLst>
      <p:ext uri="{BB962C8B-B14F-4D97-AF65-F5344CB8AC3E}">
        <p14:creationId xmlns:p14="http://schemas.microsoft.com/office/powerpoint/2010/main" val="2035804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t>
            </a:r>
            <a:r>
              <a:rPr lang="en-US" dirty="0" err="1" smtClean="0"/>
              <a:t>Bellwork</a:t>
            </a:r>
            <a:endParaRPr lang="en-US" dirty="0"/>
          </a:p>
        </p:txBody>
      </p:sp>
      <p:sp>
        <p:nvSpPr>
          <p:cNvPr id="3" name="Content Placeholder 2"/>
          <p:cNvSpPr>
            <a:spLocks noGrp="1"/>
          </p:cNvSpPr>
          <p:nvPr>
            <p:ph idx="1"/>
          </p:nvPr>
        </p:nvSpPr>
        <p:spPr/>
        <p:txBody>
          <a:bodyPr/>
          <a:lstStyle/>
          <a:p>
            <a:r>
              <a:rPr lang="en-US" dirty="0" smtClean="0"/>
              <a:t>Picture yourself at either the zoo or the mall.  Describe the SETTING of where exactly you are.  Use as much detail as possible.  Answer in at least a paragraph in your notebook.  </a:t>
            </a:r>
          </a:p>
          <a:p>
            <a:r>
              <a:rPr lang="en-US" dirty="0" smtClean="0"/>
              <a:t>(I.J. 26) </a:t>
            </a:r>
            <a:endParaRPr lang="en-US" dirty="0"/>
          </a:p>
        </p:txBody>
      </p:sp>
      <p:sp>
        <p:nvSpPr>
          <p:cNvPr id="4" name="TextBox 3"/>
          <p:cNvSpPr txBox="1"/>
          <p:nvPr/>
        </p:nvSpPr>
        <p:spPr>
          <a:xfrm>
            <a:off x="-1" y="273"/>
            <a:ext cx="1462323" cy="369332"/>
          </a:xfrm>
          <a:prstGeom prst="rect">
            <a:avLst/>
          </a:prstGeom>
          <a:noFill/>
        </p:spPr>
        <p:txBody>
          <a:bodyPr wrap="none" rtlCol="0">
            <a:spAutoFit/>
          </a:bodyPr>
          <a:lstStyle/>
          <a:p>
            <a:r>
              <a:rPr lang="en-US" dirty="0" smtClean="0"/>
              <a:t>Week 1 Day 2</a:t>
            </a:r>
            <a:endParaRPr lang="en-US" dirty="0"/>
          </a:p>
        </p:txBody>
      </p:sp>
    </p:spTree>
    <p:extLst>
      <p:ext uri="{BB962C8B-B14F-4D97-AF65-F5344CB8AC3E}">
        <p14:creationId xmlns:p14="http://schemas.microsoft.com/office/powerpoint/2010/main" val="2750230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describe elements of a setting and how they contribute to the overall plot.  </a:t>
            </a:r>
            <a:endParaRPr lang="en-US" dirty="0"/>
          </a:p>
        </p:txBody>
      </p:sp>
      <p:pic>
        <p:nvPicPr>
          <p:cNvPr id="1026" name="Picture 2" descr="C:\Users\Kris\AppData\Local\Microsoft\Windows\Temporary Internet Files\Content.IE5\AQA0C6T3\MC900384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79" y="5181600"/>
            <a:ext cx="1944014" cy="1596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423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855</Words>
  <Application>Microsoft Office PowerPoint</Application>
  <PresentationFormat>On-screen Show (4:3)</PresentationFormat>
  <Paragraphs>93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Reading Bellwork</vt:lpstr>
      <vt:lpstr>Learning Target</vt:lpstr>
      <vt:lpstr>I.J. 25</vt:lpstr>
      <vt:lpstr>In Your Notebook</vt:lpstr>
      <vt:lpstr>PowerPoint Presentation</vt:lpstr>
      <vt:lpstr>Introduction</vt:lpstr>
      <vt:lpstr>Predictions Plot Diagram</vt:lpstr>
      <vt:lpstr>Reading Bellwork</vt:lpstr>
      <vt:lpstr>Learning Target</vt:lpstr>
      <vt:lpstr>Take notes in your Notebook… I.J. 26 </vt:lpstr>
      <vt:lpstr>Take notes in your Notebook…  I.J. 26</vt:lpstr>
      <vt:lpstr>Chapter 1</vt:lpstr>
      <vt:lpstr>Reading Bellwork I.J. 27</vt:lpstr>
      <vt:lpstr>Learning Target</vt:lpstr>
      <vt:lpstr>PowerPoint Presentation</vt:lpstr>
      <vt:lpstr>Setting Popup</vt:lpstr>
      <vt:lpstr>Reading Bellwork I.J. 28</vt:lpstr>
      <vt:lpstr>Learning Target</vt:lpstr>
      <vt:lpstr>Setting Popup</vt:lpstr>
      <vt:lpstr>PowerPoint Presentation</vt:lpstr>
      <vt:lpstr>Reading Bellwork</vt:lpstr>
      <vt:lpstr>Learning Target</vt:lpstr>
      <vt:lpstr>Presentations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Bellwork</dc:title>
  <dc:creator>Kris</dc:creator>
  <cp:lastModifiedBy>IMT</cp:lastModifiedBy>
  <cp:revision>30</cp:revision>
  <cp:lastPrinted>2013-04-22T20:55:05Z</cp:lastPrinted>
  <dcterms:created xsi:type="dcterms:W3CDTF">2013-04-20T16:27:52Z</dcterms:created>
  <dcterms:modified xsi:type="dcterms:W3CDTF">2013-04-22T22:14:58Z</dcterms:modified>
</cp:coreProperties>
</file>