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5"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6" r:id="rId25"/>
    <p:sldId id="259" r:id="rId26"/>
    <p:sldId id="260" r:id="rId27"/>
    <p:sldId id="285" r:id="rId28"/>
    <p:sldId id="261" r:id="rId29"/>
    <p:sldId id="264" r:id="rId30"/>
    <p:sldId id="262" r:id="rId31"/>
    <p:sldId id="263"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8" d="100"/>
          <a:sy n="78" d="100"/>
        </p:scale>
        <p:origin x="-27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038A380-4C6F-46C4-8346-394FB4C66877}" type="datetimeFigureOut">
              <a:rPr lang="en-US" smtClean="0"/>
              <a:t>4/16/2014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A50A20-7D71-4448-BB20-04B7AD3B96A1}" type="slidenum">
              <a:rPr lang="en-US" smtClean="0"/>
              <a:t>‹#›</a:t>
            </a:fld>
            <a:endParaRPr lang="en-US"/>
          </a:p>
        </p:txBody>
      </p:sp>
    </p:spTree>
    <p:extLst>
      <p:ext uri="{BB962C8B-B14F-4D97-AF65-F5344CB8AC3E}">
        <p14:creationId xmlns:p14="http://schemas.microsoft.com/office/powerpoint/2010/main" val="2635435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38A380-4C6F-46C4-8346-394FB4C66877}" type="datetimeFigureOut">
              <a:rPr lang="en-US" smtClean="0"/>
              <a:t>4/16/2014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A50A20-7D71-4448-BB20-04B7AD3B96A1}" type="slidenum">
              <a:rPr lang="en-US" smtClean="0"/>
              <a:t>‹#›</a:t>
            </a:fld>
            <a:endParaRPr lang="en-US"/>
          </a:p>
        </p:txBody>
      </p:sp>
    </p:spTree>
    <p:extLst>
      <p:ext uri="{BB962C8B-B14F-4D97-AF65-F5344CB8AC3E}">
        <p14:creationId xmlns:p14="http://schemas.microsoft.com/office/powerpoint/2010/main" val="1620522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38A380-4C6F-46C4-8346-394FB4C66877}" type="datetimeFigureOut">
              <a:rPr lang="en-US" smtClean="0"/>
              <a:t>4/16/2014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A50A20-7D71-4448-BB20-04B7AD3B96A1}" type="slidenum">
              <a:rPr lang="en-US" smtClean="0"/>
              <a:t>‹#›</a:t>
            </a:fld>
            <a:endParaRPr lang="en-US"/>
          </a:p>
        </p:txBody>
      </p:sp>
    </p:spTree>
    <p:extLst>
      <p:ext uri="{BB962C8B-B14F-4D97-AF65-F5344CB8AC3E}">
        <p14:creationId xmlns:p14="http://schemas.microsoft.com/office/powerpoint/2010/main" val="2694254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38A380-4C6F-46C4-8346-394FB4C66877}" type="datetimeFigureOut">
              <a:rPr lang="en-US" smtClean="0"/>
              <a:t>4/16/2014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A50A20-7D71-4448-BB20-04B7AD3B96A1}" type="slidenum">
              <a:rPr lang="en-US" smtClean="0"/>
              <a:t>‹#›</a:t>
            </a:fld>
            <a:endParaRPr lang="en-US"/>
          </a:p>
        </p:txBody>
      </p:sp>
    </p:spTree>
    <p:extLst>
      <p:ext uri="{BB962C8B-B14F-4D97-AF65-F5344CB8AC3E}">
        <p14:creationId xmlns:p14="http://schemas.microsoft.com/office/powerpoint/2010/main" val="735431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38A380-4C6F-46C4-8346-394FB4C66877}" type="datetimeFigureOut">
              <a:rPr lang="en-US" smtClean="0"/>
              <a:t>4/16/2014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A50A20-7D71-4448-BB20-04B7AD3B96A1}" type="slidenum">
              <a:rPr lang="en-US" smtClean="0"/>
              <a:t>‹#›</a:t>
            </a:fld>
            <a:endParaRPr lang="en-US"/>
          </a:p>
        </p:txBody>
      </p:sp>
    </p:spTree>
    <p:extLst>
      <p:ext uri="{BB962C8B-B14F-4D97-AF65-F5344CB8AC3E}">
        <p14:creationId xmlns:p14="http://schemas.microsoft.com/office/powerpoint/2010/main" val="1177070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038A380-4C6F-46C4-8346-394FB4C66877}" type="datetimeFigureOut">
              <a:rPr lang="en-US" smtClean="0"/>
              <a:t>4/16/2014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A50A20-7D71-4448-BB20-04B7AD3B96A1}" type="slidenum">
              <a:rPr lang="en-US" smtClean="0"/>
              <a:t>‹#›</a:t>
            </a:fld>
            <a:endParaRPr lang="en-US"/>
          </a:p>
        </p:txBody>
      </p:sp>
    </p:spTree>
    <p:extLst>
      <p:ext uri="{BB962C8B-B14F-4D97-AF65-F5344CB8AC3E}">
        <p14:creationId xmlns:p14="http://schemas.microsoft.com/office/powerpoint/2010/main" val="16450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038A380-4C6F-46C4-8346-394FB4C66877}" type="datetimeFigureOut">
              <a:rPr lang="en-US" smtClean="0"/>
              <a:t>4/16/2014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A50A20-7D71-4448-BB20-04B7AD3B96A1}" type="slidenum">
              <a:rPr lang="en-US" smtClean="0"/>
              <a:t>‹#›</a:t>
            </a:fld>
            <a:endParaRPr lang="en-US"/>
          </a:p>
        </p:txBody>
      </p:sp>
    </p:spTree>
    <p:extLst>
      <p:ext uri="{BB962C8B-B14F-4D97-AF65-F5344CB8AC3E}">
        <p14:creationId xmlns:p14="http://schemas.microsoft.com/office/powerpoint/2010/main" val="3950185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038A380-4C6F-46C4-8346-394FB4C66877}" type="datetimeFigureOut">
              <a:rPr lang="en-US" smtClean="0"/>
              <a:t>4/16/2014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A50A20-7D71-4448-BB20-04B7AD3B96A1}" type="slidenum">
              <a:rPr lang="en-US" smtClean="0"/>
              <a:t>‹#›</a:t>
            </a:fld>
            <a:endParaRPr lang="en-US"/>
          </a:p>
        </p:txBody>
      </p:sp>
    </p:spTree>
    <p:extLst>
      <p:ext uri="{BB962C8B-B14F-4D97-AF65-F5344CB8AC3E}">
        <p14:creationId xmlns:p14="http://schemas.microsoft.com/office/powerpoint/2010/main" val="2191116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38A380-4C6F-46C4-8346-394FB4C66877}" type="datetimeFigureOut">
              <a:rPr lang="en-US" smtClean="0"/>
              <a:t>4/16/2014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A50A20-7D71-4448-BB20-04B7AD3B96A1}" type="slidenum">
              <a:rPr lang="en-US" smtClean="0"/>
              <a:t>‹#›</a:t>
            </a:fld>
            <a:endParaRPr lang="en-US"/>
          </a:p>
        </p:txBody>
      </p:sp>
    </p:spTree>
    <p:extLst>
      <p:ext uri="{BB962C8B-B14F-4D97-AF65-F5344CB8AC3E}">
        <p14:creationId xmlns:p14="http://schemas.microsoft.com/office/powerpoint/2010/main" val="1246575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38A380-4C6F-46C4-8346-394FB4C66877}" type="datetimeFigureOut">
              <a:rPr lang="en-US" smtClean="0"/>
              <a:t>4/16/2014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A50A20-7D71-4448-BB20-04B7AD3B96A1}" type="slidenum">
              <a:rPr lang="en-US" smtClean="0"/>
              <a:t>‹#›</a:t>
            </a:fld>
            <a:endParaRPr lang="en-US"/>
          </a:p>
        </p:txBody>
      </p:sp>
    </p:spTree>
    <p:extLst>
      <p:ext uri="{BB962C8B-B14F-4D97-AF65-F5344CB8AC3E}">
        <p14:creationId xmlns:p14="http://schemas.microsoft.com/office/powerpoint/2010/main" val="1129987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38A380-4C6F-46C4-8346-394FB4C66877}" type="datetimeFigureOut">
              <a:rPr lang="en-US" smtClean="0"/>
              <a:t>4/16/2014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A50A20-7D71-4448-BB20-04B7AD3B96A1}" type="slidenum">
              <a:rPr lang="en-US" smtClean="0"/>
              <a:t>‹#›</a:t>
            </a:fld>
            <a:endParaRPr lang="en-US"/>
          </a:p>
        </p:txBody>
      </p:sp>
    </p:spTree>
    <p:extLst>
      <p:ext uri="{BB962C8B-B14F-4D97-AF65-F5344CB8AC3E}">
        <p14:creationId xmlns:p14="http://schemas.microsoft.com/office/powerpoint/2010/main" val="1230892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00">
            <a:alpha val="39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38A380-4C6F-46C4-8346-394FB4C66877}" type="datetimeFigureOut">
              <a:rPr lang="en-US" smtClean="0"/>
              <a:t>4/16/2014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A50A20-7D71-4448-BB20-04B7AD3B96A1}" type="slidenum">
              <a:rPr lang="en-US" smtClean="0"/>
              <a:t>‹#›</a:t>
            </a:fld>
            <a:endParaRPr lang="en-US"/>
          </a:p>
        </p:txBody>
      </p:sp>
    </p:spTree>
    <p:extLst>
      <p:ext uri="{BB962C8B-B14F-4D97-AF65-F5344CB8AC3E}">
        <p14:creationId xmlns:p14="http://schemas.microsoft.com/office/powerpoint/2010/main" val="3322399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Xy_PxLw1B_c" TargetMode="External"/><Relationship Id="rId2" Type="http://schemas.openxmlformats.org/officeDocument/2006/relationships/hyperlink" Target="http://www.youtube.com/watch?v=dKhv9kZM8gM"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youtube.com/watch?v=VRgNS1P6k6o"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youtube.com/watch?v=nvKyYeJJYwM" TargetMode="External"/><Relationship Id="rId2" Type="http://schemas.openxmlformats.org/officeDocument/2006/relationships/hyperlink" Target="http://www.teachertube.com/viewVideo.php?video_id=137790"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youtube.com/watch?v=Kaz4vpOr1Dw" TargetMode="External"/><Relationship Id="rId2" Type="http://schemas.openxmlformats.org/officeDocument/2006/relationships/hyperlink" Target="http://www.youtube.com/watch?v=DCjeSNomXrU"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jvCTaccEk" TargetMode="Externa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www.youtube.com/watch?v=acMaC08pxGo"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AIMS WEEK</a:t>
            </a:r>
            <a:endParaRPr lang="en-US" dirty="0"/>
          </a:p>
        </p:txBody>
      </p:sp>
      <p:sp>
        <p:nvSpPr>
          <p:cNvPr id="3" name="Subtitle 2"/>
          <p:cNvSpPr>
            <a:spLocks noGrp="1"/>
          </p:cNvSpPr>
          <p:nvPr>
            <p:ph type="subTitle" idx="1"/>
          </p:nvPr>
        </p:nvSpPr>
        <p:spPr/>
        <p:txBody>
          <a:bodyPr/>
          <a:lstStyle/>
          <a:p>
            <a:r>
              <a:rPr lang="en-US" dirty="0" smtClean="0"/>
              <a:t>Week 32</a:t>
            </a:r>
          </a:p>
          <a:p>
            <a:r>
              <a:rPr lang="en-US" dirty="0" smtClean="0"/>
              <a:t>4/14-4/17</a:t>
            </a:r>
            <a:endParaRPr lang="en-US" dirty="0"/>
          </a:p>
        </p:txBody>
      </p:sp>
    </p:spTree>
    <p:extLst>
      <p:ext uri="{BB962C8B-B14F-4D97-AF65-F5344CB8AC3E}">
        <p14:creationId xmlns:p14="http://schemas.microsoft.com/office/powerpoint/2010/main" val="3913831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Either/or</a:t>
            </a:r>
          </a:p>
        </p:txBody>
      </p:sp>
      <p:sp>
        <p:nvSpPr>
          <p:cNvPr id="3" name="Content Placeholder 2"/>
          <p:cNvSpPr>
            <a:spLocks noGrp="1"/>
          </p:cNvSpPr>
          <p:nvPr>
            <p:ph idx="1"/>
          </p:nvPr>
        </p:nvSpPr>
        <p:spPr/>
        <p:txBody>
          <a:bodyPr/>
          <a:lstStyle/>
          <a:p>
            <a:pPr marL="0" indent="0">
              <a:buNone/>
            </a:pPr>
            <a:r>
              <a:rPr lang="en-US" dirty="0">
                <a:hlinkClick r:id="rId2"/>
              </a:rPr>
              <a:t>http://</a:t>
            </a:r>
            <a:r>
              <a:rPr lang="en-US" dirty="0" smtClean="0">
                <a:hlinkClick r:id="rId2"/>
              </a:rPr>
              <a:t>www.youtube.com/watch?v=dKhv9kZM8gM</a:t>
            </a:r>
            <a:endParaRPr lang="en-US" dirty="0" smtClean="0"/>
          </a:p>
          <a:p>
            <a:pPr marL="0" indent="0">
              <a:buNone/>
            </a:pPr>
            <a:r>
              <a:rPr lang="en-US" dirty="0">
                <a:hlinkClick r:id="rId3"/>
              </a:rPr>
              <a:t>http://</a:t>
            </a:r>
            <a:r>
              <a:rPr lang="en-US" dirty="0" smtClean="0">
                <a:hlinkClick r:id="rId3"/>
              </a:rPr>
              <a:t>www.youtube.com/watch?v=Xy_PxLw1B_c</a:t>
            </a:r>
            <a:endParaRPr lang="en-US" dirty="0" smtClean="0"/>
          </a:p>
          <a:p>
            <a:pPr marL="0" indent="0">
              <a:buNone/>
            </a:pPr>
            <a:endParaRPr lang="en-US" dirty="0"/>
          </a:p>
        </p:txBody>
      </p:sp>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19400" y="3169945"/>
            <a:ext cx="2849733" cy="3688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247229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Appeal to Fear</a:t>
            </a:r>
            <a:endParaRPr lang="en-US" dirty="0"/>
          </a:p>
        </p:txBody>
      </p:sp>
      <p:sp>
        <p:nvSpPr>
          <p:cNvPr id="3" name="Content Placeholder 2"/>
          <p:cNvSpPr>
            <a:spLocks noGrp="1"/>
          </p:cNvSpPr>
          <p:nvPr>
            <p:ph idx="1"/>
          </p:nvPr>
        </p:nvSpPr>
        <p:spPr/>
        <p:txBody>
          <a:bodyPr/>
          <a:lstStyle/>
          <a:p>
            <a:r>
              <a:rPr lang="en-US" dirty="0" smtClean="0"/>
              <a:t>Makes you fear for your health or safety.</a:t>
            </a:r>
          </a:p>
          <a:p>
            <a:endParaRPr lang="en-US" dirty="0"/>
          </a:p>
          <a:p>
            <a:r>
              <a:rPr lang="en-US" dirty="0" smtClean="0"/>
              <a:t>“Buy a Super Alarm, or your whole family might be at risk of harm.”</a:t>
            </a:r>
          </a:p>
          <a:p>
            <a:r>
              <a:rPr lang="en-US" dirty="0" smtClean="0"/>
              <a:t>“Buy Super Flu-Prevent, or you might end up in the hospital with the flu.”</a:t>
            </a:r>
          </a:p>
          <a:p>
            <a:pPr marL="0" indent="0">
              <a:buNone/>
            </a:pPr>
            <a:endParaRPr lang="en-US" dirty="0"/>
          </a:p>
        </p:txBody>
      </p:sp>
    </p:spTree>
    <p:extLst>
      <p:ext uri="{BB962C8B-B14F-4D97-AF65-F5344CB8AC3E}">
        <p14:creationId xmlns:p14="http://schemas.microsoft.com/office/powerpoint/2010/main" val="25553103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Appeal to Fear</a:t>
            </a:r>
          </a:p>
        </p:txBody>
      </p:sp>
      <p:sp>
        <p:nvSpPr>
          <p:cNvPr id="3" name="Content Placeholder 2"/>
          <p:cNvSpPr>
            <a:spLocks noGrp="1"/>
          </p:cNvSpPr>
          <p:nvPr>
            <p:ph idx="1"/>
          </p:nvPr>
        </p:nvSpPr>
        <p:spPr/>
        <p:txBody>
          <a:bodyPr/>
          <a:lstStyle/>
          <a:p>
            <a:r>
              <a:rPr lang="en-US" dirty="0">
                <a:hlinkClick r:id="rId2"/>
              </a:rPr>
              <a:t>http://www.youtube.com/watch?v=VRgNS1P6k6o</a:t>
            </a:r>
            <a:endParaRPr lang="en-US" dirty="0"/>
          </a:p>
          <a:p>
            <a:endParaRPr lang="en-US" dirty="0"/>
          </a:p>
        </p:txBody>
      </p:sp>
    </p:spTree>
    <p:extLst>
      <p:ext uri="{BB962C8B-B14F-4D97-AF65-F5344CB8AC3E}">
        <p14:creationId xmlns:p14="http://schemas.microsoft.com/office/powerpoint/2010/main" val="11638564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Glittering Generalities</a:t>
            </a:r>
            <a:endParaRPr lang="en-US" dirty="0"/>
          </a:p>
        </p:txBody>
      </p:sp>
      <p:sp>
        <p:nvSpPr>
          <p:cNvPr id="3" name="Content Placeholder 2"/>
          <p:cNvSpPr>
            <a:spLocks noGrp="1"/>
          </p:cNvSpPr>
          <p:nvPr>
            <p:ph idx="1"/>
          </p:nvPr>
        </p:nvSpPr>
        <p:spPr/>
        <p:txBody>
          <a:bodyPr/>
          <a:lstStyle/>
          <a:p>
            <a:r>
              <a:rPr lang="en-US" dirty="0" smtClean="0"/>
              <a:t>use </a:t>
            </a:r>
            <a:r>
              <a:rPr lang="en-US" dirty="0"/>
              <a:t>of words that </a:t>
            </a:r>
            <a:r>
              <a:rPr lang="en-US" dirty="0" smtClean="0"/>
              <a:t>make something sound good without actually saying anything specific/ important. </a:t>
            </a:r>
            <a:endParaRPr lang="en-US" dirty="0"/>
          </a:p>
          <a:p>
            <a:endParaRPr lang="en-US" dirty="0"/>
          </a:p>
          <a:p>
            <a:r>
              <a:rPr lang="en-US" dirty="0" smtClean="0"/>
              <a:t>“Super Cola is the </a:t>
            </a:r>
            <a:r>
              <a:rPr lang="en-US" u="sng" dirty="0" smtClean="0"/>
              <a:t>best</a:t>
            </a:r>
            <a:r>
              <a:rPr lang="en-US" dirty="0" smtClean="0"/>
              <a:t> cola drink there is!”</a:t>
            </a:r>
          </a:p>
          <a:p>
            <a:r>
              <a:rPr lang="en-US" dirty="0" smtClean="0"/>
              <a:t>“Super Shoes are </a:t>
            </a:r>
            <a:r>
              <a:rPr lang="en-US" u="sng" dirty="0" smtClean="0"/>
              <a:t>amazing</a:t>
            </a:r>
            <a:r>
              <a:rPr lang="en-US" dirty="0" smtClean="0"/>
              <a:t>!”</a:t>
            </a:r>
          </a:p>
        </p:txBody>
      </p:sp>
    </p:spTree>
    <p:extLst>
      <p:ext uri="{BB962C8B-B14F-4D97-AF65-F5344CB8AC3E}">
        <p14:creationId xmlns:p14="http://schemas.microsoft.com/office/powerpoint/2010/main" val="23982662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Glittering Generalities</a:t>
            </a:r>
          </a:p>
        </p:txBody>
      </p:sp>
      <p:sp>
        <p:nvSpPr>
          <p:cNvPr id="3" name="Content Placeholder 2"/>
          <p:cNvSpPr>
            <a:spLocks noGrp="1"/>
          </p:cNvSpPr>
          <p:nvPr>
            <p:ph idx="1"/>
          </p:nvPr>
        </p:nvSpPr>
        <p:spPr/>
        <p:txBody>
          <a:bodyPr/>
          <a:lstStyle/>
          <a:p>
            <a:pPr marL="0" indent="0">
              <a:buNone/>
            </a:pPr>
            <a:r>
              <a:rPr lang="en-US" dirty="0" smtClean="0">
                <a:hlinkClick r:id="rId2"/>
              </a:rPr>
              <a:t>http</a:t>
            </a:r>
            <a:r>
              <a:rPr lang="en-US" dirty="0">
                <a:hlinkClick r:id="rId2"/>
              </a:rPr>
              <a:t>://</a:t>
            </a:r>
            <a:r>
              <a:rPr lang="en-US" dirty="0" smtClean="0">
                <a:hlinkClick r:id="rId2"/>
              </a:rPr>
              <a:t>www.teachertube.com/viewVideo.php?video_id=137790</a:t>
            </a:r>
            <a:endParaRPr lang="en-US" dirty="0" smtClean="0"/>
          </a:p>
          <a:p>
            <a:pPr marL="0" indent="0">
              <a:buNone/>
            </a:pPr>
            <a:endParaRPr lang="en-US" dirty="0"/>
          </a:p>
        </p:txBody>
      </p:sp>
      <p:sp>
        <p:nvSpPr>
          <p:cNvPr id="4" name="TextBox 3"/>
          <p:cNvSpPr txBox="1"/>
          <p:nvPr/>
        </p:nvSpPr>
        <p:spPr>
          <a:xfrm>
            <a:off x="685800" y="2971800"/>
            <a:ext cx="7924800" cy="738664"/>
          </a:xfrm>
          <a:prstGeom prst="rect">
            <a:avLst/>
          </a:prstGeom>
          <a:noFill/>
        </p:spPr>
        <p:txBody>
          <a:bodyPr wrap="square" rtlCol="0">
            <a:spAutoFit/>
          </a:bodyPr>
          <a:lstStyle/>
          <a:p>
            <a:r>
              <a:rPr lang="en-US" sz="2400" dirty="0" smtClean="0">
                <a:hlinkClick r:id="rId3"/>
              </a:rPr>
              <a:t>http://www.youtube.com/watch?v=nvKyYeJJYwM</a:t>
            </a:r>
            <a:endParaRPr lang="en-US" sz="2400" dirty="0" smtClean="0"/>
          </a:p>
          <a:p>
            <a:endParaRPr lang="en-US" dirty="0"/>
          </a:p>
        </p:txBody>
      </p:sp>
    </p:spTree>
    <p:extLst>
      <p:ext uri="{BB962C8B-B14F-4D97-AF65-F5344CB8AC3E}">
        <p14:creationId xmlns:p14="http://schemas.microsoft.com/office/powerpoint/2010/main" val="8030943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Transfer</a:t>
            </a:r>
            <a:endParaRPr lang="en-US" dirty="0"/>
          </a:p>
        </p:txBody>
      </p:sp>
      <p:sp>
        <p:nvSpPr>
          <p:cNvPr id="3" name="Content Placeholder 2"/>
          <p:cNvSpPr>
            <a:spLocks noGrp="1"/>
          </p:cNvSpPr>
          <p:nvPr>
            <p:ph idx="1"/>
          </p:nvPr>
        </p:nvSpPr>
        <p:spPr/>
        <p:txBody>
          <a:bodyPr/>
          <a:lstStyle/>
          <a:p>
            <a:r>
              <a:rPr lang="en-US" dirty="0" smtClean="0"/>
              <a:t>Associating love, respect, or admiration for someone and transferring it to a product. </a:t>
            </a:r>
          </a:p>
          <a:p>
            <a:r>
              <a:rPr lang="en-US" dirty="0" smtClean="0"/>
              <a:t>If you buy the product, you get the feelings or benefits associated with it.  </a:t>
            </a:r>
          </a:p>
          <a:p>
            <a:pPr marL="0" indent="0">
              <a:buNone/>
            </a:pPr>
            <a:r>
              <a:rPr lang="en-US" u="sng" dirty="0" smtClean="0"/>
              <a:t>Example: </a:t>
            </a:r>
            <a:endParaRPr lang="en-US" u="sng" dirty="0"/>
          </a:p>
          <a:p>
            <a:pPr marL="0" indent="0">
              <a:buNone/>
            </a:pPr>
            <a:r>
              <a:rPr lang="en-US" dirty="0" smtClean="0"/>
              <a:t>A car ad shows a pretty girl in the passenger seat.  If you buy the car, you think you get a pretty girl.  </a:t>
            </a:r>
            <a:endParaRPr lang="en-US" dirty="0"/>
          </a:p>
        </p:txBody>
      </p:sp>
    </p:spTree>
    <p:extLst>
      <p:ext uri="{BB962C8B-B14F-4D97-AF65-F5344CB8AC3E}">
        <p14:creationId xmlns:p14="http://schemas.microsoft.com/office/powerpoint/2010/main" val="9558150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Transfer</a:t>
            </a:r>
          </a:p>
        </p:txBody>
      </p:sp>
      <p:sp>
        <p:nvSpPr>
          <p:cNvPr id="3" name="Content Placeholder 2"/>
          <p:cNvSpPr>
            <a:spLocks noGrp="1"/>
          </p:cNvSpPr>
          <p:nvPr>
            <p:ph idx="1"/>
          </p:nvPr>
        </p:nvSpPr>
        <p:spPr/>
        <p:txBody>
          <a:bodyPr/>
          <a:lstStyle/>
          <a:p>
            <a:r>
              <a:rPr lang="en-US" dirty="0" smtClean="0">
                <a:hlinkClick r:id="rId2"/>
              </a:rPr>
              <a:t>http://www.youtube.com/watch?v=DCjeSNomXrU</a:t>
            </a:r>
            <a:endParaRPr lang="en-US" dirty="0" smtClean="0"/>
          </a:p>
          <a:p>
            <a:r>
              <a:rPr lang="en-US" dirty="0">
                <a:hlinkClick r:id="rId3"/>
              </a:rPr>
              <a:t>http://</a:t>
            </a:r>
            <a:r>
              <a:rPr lang="en-US" dirty="0" smtClean="0">
                <a:hlinkClick r:id="rId3"/>
              </a:rPr>
              <a:t>www.youtube.com/watch?v=Kaz4vpOr1Dw</a:t>
            </a:r>
            <a:endParaRPr lang="en-US" dirty="0" smtClean="0"/>
          </a:p>
          <a:p>
            <a:endParaRPr lang="en-US" dirty="0"/>
          </a:p>
        </p:txBody>
      </p:sp>
    </p:spTree>
    <p:extLst>
      <p:ext uri="{BB962C8B-B14F-4D97-AF65-F5344CB8AC3E}">
        <p14:creationId xmlns:p14="http://schemas.microsoft.com/office/powerpoint/2010/main" val="21795471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r>
              <a:rPr lang="en-US" dirty="0" smtClean="0"/>
              <a:t>For each example, hold up one, two, three, four or five fingers to show which type of persuasion best fits that example.</a:t>
            </a:r>
            <a:endParaRPr lang="en-US" dirty="0"/>
          </a:p>
        </p:txBody>
      </p:sp>
    </p:spTree>
    <p:extLst>
      <p:ext uri="{BB962C8B-B14F-4D97-AF65-F5344CB8AC3E}">
        <p14:creationId xmlns:p14="http://schemas.microsoft.com/office/powerpoint/2010/main" val="11271733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“Everyone in Peoria shops at Super Peoria Mart!”</a:t>
            </a:r>
            <a:endParaRPr lang="en-US" dirty="0"/>
          </a:p>
        </p:txBody>
      </p:sp>
      <p:sp>
        <p:nvSpPr>
          <p:cNvPr id="3" name="Content Placeholder 2"/>
          <p:cNvSpPr>
            <a:spLocks noGrp="1"/>
          </p:cNvSpPr>
          <p:nvPr>
            <p:ph idx="1"/>
          </p:nvPr>
        </p:nvSpPr>
        <p:spPr/>
        <p:txBody>
          <a:bodyPr/>
          <a:lstStyle/>
          <a:p>
            <a:r>
              <a:rPr lang="en-US" dirty="0" smtClean="0"/>
              <a:t>1.  Bandwagon</a:t>
            </a:r>
          </a:p>
          <a:p>
            <a:r>
              <a:rPr lang="en-US" dirty="0" smtClean="0"/>
              <a:t>2.  Testimonial</a:t>
            </a:r>
          </a:p>
          <a:p>
            <a:r>
              <a:rPr lang="en-US" dirty="0" smtClean="0"/>
              <a:t>3.  Either/or</a:t>
            </a:r>
          </a:p>
          <a:p>
            <a:r>
              <a:rPr lang="en-US" dirty="0" smtClean="0"/>
              <a:t>4. Appeal to fear</a:t>
            </a:r>
          </a:p>
          <a:p>
            <a:r>
              <a:rPr lang="en-US" dirty="0" smtClean="0"/>
              <a:t>5.  Glittering Generalities </a:t>
            </a:r>
            <a:endParaRPr lang="en-US" dirty="0"/>
          </a:p>
        </p:txBody>
      </p:sp>
      <p:sp>
        <p:nvSpPr>
          <p:cNvPr id="4" name="Right Arrow 3"/>
          <p:cNvSpPr/>
          <p:nvPr/>
        </p:nvSpPr>
        <p:spPr>
          <a:xfrm rot="10800000">
            <a:off x="3429000" y="1828800"/>
            <a:ext cx="19050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3254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 Store is terrific!”</a:t>
            </a:r>
            <a:endParaRPr lang="en-US" dirty="0"/>
          </a:p>
        </p:txBody>
      </p:sp>
      <p:sp>
        <p:nvSpPr>
          <p:cNvPr id="3" name="Content Placeholder 2"/>
          <p:cNvSpPr>
            <a:spLocks noGrp="1"/>
          </p:cNvSpPr>
          <p:nvPr>
            <p:ph idx="1"/>
          </p:nvPr>
        </p:nvSpPr>
        <p:spPr/>
        <p:txBody>
          <a:bodyPr/>
          <a:lstStyle/>
          <a:p>
            <a:r>
              <a:rPr lang="en-US" dirty="0" smtClean="0"/>
              <a:t>1.  Bandwagon</a:t>
            </a:r>
          </a:p>
          <a:p>
            <a:r>
              <a:rPr lang="en-US" dirty="0" smtClean="0"/>
              <a:t>2.  Testimonial</a:t>
            </a:r>
          </a:p>
          <a:p>
            <a:r>
              <a:rPr lang="en-US" dirty="0" smtClean="0"/>
              <a:t>3.  Either/or</a:t>
            </a:r>
          </a:p>
          <a:p>
            <a:r>
              <a:rPr lang="en-US" dirty="0" smtClean="0"/>
              <a:t>4. Appeal to fear</a:t>
            </a:r>
          </a:p>
          <a:p>
            <a:r>
              <a:rPr lang="en-US" dirty="0" smtClean="0"/>
              <a:t>5.  Glittering Generalities</a:t>
            </a:r>
            <a:endParaRPr lang="en-US" dirty="0"/>
          </a:p>
        </p:txBody>
      </p:sp>
      <p:sp>
        <p:nvSpPr>
          <p:cNvPr id="12" name="Striped Right Arrow 11"/>
          <p:cNvSpPr/>
          <p:nvPr/>
        </p:nvSpPr>
        <p:spPr>
          <a:xfrm rot="7758571">
            <a:off x="4833368" y="3223162"/>
            <a:ext cx="1524000" cy="6096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0155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MONDAY: NO TLC TODAY</a:t>
            </a:r>
            <a:br>
              <a:rPr lang="en-US" dirty="0" smtClean="0"/>
            </a:br>
            <a:r>
              <a:rPr lang="en-US" dirty="0" smtClean="0"/>
              <a:t>Odd Day (1,3,5) </a:t>
            </a:r>
            <a:endParaRPr lang="en-US" dirty="0"/>
          </a:p>
        </p:txBody>
      </p:sp>
      <p:sp>
        <p:nvSpPr>
          <p:cNvPr id="3" name="Content Placeholder 2"/>
          <p:cNvSpPr>
            <a:spLocks noGrp="1"/>
          </p:cNvSpPr>
          <p:nvPr>
            <p:ph idx="1"/>
          </p:nvPr>
        </p:nvSpPr>
        <p:spPr/>
        <p:txBody>
          <a:bodyPr/>
          <a:lstStyle/>
          <a:p>
            <a:pPr marL="0" indent="0">
              <a:buNone/>
            </a:pPr>
            <a:r>
              <a:rPr lang="en-US" u="sng" dirty="0" smtClean="0"/>
              <a:t>Schedule: </a:t>
            </a:r>
          </a:p>
          <a:p>
            <a:pPr marL="0" indent="0">
              <a:buNone/>
            </a:pPr>
            <a:r>
              <a:rPr lang="en-US" dirty="0" smtClean="0"/>
              <a:t>1</a:t>
            </a:r>
            <a:r>
              <a:rPr lang="en-US" baseline="30000" dirty="0" smtClean="0"/>
              <a:t>st</a:t>
            </a:r>
            <a:r>
              <a:rPr lang="en-US" dirty="0"/>
              <a:t>  12:35 – 1:20</a:t>
            </a:r>
          </a:p>
          <a:p>
            <a:pPr marL="0" indent="0">
              <a:buNone/>
            </a:pPr>
            <a:r>
              <a:rPr lang="en-US" dirty="0" smtClean="0"/>
              <a:t>2</a:t>
            </a:r>
            <a:r>
              <a:rPr lang="en-US" baseline="30000" dirty="0" smtClean="0"/>
              <a:t>nd</a:t>
            </a:r>
            <a:r>
              <a:rPr lang="en-US" dirty="0" smtClean="0"/>
              <a:t> </a:t>
            </a:r>
            <a:r>
              <a:rPr lang="en-US" dirty="0"/>
              <a:t>1:20 – </a:t>
            </a:r>
            <a:r>
              <a:rPr lang="en-US" dirty="0" smtClean="0"/>
              <a:t>2:05</a:t>
            </a:r>
          </a:p>
          <a:p>
            <a:pPr marL="0" indent="0">
              <a:buNone/>
            </a:pPr>
            <a:r>
              <a:rPr lang="en-US" dirty="0" smtClean="0"/>
              <a:t>3</a:t>
            </a:r>
            <a:r>
              <a:rPr lang="en-US" baseline="30000" dirty="0" smtClean="0"/>
              <a:t>rd</a:t>
            </a:r>
            <a:r>
              <a:rPr lang="en-US" dirty="0" smtClean="0"/>
              <a:t> </a:t>
            </a:r>
            <a:r>
              <a:rPr lang="en-US" dirty="0"/>
              <a:t>2:05 – 2:50</a:t>
            </a:r>
          </a:p>
          <a:p>
            <a:pPr marL="0" indent="0">
              <a:buNone/>
            </a:pPr>
            <a:endParaRPr lang="en-US" dirty="0"/>
          </a:p>
        </p:txBody>
      </p:sp>
    </p:spTree>
    <p:extLst>
      <p:ext uri="{BB962C8B-B14F-4D97-AF65-F5344CB8AC3E}">
        <p14:creationId xmlns:p14="http://schemas.microsoft.com/office/powerpoint/2010/main" val="18534339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 I’m Barry Basketball, and I think Super Shoes are a slam dunk!”</a:t>
            </a:r>
            <a:endParaRPr lang="en-US" dirty="0"/>
          </a:p>
        </p:txBody>
      </p:sp>
      <p:sp>
        <p:nvSpPr>
          <p:cNvPr id="3" name="Content Placeholder 2"/>
          <p:cNvSpPr>
            <a:spLocks noGrp="1"/>
          </p:cNvSpPr>
          <p:nvPr>
            <p:ph idx="1"/>
          </p:nvPr>
        </p:nvSpPr>
        <p:spPr/>
        <p:txBody>
          <a:bodyPr/>
          <a:lstStyle/>
          <a:p>
            <a:r>
              <a:rPr lang="en-US" dirty="0" smtClean="0"/>
              <a:t>1.  Bandwagon</a:t>
            </a:r>
          </a:p>
          <a:p>
            <a:r>
              <a:rPr lang="en-US" dirty="0" smtClean="0"/>
              <a:t>2.  Testimonial</a:t>
            </a:r>
          </a:p>
          <a:p>
            <a:r>
              <a:rPr lang="en-US" dirty="0" smtClean="0"/>
              <a:t>3.  Either/or</a:t>
            </a:r>
          </a:p>
          <a:p>
            <a:r>
              <a:rPr lang="en-US" dirty="0" smtClean="0"/>
              <a:t>4. Appeal to fear</a:t>
            </a:r>
          </a:p>
          <a:p>
            <a:r>
              <a:rPr lang="en-US" dirty="0" smtClean="0"/>
              <a:t>5.  Glittering Generalities</a:t>
            </a:r>
            <a:endParaRPr lang="en-US" dirty="0"/>
          </a:p>
        </p:txBody>
      </p:sp>
      <p:sp>
        <p:nvSpPr>
          <p:cNvPr id="4" name="Curved Left Arrow 3"/>
          <p:cNvSpPr/>
          <p:nvPr/>
        </p:nvSpPr>
        <p:spPr>
          <a:xfrm>
            <a:off x="3448940" y="1676400"/>
            <a:ext cx="1295400" cy="10668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763735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“Without Super Lock, it is easy for someone to break into your house.”</a:t>
            </a:r>
            <a:endParaRPr lang="en-US" dirty="0"/>
          </a:p>
        </p:txBody>
      </p:sp>
      <p:sp>
        <p:nvSpPr>
          <p:cNvPr id="3" name="Content Placeholder 2"/>
          <p:cNvSpPr>
            <a:spLocks noGrp="1"/>
          </p:cNvSpPr>
          <p:nvPr>
            <p:ph idx="1"/>
          </p:nvPr>
        </p:nvSpPr>
        <p:spPr/>
        <p:txBody>
          <a:bodyPr/>
          <a:lstStyle/>
          <a:p>
            <a:r>
              <a:rPr lang="en-US" dirty="0" smtClean="0"/>
              <a:t>1.  Bandwagon</a:t>
            </a:r>
          </a:p>
          <a:p>
            <a:r>
              <a:rPr lang="en-US" dirty="0" smtClean="0"/>
              <a:t>2.  Testimonial</a:t>
            </a:r>
          </a:p>
          <a:p>
            <a:r>
              <a:rPr lang="en-US" dirty="0" smtClean="0"/>
              <a:t>3.  Either/or</a:t>
            </a:r>
          </a:p>
          <a:p>
            <a:r>
              <a:rPr lang="en-US" dirty="0" smtClean="0"/>
              <a:t>4. Appeal to fear</a:t>
            </a:r>
          </a:p>
          <a:p>
            <a:r>
              <a:rPr lang="en-US" dirty="0" smtClean="0"/>
              <a:t>5.  Glittering Generalities</a:t>
            </a:r>
            <a:endParaRPr lang="en-US" dirty="0"/>
          </a:p>
        </p:txBody>
      </p:sp>
      <p:sp>
        <p:nvSpPr>
          <p:cNvPr id="4" name="U-Turn Arrow 3"/>
          <p:cNvSpPr/>
          <p:nvPr/>
        </p:nvSpPr>
        <p:spPr>
          <a:xfrm rot="5400000">
            <a:off x="3505200" y="3124200"/>
            <a:ext cx="762000" cy="762000"/>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901045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type is this?  </a:t>
            </a:r>
            <a:endParaRPr lang="en-US" dirty="0"/>
          </a:p>
        </p:txBody>
      </p:sp>
      <p:sp>
        <p:nvSpPr>
          <p:cNvPr id="3" name="Content Placeholder 2"/>
          <p:cNvSpPr>
            <a:spLocks noGrp="1"/>
          </p:cNvSpPr>
          <p:nvPr>
            <p:ph idx="1"/>
          </p:nvPr>
        </p:nvSpPr>
        <p:spPr/>
        <p:txBody>
          <a:bodyPr/>
          <a:lstStyle/>
          <a:p>
            <a:pPr marL="0" indent="0" algn="ctr">
              <a:buNone/>
            </a:pPr>
            <a:r>
              <a:rPr lang="en-US" dirty="0"/>
              <a:t>“The next best thing is already here.” </a:t>
            </a:r>
            <a:endParaRPr lang="en-US" dirty="0">
              <a:hlinkClick r:id=""/>
            </a:endParaRPr>
          </a:p>
          <a:p>
            <a:pPr marL="0" indent="0">
              <a:buNone/>
            </a:pPr>
            <a:r>
              <a:rPr lang="en-US" dirty="0">
                <a:hlinkClick r:id=""/>
              </a:rPr>
              <a:t>http://www.youtube.com/watch?v=FRkmtbWURwo</a:t>
            </a:r>
            <a:endParaRPr lang="en-US" dirty="0"/>
          </a:p>
          <a:p>
            <a:endParaRPr lang="en-US" dirty="0"/>
          </a:p>
        </p:txBody>
      </p:sp>
    </p:spTree>
    <p:extLst>
      <p:ext uri="{BB962C8B-B14F-4D97-AF65-F5344CB8AC3E}">
        <p14:creationId xmlns:p14="http://schemas.microsoft.com/office/powerpoint/2010/main" val="23166802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Cited</a:t>
            </a:r>
            <a:endParaRPr lang="en-US" dirty="0"/>
          </a:p>
        </p:txBody>
      </p:sp>
      <p:sp>
        <p:nvSpPr>
          <p:cNvPr id="3" name="Content Placeholder 2"/>
          <p:cNvSpPr>
            <a:spLocks noGrp="1"/>
          </p:cNvSpPr>
          <p:nvPr>
            <p:ph idx="1"/>
          </p:nvPr>
        </p:nvSpPr>
        <p:spPr/>
        <p:txBody>
          <a:bodyPr/>
          <a:lstStyle/>
          <a:p>
            <a:r>
              <a:rPr lang="en-US" dirty="0" smtClean="0"/>
              <a:t>http://sps.k12.mo.us</a:t>
            </a:r>
            <a:endParaRPr lang="en-US" dirty="0"/>
          </a:p>
        </p:txBody>
      </p:sp>
    </p:spTree>
    <p:extLst>
      <p:ext uri="{BB962C8B-B14F-4D97-AF65-F5344CB8AC3E}">
        <p14:creationId xmlns:p14="http://schemas.microsoft.com/office/powerpoint/2010/main" val="32089213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Commercials</a:t>
            </a:r>
            <a:endParaRPr lang="en-US" dirty="0"/>
          </a:p>
        </p:txBody>
      </p:sp>
      <p:sp>
        <p:nvSpPr>
          <p:cNvPr id="3" name="Content Placeholder 2"/>
          <p:cNvSpPr>
            <a:spLocks noGrp="1"/>
          </p:cNvSpPr>
          <p:nvPr>
            <p:ph idx="1"/>
          </p:nvPr>
        </p:nvSpPr>
        <p:spPr>
          <a:xfrm>
            <a:off x="457200" y="1600200"/>
            <a:ext cx="8229600" cy="4953000"/>
          </a:xfrm>
        </p:spPr>
        <p:txBody>
          <a:bodyPr>
            <a:normAutofit fontScale="92500"/>
          </a:bodyPr>
          <a:lstStyle/>
          <a:p>
            <a:r>
              <a:rPr lang="en-US" dirty="0" smtClean="0"/>
              <a:t>Once your table is assigned a type of persuasion, decide on a product you will be selling.  </a:t>
            </a:r>
          </a:p>
          <a:p>
            <a:r>
              <a:rPr lang="en-US" dirty="0" smtClean="0"/>
              <a:t>You must use that type of persuasion to create a short 30 second commercial to sell the product.  </a:t>
            </a:r>
          </a:p>
          <a:p>
            <a:r>
              <a:rPr lang="en-US" dirty="0" smtClean="0"/>
              <a:t>On one separate piece of paper, write all of your names, the type of persuasion, the product you are selling, and write out an outline or script of your commercial to use when you present.  We will present at the end of class.  </a:t>
            </a:r>
            <a:endParaRPr lang="en-US" dirty="0"/>
          </a:p>
        </p:txBody>
      </p:sp>
    </p:spTree>
    <p:extLst>
      <p:ext uri="{BB962C8B-B14F-4D97-AF65-F5344CB8AC3E}">
        <p14:creationId xmlns:p14="http://schemas.microsoft.com/office/powerpoint/2010/main" val="21080038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WEDNESDAY: NO TLC TODAY</a:t>
            </a:r>
            <a:br>
              <a:rPr lang="en-US" dirty="0" smtClean="0"/>
            </a:br>
            <a:r>
              <a:rPr lang="en-US" dirty="0" smtClean="0"/>
              <a:t>Even Day (2,4,6) </a:t>
            </a:r>
            <a:endParaRPr lang="en-US" dirty="0"/>
          </a:p>
        </p:txBody>
      </p:sp>
      <p:sp>
        <p:nvSpPr>
          <p:cNvPr id="3" name="Content Placeholder 2"/>
          <p:cNvSpPr>
            <a:spLocks noGrp="1"/>
          </p:cNvSpPr>
          <p:nvPr>
            <p:ph idx="1"/>
          </p:nvPr>
        </p:nvSpPr>
        <p:spPr/>
        <p:txBody>
          <a:bodyPr/>
          <a:lstStyle/>
          <a:p>
            <a:pPr marL="0" indent="0">
              <a:buNone/>
            </a:pPr>
            <a:r>
              <a:rPr lang="en-US" u="sng" dirty="0" smtClean="0"/>
              <a:t>Schedule: </a:t>
            </a:r>
            <a:endParaRPr lang="en-US" dirty="0" smtClean="0"/>
          </a:p>
          <a:p>
            <a:pPr marL="0" indent="0">
              <a:buNone/>
            </a:pPr>
            <a:r>
              <a:rPr lang="en-US" dirty="0" smtClean="0"/>
              <a:t>1st  12:35 – 1:20</a:t>
            </a:r>
          </a:p>
          <a:p>
            <a:pPr marL="0" indent="0">
              <a:buNone/>
            </a:pPr>
            <a:r>
              <a:rPr lang="en-US" dirty="0" smtClean="0"/>
              <a:t>2nd 1:20 – 2:05</a:t>
            </a:r>
          </a:p>
          <a:p>
            <a:pPr marL="0" indent="0">
              <a:buNone/>
            </a:pPr>
            <a:r>
              <a:rPr lang="en-US" dirty="0" smtClean="0"/>
              <a:t>3rd 2:05 – 2:50</a:t>
            </a:r>
          </a:p>
          <a:p>
            <a:endParaRPr lang="en-US" dirty="0"/>
          </a:p>
        </p:txBody>
      </p:sp>
    </p:spTree>
    <p:extLst>
      <p:ext uri="{BB962C8B-B14F-4D97-AF65-F5344CB8AC3E}">
        <p14:creationId xmlns:p14="http://schemas.microsoft.com/office/powerpoint/2010/main" val="37840928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THURSDAY: TLC is open today</a:t>
            </a:r>
            <a:br>
              <a:rPr lang="en-US" dirty="0" smtClean="0"/>
            </a:br>
            <a:r>
              <a:rPr lang="en-US" dirty="0" smtClean="0"/>
              <a:t>Even Day (2,4,6) </a:t>
            </a:r>
            <a:endParaRPr lang="en-US" dirty="0"/>
          </a:p>
        </p:txBody>
      </p:sp>
      <p:sp>
        <p:nvSpPr>
          <p:cNvPr id="3" name="Content Placeholder 2"/>
          <p:cNvSpPr>
            <a:spLocks noGrp="1"/>
          </p:cNvSpPr>
          <p:nvPr>
            <p:ph idx="1"/>
          </p:nvPr>
        </p:nvSpPr>
        <p:spPr/>
        <p:txBody>
          <a:bodyPr/>
          <a:lstStyle/>
          <a:p>
            <a:pPr marL="0" indent="0">
              <a:buNone/>
            </a:pPr>
            <a:r>
              <a:rPr lang="en-US" u="sng" dirty="0" smtClean="0"/>
              <a:t>Schedule: </a:t>
            </a:r>
            <a:endParaRPr lang="en-US" dirty="0" smtClean="0"/>
          </a:p>
          <a:p>
            <a:pPr marL="0" indent="0">
              <a:buNone/>
            </a:pPr>
            <a:r>
              <a:rPr lang="en-US" dirty="0" smtClean="0"/>
              <a:t>4</a:t>
            </a:r>
            <a:r>
              <a:rPr lang="en-US" baseline="30000" dirty="0" smtClean="0"/>
              <a:t>th</a:t>
            </a:r>
            <a:r>
              <a:rPr lang="en-US" dirty="0" smtClean="0"/>
              <a:t> </a:t>
            </a:r>
            <a:r>
              <a:rPr lang="en-US" dirty="0"/>
              <a:t>12:35 – 1:10</a:t>
            </a:r>
          </a:p>
          <a:p>
            <a:pPr marL="0" indent="0">
              <a:buNone/>
            </a:pPr>
            <a:r>
              <a:rPr lang="en-US" dirty="0" smtClean="0"/>
              <a:t>5</a:t>
            </a:r>
            <a:r>
              <a:rPr lang="en-US" baseline="30000" dirty="0" smtClean="0"/>
              <a:t>th</a:t>
            </a:r>
            <a:r>
              <a:rPr lang="en-US" dirty="0" smtClean="0"/>
              <a:t> </a:t>
            </a:r>
            <a:r>
              <a:rPr lang="en-US" dirty="0"/>
              <a:t>1:10 – 1:45</a:t>
            </a:r>
          </a:p>
          <a:p>
            <a:pPr marL="0" indent="0">
              <a:buNone/>
            </a:pPr>
            <a:r>
              <a:rPr lang="en-US" dirty="0" smtClean="0"/>
              <a:t>7</a:t>
            </a:r>
            <a:r>
              <a:rPr lang="en-US" baseline="30000" dirty="0" smtClean="0"/>
              <a:t>th</a:t>
            </a:r>
            <a:r>
              <a:rPr lang="en-US" dirty="0" smtClean="0"/>
              <a:t> </a:t>
            </a:r>
            <a:r>
              <a:rPr lang="en-US" dirty="0"/>
              <a:t>1:45 – 2:20</a:t>
            </a:r>
          </a:p>
          <a:p>
            <a:pPr marL="0" indent="0">
              <a:buNone/>
            </a:pPr>
            <a:r>
              <a:rPr lang="en-US" dirty="0" smtClean="0"/>
              <a:t>8</a:t>
            </a:r>
            <a:r>
              <a:rPr lang="en-US" baseline="30000" dirty="0" smtClean="0"/>
              <a:t>th</a:t>
            </a:r>
            <a:r>
              <a:rPr lang="en-US" dirty="0" smtClean="0"/>
              <a:t> </a:t>
            </a:r>
            <a:r>
              <a:rPr lang="en-US" dirty="0"/>
              <a:t>2:20 – 2:55</a:t>
            </a:r>
          </a:p>
          <a:p>
            <a:endParaRPr lang="en-US" dirty="0"/>
          </a:p>
        </p:txBody>
      </p:sp>
    </p:spTree>
    <p:extLst>
      <p:ext uri="{BB962C8B-B14F-4D97-AF65-F5344CB8AC3E}">
        <p14:creationId xmlns:p14="http://schemas.microsoft.com/office/powerpoint/2010/main" val="32304437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Answer in your I.N. </a:t>
            </a:r>
            <a:r>
              <a:rPr lang="en-US" dirty="0"/>
              <a:t/>
            </a:r>
            <a:br>
              <a:rPr lang="en-US" dirty="0"/>
            </a:br>
            <a:endParaRPr lang="en-US" dirty="0"/>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US" dirty="0" smtClean="0"/>
              <a:t>What are the 6 types of persuasion we learned about?  List them all and write an example of each next to them.  </a:t>
            </a:r>
            <a:endParaRPr lang="en-US" dirty="0"/>
          </a:p>
          <a:p>
            <a:pPr marL="514350" indent="-514350">
              <a:buFont typeface="+mj-lt"/>
              <a:buAutoNum type="arabicPeriod"/>
            </a:pPr>
            <a:r>
              <a:rPr lang="en-US" dirty="0" smtClean="0"/>
              <a:t>Think of a commercial that is on TV right now.  What type of persuasion is used in it?  Describe the commercial and how you know the persuasion technique.   </a:t>
            </a:r>
            <a:endParaRPr lang="en-US" dirty="0" smtClean="0"/>
          </a:p>
          <a:p>
            <a:pPr marL="514350" indent="-514350">
              <a:buFont typeface="+mj-lt"/>
              <a:buAutoNum type="arabicPeriod"/>
            </a:pPr>
            <a:endParaRPr lang="en-US" dirty="0"/>
          </a:p>
          <a:p>
            <a:pPr marL="0" indent="0">
              <a:buNone/>
            </a:pPr>
            <a:r>
              <a:rPr lang="en-US" dirty="0" smtClean="0"/>
              <a:t>*Read silently until everyone is finished</a:t>
            </a:r>
            <a:endParaRPr lang="en-US" dirty="0"/>
          </a:p>
        </p:txBody>
      </p:sp>
    </p:spTree>
    <p:extLst>
      <p:ext uri="{BB962C8B-B14F-4D97-AF65-F5344CB8AC3E}">
        <p14:creationId xmlns:p14="http://schemas.microsoft.com/office/powerpoint/2010/main" val="34095966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Green Textbook</a:t>
            </a:r>
            <a:endParaRPr lang="en-US" dirty="0"/>
          </a:p>
        </p:txBody>
      </p:sp>
      <p:sp>
        <p:nvSpPr>
          <p:cNvPr id="3" name="Content Placeholder 2"/>
          <p:cNvSpPr>
            <a:spLocks noGrp="1"/>
          </p:cNvSpPr>
          <p:nvPr>
            <p:ph idx="1"/>
          </p:nvPr>
        </p:nvSpPr>
        <p:spPr/>
        <p:txBody>
          <a:bodyPr/>
          <a:lstStyle/>
          <a:p>
            <a:pPr marL="0" indent="0">
              <a:buNone/>
            </a:pPr>
            <a:r>
              <a:rPr lang="en-US" dirty="0" smtClean="0"/>
              <a:t>Read and complete pages 234-239 by taking notes on important terms and answering any and all margin directions and questions.  </a:t>
            </a:r>
          </a:p>
          <a:p>
            <a:pPr>
              <a:buFontTx/>
              <a:buChar char="-"/>
            </a:pPr>
            <a:r>
              <a:rPr lang="en-US" dirty="0" smtClean="0"/>
              <a:t>Complete this on a separate piece of paper.</a:t>
            </a:r>
          </a:p>
          <a:p>
            <a:pPr>
              <a:buFontTx/>
              <a:buChar char="-"/>
            </a:pPr>
            <a:r>
              <a:rPr lang="en-US" dirty="0" smtClean="0"/>
              <a:t>Turn it into THEHUB when you are finished</a:t>
            </a:r>
          </a:p>
          <a:p>
            <a:pPr>
              <a:buFontTx/>
              <a:buChar char="-"/>
            </a:pPr>
            <a:r>
              <a:rPr lang="en-US" dirty="0" smtClean="0"/>
              <a:t>Read silently</a:t>
            </a:r>
            <a:endParaRPr lang="en-US" dirty="0"/>
          </a:p>
        </p:txBody>
      </p:sp>
    </p:spTree>
    <p:extLst>
      <p:ext uri="{BB962C8B-B14F-4D97-AF65-F5344CB8AC3E}">
        <p14:creationId xmlns:p14="http://schemas.microsoft.com/office/powerpoint/2010/main" val="19093494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Sword in the Stone</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1853259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TUESDAY: TLC is open today</a:t>
            </a:r>
            <a:br>
              <a:rPr lang="en-US" dirty="0" smtClean="0"/>
            </a:br>
            <a:r>
              <a:rPr lang="en-US" dirty="0" smtClean="0"/>
              <a:t>Odd Day (1,3,5) </a:t>
            </a:r>
            <a:endParaRPr lang="en-US" dirty="0"/>
          </a:p>
        </p:txBody>
      </p:sp>
      <p:sp>
        <p:nvSpPr>
          <p:cNvPr id="3" name="Content Placeholder 2"/>
          <p:cNvSpPr>
            <a:spLocks noGrp="1"/>
          </p:cNvSpPr>
          <p:nvPr>
            <p:ph idx="1"/>
          </p:nvPr>
        </p:nvSpPr>
        <p:spPr/>
        <p:txBody>
          <a:bodyPr/>
          <a:lstStyle/>
          <a:p>
            <a:pPr marL="0" indent="0">
              <a:buNone/>
            </a:pPr>
            <a:r>
              <a:rPr lang="en-US" u="sng" dirty="0" smtClean="0"/>
              <a:t>Schedule: </a:t>
            </a:r>
            <a:endParaRPr lang="en-US" dirty="0" smtClean="0"/>
          </a:p>
          <a:p>
            <a:pPr marL="0" indent="0">
              <a:buNone/>
            </a:pPr>
            <a:r>
              <a:rPr lang="en-US" dirty="0" smtClean="0"/>
              <a:t>4th 12:35 – 1:10</a:t>
            </a:r>
          </a:p>
          <a:p>
            <a:pPr marL="0" indent="0">
              <a:buNone/>
            </a:pPr>
            <a:r>
              <a:rPr lang="en-US" dirty="0" smtClean="0"/>
              <a:t>5th 1:10 – 1:45</a:t>
            </a:r>
          </a:p>
          <a:p>
            <a:pPr marL="0" indent="0">
              <a:buNone/>
            </a:pPr>
            <a:r>
              <a:rPr lang="en-US" dirty="0" smtClean="0"/>
              <a:t>7th 1:45 – 2:20</a:t>
            </a:r>
          </a:p>
          <a:p>
            <a:pPr marL="0" indent="0">
              <a:buNone/>
            </a:pPr>
            <a:r>
              <a:rPr lang="en-US" dirty="0" smtClean="0"/>
              <a:t>8th 2:20 – 2:55</a:t>
            </a:r>
          </a:p>
          <a:p>
            <a:endParaRPr lang="en-US" dirty="0"/>
          </a:p>
        </p:txBody>
      </p:sp>
    </p:spTree>
    <p:extLst>
      <p:ext uri="{BB962C8B-B14F-4D97-AF65-F5344CB8AC3E}">
        <p14:creationId xmlns:p14="http://schemas.microsoft.com/office/powerpoint/2010/main" val="24421302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0532921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03171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1999" y="685800"/>
            <a:ext cx="7772400" cy="1470025"/>
          </a:xfrm>
        </p:spPr>
        <p:txBody>
          <a:bodyPr>
            <a:normAutofit fontScale="90000"/>
          </a:bodyPr>
          <a:lstStyle/>
          <a:p>
            <a:r>
              <a:rPr lang="en-US" dirty="0" smtClean="0"/>
              <a:t/>
            </a:r>
            <a:br>
              <a:rPr lang="en-US" dirty="0" smtClean="0"/>
            </a:br>
            <a:r>
              <a:rPr lang="en-US" sz="3100" dirty="0" smtClean="0"/>
              <a:t>(notes in your I.N.) </a:t>
            </a:r>
            <a:r>
              <a:rPr lang="en-US" dirty="0" smtClean="0"/>
              <a:t/>
            </a:r>
            <a:br>
              <a:rPr lang="en-US" dirty="0" smtClean="0"/>
            </a:br>
            <a:r>
              <a:rPr lang="en-US" b="1" u="sng" dirty="0" smtClean="0"/>
              <a:t>Types of Persuasion</a:t>
            </a:r>
            <a:r>
              <a:rPr lang="en-US" dirty="0" smtClean="0"/>
              <a:t/>
            </a:r>
            <a:br>
              <a:rPr lang="en-US" dirty="0" smtClean="0"/>
            </a:b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2971800"/>
            <a:ext cx="3809999" cy="3408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4485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Bandwagon</a:t>
            </a:r>
            <a:endParaRPr lang="en-US" dirty="0"/>
          </a:p>
        </p:txBody>
      </p:sp>
      <p:sp>
        <p:nvSpPr>
          <p:cNvPr id="3" name="Content Placeholder 2"/>
          <p:cNvSpPr>
            <a:spLocks noGrp="1"/>
          </p:cNvSpPr>
          <p:nvPr>
            <p:ph idx="1"/>
          </p:nvPr>
        </p:nvSpPr>
        <p:spPr/>
        <p:txBody>
          <a:bodyPr/>
          <a:lstStyle/>
          <a:p>
            <a:r>
              <a:rPr lang="en-US" dirty="0" smtClean="0"/>
              <a:t>Convincing people to get on board with something “everyone” is doing</a:t>
            </a:r>
          </a:p>
          <a:p>
            <a:pPr>
              <a:buNone/>
            </a:pPr>
            <a:endParaRPr lang="en-US" dirty="0" smtClean="0"/>
          </a:p>
          <a:p>
            <a:pPr>
              <a:buNone/>
            </a:pPr>
            <a:r>
              <a:rPr lang="en-US" dirty="0" smtClean="0"/>
              <a:t>Example: </a:t>
            </a:r>
          </a:p>
          <a:p>
            <a:r>
              <a:rPr lang="en-US" dirty="0" smtClean="0"/>
              <a:t>“Ask your parents for Super Toy so you won’t be the only one of your friends without one.”</a:t>
            </a:r>
          </a:p>
          <a:p>
            <a:r>
              <a:rPr lang="en-US" dirty="0" smtClean="0"/>
              <a:t>“Everyone drinks Super Cola!”</a:t>
            </a:r>
            <a:endParaRPr lang="en-US" dirty="0"/>
          </a:p>
        </p:txBody>
      </p:sp>
    </p:spTree>
    <p:extLst>
      <p:ext uri="{BB962C8B-B14F-4D97-AF65-F5344CB8AC3E}">
        <p14:creationId xmlns:p14="http://schemas.microsoft.com/office/powerpoint/2010/main" val="18251822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Bandwagon</a:t>
            </a: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0" y="3733799"/>
            <a:ext cx="2901789" cy="2901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114800" y="1752600"/>
            <a:ext cx="4572000" cy="646331"/>
          </a:xfrm>
          <a:prstGeom prst="rect">
            <a:avLst/>
          </a:prstGeom>
        </p:spPr>
        <p:txBody>
          <a:bodyPr>
            <a:spAutoFit/>
          </a:bodyPr>
          <a:lstStyle/>
          <a:p>
            <a:r>
              <a:rPr lang="en-US" dirty="0">
                <a:hlinkClick r:id="rId3"/>
              </a:rPr>
              <a:t>http://</a:t>
            </a:r>
            <a:r>
              <a:rPr lang="en-US" dirty="0" smtClean="0">
                <a:hlinkClick r:id="rId3"/>
              </a:rPr>
              <a:t>www.youtube.com/watch?v=jvCTaccEk</a:t>
            </a:r>
            <a:endParaRPr lang="en-US" dirty="0" smtClean="0"/>
          </a:p>
          <a:p>
            <a:endParaRPr lang="en-US" dirty="0"/>
          </a:p>
        </p:txBody>
      </p:sp>
      <p:sp>
        <p:nvSpPr>
          <p:cNvPr id="5" name="Rectangle 4"/>
          <p:cNvSpPr/>
          <p:nvPr/>
        </p:nvSpPr>
        <p:spPr>
          <a:xfrm>
            <a:off x="4114800" y="2398931"/>
            <a:ext cx="4572000" cy="923330"/>
          </a:xfrm>
          <a:prstGeom prst="rect">
            <a:avLst/>
          </a:prstGeom>
        </p:spPr>
        <p:txBody>
          <a:bodyPr>
            <a:spAutoFit/>
          </a:bodyPr>
          <a:lstStyle/>
          <a:p>
            <a:r>
              <a:rPr lang="en-US" dirty="0">
                <a:hlinkClick r:id="rId4"/>
              </a:rPr>
              <a:t>http://</a:t>
            </a:r>
            <a:r>
              <a:rPr lang="en-US" dirty="0" smtClean="0">
                <a:hlinkClick r:id="rId4"/>
              </a:rPr>
              <a:t>www.youtube.com/watch?v=acMaC08pxGo</a:t>
            </a:r>
            <a:endParaRPr lang="en-US" dirty="0" smtClean="0"/>
          </a:p>
          <a:p>
            <a:endParaRPr lang="en-US" dirty="0"/>
          </a:p>
        </p:txBody>
      </p:sp>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2490787"/>
            <a:ext cx="3429000" cy="26387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47434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Testimonial</a:t>
            </a:r>
            <a:endParaRPr lang="en-US" dirty="0"/>
          </a:p>
        </p:txBody>
      </p:sp>
      <p:sp>
        <p:nvSpPr>
          <p:cNvPr id="3" name="Content Placeholder 2"/>
          <p:cNvSpPr>
            <a:spLocks noGrp="1"/>
          </p:cNvSpPr>
          <p:nvPr>
            <p:ph idx="1"/>
          </p:nvPr>
        </p:nvSpPr>
        <p:spPr/>
        <p:txBody>
          <a:bodyPr/>
          <a:lstStyle/>
          <a:p>
            <a:r>
              <a:rPr lang="en-US" dirty="0" smtClean="0"/>
              <a:t>Uses the backing of a celebrity or expert.</a:t>
            </a:r>
          </a:p>
          <a:p>
            <a:endParaRPr lang="en-US" dirty="0"/>
          </a:p>
          <a:p>
            <a:r>
              <a:rPr lang="en-US" dirty="0" smtClean="0"/>
              <a:t>“I’m Sally Celebrity, and I drink Super Cola before every concert.”</a:t>
            </a:r>
          </a:p>
          <a:p>
            <a:r>
              <a:rPr lang="en-US" dirty="0" smtClean="0"/>
              <a:t>“Super Toothpaste will whiten your teeth quicker than the other brands.  I know because I’m a dentist.”</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68339" y="7467600"/>
            <a:ext cx="21160986" cy="1538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01928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Testimonial</a:t>
            </a:r>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0072" y="4238625"/>
            <a:ext cx="3657600" cy="2619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008702"/>
            <a:ext cx="4422379" cy="3216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9517" y="1128712"/>
            <a:ext cx="4394483"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44232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Either/or</a:t>
            </a:r>
            <a:endParaRPr lang="en-US" dirty="0"/>
          </a:p>
        </p:txBody>
      </p:sp>
      <p:sp>
        <p:nvSpPr>
          <p:cNvPr id="3" name="Content Placeholder 2"/>
          <p:cNvSpPr>
            <a:spLocks noGrp="1"/>
          </p:cNvSpPr>
          <p:nvPr>
            <p:ph idx="1"/>
          </p:nvPr>
        </p:nvSpPr>
        <p:spPr/>
        <p:txBody>
          <a:bodyPr>
            <a:normAutofit lnSpcReduction="10000"/>
          </a:bodyPr>
          <a:lstStyle/>
          <a:p>
            <a:r>
              <a:rPr lang="en-US" dirty="0" smtClean="0"/>
              <a:t>Convinces you that you fall into one of two categories, with no in-between.</a:t>
            </a:r>
          </a:p>
          <a:p>
            <a:endParaRPr lang="en-US" dirty="0"/>
          </a:p>
          <a:p>
            <a:r>
              <a:rPr lang="en-US" dirty="0" smtClean="0"/>
              <a:t>“Cool people drink Super Cola.  Only losers drink anything else.”</a:t>
            </a:r>
          </a:p>
          <a:p>
            <a:endParaRPr lang="en-US" dirty="0"/>
          </a:p>
          <a:p>
            <a:r>
              <a:rPr lang="en-US" dirty="0" smtClean="0"/>
              <a:t>“You are either for the new bill raising awareness of hunger, or you think all people should starve.”</a:t>
            </a:r>
            <a:endParaRPr lang="en-US" dirty="0"/>
          </a:p>
        </p:txBody>
      </p:sp>
    </p:spTree>
    <p:extLst>
      <p:ext uri="{BB962C8B-B14F-4D97-AF65-F5344CB8AC3E}">
        <p14:creationId xmlns:p14="http://schemas.microsoft.com/office/powerpoint/2010/main" val="33882514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1106</TotalTime>
  <Words>767</Words>
  <Application>Microsoft Office PowerPoint</Application>
  <PresentationFormat>On-screen Show (4:3)</PresentationFormat>
  <Paragraphs>119</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AIMS WEEK</vt:lpstr>
      <vt:lpstr>MONDAY: NO TLC TODAY Odd Day (1,3,5) </vt:lpstr>
      <vt:lpstr>TUESDAY: TLC is open today Odd Day (1,3,5) </vt:lpstr>
      <vt:lpstr> (notes in your I.N.)  Types of Persuasion </vt:lpstr>
      <vt:lpstr>Bandwagon</vt:lpstr>
      <vt:lpstr>Bandwagon</vt:lpstr>
      <vt:lpstr>Testimonial</vt:lpstr>
      <vt:lpstr>Testimonial</vt:lpstr>
      <vt:lpstr>Either/or</vt:lpstr>
      <vt:lpstr>Either/or</vt:lpstr>
      <vt:lpstr>Appeal to Fear</vt:lpstr>
      <vt:lpstr>Appeal to Fear</vt:lpstr>
      <vt:lpstr>Glittering Generalities</vt:lpstr>
      <vt:lpstr>Glittering Generalities</vt:lpstr>
      <vt:lpstr>Transfer</vt:lpstr>
      <vt:lpstr>Transfer</vt:lpstr>
      <vt:lpstr>Questions</vt:lpstr>
      <vt:lpstr>“Everyone in Peoria shops at Super Peoria Mart!”</vt:lpstr>
      <vt:lpstr>“Super Store is terrific!”</vt:lpstr>
      <vt:lpstr>“Hi, I’m Barry Basketball, and I think Super Shoes are a slam dunk!”</vt:lpstr>
      <vt:lpstr>“Without Super Lock, it is easy for someone to break into your house.”</vt:lpstr>
      <vt:lpstr>Which type is this?  </vt:lpstr>
      <vt:lpstr>Work Cited</vt:lpstr>
      <vt:lpstr>Commercials</vt:lpstr>
      <vt:lpstr>WEDNESDAY: NO TLC TODAY Even Day (2,4,6) </vt:lpstr>
      <vt:lpstr>THURSDAY: TLC is open today Even Day (2,4,6) </vt:lpstr>
      <vt:lpstr>Answer in your I.N.  </vt:lpstr>
      <vt:lpstr>Green Textbook</vt:lpstr>
      <vt:lpstr>The Sword in the Stone</vt:lpstr>
      <vt:lpstr>PowerPoint Presentation</vt:lpstr>
      <vt:lpstr>PowerPoint Presentation</vt:lpstr>
    </vt:vector>
  </TitlesOfParts>
  <Company>PUSD11</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AIMS WEEK</dc:title>
  <dc:creator>Windows User</dc:creator>
  <cp:lastModifiedBy>Windows User</cp:lastModifiedBy>
  <cp:revision>9</cp:revision>
  <dcterms:created xsi:type="dcterms:W3CDTF">2014-04-07T18:29:55Z</dcterms:created>
  <dcterms:modified xsi:type="dcterms:W3CDTF">2014-04-16T15:32:12Z</dcterms:modified>
</cp:coreProperties>
</file>