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1" r:id="rId5"/>
    <p:sldId id="262" r:id="rId6"/>
    <p:sldId id="277" r:id="rId7"/>
    <p:sldId id="268" r:id="rId8"/>
    <p:sldId id="269" r:id="rId9"/>
    <p:sldId id="282" r:id="rId10"/>
    <p:sldId id="272" r:id="rId11"/>
    <p:sldId id="287" r:id="rId12"/>
    <p:sldId id="264" r:id="rId13"/>
    <p:sldId id="275" r:id="rId14"/>
    <p:sldId id="274" r:id="rId15"/>
    <p:sldId id="279" r:id="rId16"/>
    <p:sldId id="280" r:id="rId17"/>
    <p:sldId id="289" r:id="rId18"/>
    <p:sldId id="293" r:id="rId19"/>
    <p:sldId id="290" r:id="rId20"/>
    <p:sldId id="292" r:id="rId21"/>
    <p:sldId id="2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9" autoAdjust="0"/>
    <p:restoredTop sz="94660"/>
  </p:normalViewPr>
  <p:slideViewPr>
    <p:cSldViewPr snapToGrid="0">
      <p:cViewPr varScale="1">
        <p:scale>
          <a:sx n="57" d="100"/>
          <a:sy n="57" d="100"/>
        </p:scale>
        <p:origin x="10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5BFD0-6F18-6448-9FD5-8B1897784E26}" type="datetimeFigureOut">
              <a:rPr lang="en-US" smtClean="0"/>
              <a:t>3/8/2017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226A4-4B2F-9E4D-8CB7-9AE63C20CD7D}" type="slidenum">
              <a:rPr lang="en-US" smtClean="0"/>
              <a:t>‹#›</a:t>
            </a:fld>
            <a:endParaRPr lang="en-US"/>
          </a:p>
        </p:txBody>
      </p:sp>
    </p:spTree>
    <p:extLst>
      <p:ext uri="{BB962C8B-B14F-4D97-AF65-F5344CB8AC3E}">
        <p14:creationId xmlns:p14="http://schemas.microsoft.com/office/powerpoint/2010/main" val="149483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86AE59-9761-484A-97EE-76FA5D4C6126}"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20096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6AE59-9761-484A-97EE-76FA5D4C6126}"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11932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6AE59-9761-484A-97EE-76FA5D4C6126}"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344892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86AE59-9761-484A-97EE-76FA5D4C6126}"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271150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86AE59-9761-484A-97EE-76FA5D4C6126}"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255380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86AE59-9761-484A-97EE-76FA5D4C6126}"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268388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86AE59-9761-484A-97EE-76FA5D4C6126}" type="datetimeFigureOut">
              <a:rPr lang="en-US" smtClean="0"/>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2844381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86AE59-9761-484A-97EE-76FA5D4C6126}" type="datetimeFigureOut">
              <a:rPr lang="en-US" smtClean="0"/>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232883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86AE59-9761-484A-97EE-76FA5D4C6126}" type="datetimeFigureOut">
              <a:rPr lang="en-US" smtClean="0"/>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320584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86AE59-9761-484A-97EE-76FA5D4C6126}"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382263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86AE59-9761-484A-97EE-76FA5D4C6126}"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FEE58-67CF-49F3-8B92-A6D54B704C59}" type="slidenum">
              <a:rPr lang="en-US" smtClean="0"/>
              <a:t>‹#›</a:t>
            </a:fld>
            <a:endParaRPr lang="en-US"/>
          </a:p>
        </p:txBody>
      </p:sp>
    </p:spTree>
    <p:extLst>
      <p:ext uri="{BB962C8B-B14F-4D97-AF65-F5344CB8AC3E}">
        <p14:creationId xmlns:p14="http://schemas.microsoft.com/office/powerpoint/2010/main" val="422021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6AE59-9761-484A-97EE-76FA5D4C6126}" type="datetimeFigureOut">
              <a:rPr lang="en-US" smtClean="0"/>
              <a:t>3/8/2017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FEE58-67CF-49F3-8B92-A6D54B704C59}" type="slidenum">
              <a:rPr lang="en-US" smtClean="0"/>
              <a:t>‹#›</a:t>
            </a:fld>
            <a:endParaRPr lang="en-US"/>
          </a:p>
        </p:txBody>
      </p:sp>
    </p:spTree>
    <p:extLst>
      <p:ext uri="{BB962C8B-B14F-4D97-AF65-F5344CB8AC3E}">
        <p14:creationId xmlns:p14="http://schemas.microsoft.com/office/powerpoint/2010/main" val="4265514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8</a:t>
            </a:r>
            <a:r>
              <a:rPr lang="en-US" baseline="30000" dirty="0" smtClean="0"/>
              <a:t>th</a:t>
            </a:r>
            <a:r>
              <a:rPr lang="en-US" dirty="0" smtClean="0"/>
              <a:t> February Week 3</a:t>
            </a:r>
            <a:br>
              <a:rPr lang="en-US" dirty="0" smtClean="0"/>
            </a:br>
            <a:r>
              <a:rPr lang="en-US" dirty="0" smtClean="0"/>
              <a:t>Anne Frank</a:t>
            </a:r>
            <a:br>
              <a:rPr lang="en-US" dirty="0" smtClean="0"/>
            </a:br>
            <a:r>
              <a:rPr lang="en-US" dirty="0" smtClean="0"/>
              <a:t>2/21-2/24</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Mon: NTI </a:t>
            </a:r>
          </a:p>
          <a:p>
            <a:r>
              <a:rPr lang="en-US" dirty="0" smtClean="0"/>
              <a:t>Tues: </a:t>
            </a:r>
          </a:p>
          <a:p>
            <a:r>
              <a:rPr lang="en-US" dirty="0" smtClean="0"/>
              <a:t>Wed: </a:t>
            </a:r>
          </a:p>
          <a:p>
            <a:r>
              <a:rPr lang="en-US" dirty="0" smtClean="0"/>
              <a:t>Thurs: </a:t>
            </a:r>
          </a:p>
          <a:p>
            <a:r>
              <a:rPr lang="en-US" dirty="0" smtClean="0"/>
              <a:t>Fri: </a:t>
            </a:r>
            <a:endParaRPr lang="en-US" dirty="0"/>
          </a:p>
        </p:txBody>
      </p:sp>
    </p:spTree>
    <p:extLst>
      <p:ext uri="{BB962C8B-B14F-4D97-AF65-F5344CB8AC3E}">
        <p14:creationId xmlns:p14="http://schemas.microsoft.com/office/powerpoint/2010/main" val="1548370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Friday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r>
              <a:rPr lang="en-US" sz="4800" i="1" dirty="0" smtClean="0"/>
              <a:t>Complete ALL of the Flashback questions for this week if you haven’t already.  </a:t>
            </a:r>
          </a:p>
          <a:p>
            <a:r>
              <a:rPr lang="en-US" sz="4800" i="1" dirty="0" smtClean="0"/>
              <a:t>Have your project book out and everything else on the floor.  </a:t>
            </a:r>
          </a:p>
        </p:txBody>
      </p:sp>
    </p:spTree>
    <p:extLst>
      <p:ext uri="{BB962C8B-B14F-4D97-AF65-F5344CB8AC3E}">
        <p14:creationId xmlns:p14="http://schemas.microsoft.com/office/powerpoint/2010/main" val="11648206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February Week 4</a:t>
            </a:r>
            <a:br>
              <a:rPr lang="en-US" dirty="0" smtClean="0"/>
            </a:br>
            <a:r>
              <a:rPr lang="en-US" dirty="0" smtClean="0"/>
              <a:t>2/27-3/3</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Mon: </a:t>
            </a:r>
          </a:p>
          <a:p>
            <a:r>
              <a:rPr lang="en-US" dirty="0" smtClean="0"/>
              <a:t>Tues: </a:t>
            </a:r>
          </a:p>
          <a:p>
            <a:r>
              <a:rPr lang="en-US" dirty="0" smtClean="0"/>
              <a:t>Wed: </a:t>
            </a:r>
          </a:p>
          <a:p>
            <a:r>
              <a:rPr lang="en-US" dirty="0" smtClean="0"/>
              <a:t>Thurs: </a:t>
            </a:r>
          </a:p>
          <a:p>
            <a:r>
              <a:rPr lang="en-US" dirty="0" smtClean="0"/>
              <a:t>Fri: NHD </a:t>
            </a:r>
            <a:endParaRPr lang="en-US" dirty="0"/>
          </a:p>
        </p:txBody>
      </p:sp>
    </p:spTree>
    <p:extLst>
      <p:ext uri="{BB962C8B-B14F-4D97-AF65-F5344CB8AC3E}">
        <p14:creationId xmlns:p14="http://schemas.microsoft.com/office/powerpoint/2010/main" val="2332387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rgbClr val="FFFF00"/>
          </a:solidFill>
        </p:spPr>
        <p:txBody>
          <a:bodyPr/>
          <a:lstStyle/>
          <a:p>
            <a:r>
              <a:rPr lang="en-US" dirty="0" smtClean="0"/>
              <a:t>Monday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r>
              <a:rPr lang="en-US" sz="4800" i="1" dirty="0" smtClean="0"/>
              <a:t>have your green textbook open to page 489</a:t>
            </a:r>
          </a:p>
          <a:p>
            <a:pPr marL="514350" indent="-514350">
              <a:buFont typeface="Calibri" charset="0"/>
              <a:buAutoNum type="arabicPeriod"/>
            </a:pPr>
            <a:r>
              <a:rPr lang="en-US" sz="4000" b="1" u="sng" dirty="0" smtClean="0"/>
              <a:t>Anne Frank Diary Reflection</a:t>
            </a:r>
            <a:r>
              <a:rPr lang="en-US" sz="4000" b="1" dirty="0" smtClean="0"/>
              <a:t>: </a:t>
            </a:r>
            <a:r>
              <a:rPr lang="en-US" sz="5400" b="1" dirty="0"/>
              <a:t>How did Act 1 end?  Why is this significant or symbolic? </a:t>
            </a:r>
          </a:p>
        </p:txBody>
      </p:sp>
    </p:spTree>
    <p:extLst>
      <p:ext uri="{BB962C8B-B14F-4D97-AF65-F5344CB8AC3E}">
        <p14:creationId xmlns:p14="http://schemas.microsoft.com/office/powerpoint/2010/main" val="3403519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5 - Page </a:t>
            </a:r>
            <a:r>
              <a:rPr lang="en-US" dirty="0"/>
              <a:t>511</a:t>
            </a:r>
            <a:br>
              <a:rPr lang="en-US" dirty="0"/>
            </a:br>
            <a:endParaRPr lang="en-US" dirty="0"/>
          </a:p>
        </p:txBody>
      </p:sp>
      <p:sp>
        <p:nvSpPr>
          <p:cNvPr id="3" name="Content Placeholder 2"/>
          <p:cNvSpPr>
            <a:spLocks noGrp="1"/>
          </p:cNvSpPr>
          <p:nvPr>
            <p:ph idx="1"/>
          </p:nvPr>
        </p:nvSpPr>
        <p:spPr/>
        <p:txBody>
          <a:bodyPr>
            <a:normAutofit/>
          </a:bodyPr>
          <a:lstStyle/>
          <a:p>
            <a:r>
              <a:rPr lang="en-US" sz="3600" dirty="0" smtClean="0"/>
              <a:t>On a separate piece of paper, summarize what happened to the Frank family after they were arrested.  (3-5 sentences) </a:t>
            </a:r>
          </a:p>
          <a:p>
            <a:r>
              <a:rPr lang="en-US" sz="3600" dirty="0" smtClean="0"/>
              <a:t>When we watch the videos, take at least 3 notes of facts from each that is NEW information to you.  </a:t>
            </a:r>
            <a:endParaRPr lang="en-US" sz="3600" dirty="0"/>
          </a:p>
        </p:txBody>
      </p:sp>
    </p:spTree>
    <p:extLst>
      <p:ext uri="{BB962C8B-B14F-4D97-AF65-F5344CB8AC3E}">
        <p14:creationId xmlns:p14="http://schemas.microsoft.com/office/powerpoint/2010/main" val="3398560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rgbClr val="FFFF00"/>
          </a:solidFill>
        </p:spPr>
        <p:txBody>
          <a:bodyPr/>
          <a:lstStyle/>
          <a:p>
            <a:r>
              <a:rPr lang="en-US" dirty="0" smtClean="0"/>
              <a:t>Tuesday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pPr marL="514350" indent="-514350">
              <a:buFont typeface="Calibri" charset="0"/>
              <a:buAutoNum type="arabicPeriod"/>
            </a:pPr>
            <a:r>
              <a:rPr lang="en-US" sz="4000" b="1" u="sng" dirty="0" smtClean="0"/>
              <a:t>Anne Frank Diary Reflection</a:t>
            </a:r>
            <a:r>
              <a:rPr lang="en-US" sz="4000" b="1" dirty="0" smtClean="0"/>
              <a:t>: </a:t>
            </a:r>
            <a:r>
              <a:rPr lang="en-US" sz="4000" dirty="0" smtClean="0"/>
              <a:t>Some people feel that this play leaves audiences with an unrealistic understanding of the Holocaust and its victims, because the Franks were in such a comfortable hiding location and didn’t get arrested until towards the end of the war.  </a:t>
            </a:r>
            <a:r>
              <a:rPr lang="en-US" sz="4000" b="1" dirty="0" smtClean="0"/>
              <a:t>What do you think? </a:t>
            </a:r>
            <a:endParaRPr lang="en-US" sz="4800" b="1" dirty="0"/>
          </a:p>
        </p:txBody>
      </p:sp>
    </p:spTree>
    <p:extLst>
      <p:ext uri="{BB962C8B-B14F-4D97-AF65-F5344CB8AC3E}">
        <p14:creationId xmlns:p14="http://schemas.microsoft.com/office/powerpoint/2010/main" val="1709044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compare and contrast two versions of a text to understand how it changes the meaning.  </a:t>
            </a:r>
          </a:p>
          <a:p>
            <a:endParaRPr lang="en-US" dirty="0"/>
          </a:p>
          <a:p>
            <a:r>
              <a:rPr lang="en-US" dirty="0" smtClean="0"/>
              <a:t>RL 8.5</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3682819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0505" y="-40930"/>
            <a:ext cx="10367838" cy="1325563"/>
          </a:xfrm>
        </p:spPr>
        <p:txBody>
          <a:bodyPr>
            <a:normAutofit/>
          </a:bodyPr>
          <a:lstStyle/>
          <a:p>
            <a:r>
              <a:rPr lang="en-US" sz="4000" b="1" i="1" dirty="0" smtClean="0"/>
              <a:t>Anne’s Diary </a:t>
            </a:r>
            <a:r>
              <a:rPr lang="en-US" sz="4000" i="1" dirty="0" smtClean="0"/>
              <a:t>vs</a:t>
            </a:r>
            <a:r>
              <a:rPr lang="en-US" sz="4000" b="1" i="1" dirty="0" smtClean="0"/>
              <a:t>. Play</a:t>
            </a:r>
            <a:endParaRPr lang="en-US" sz="4000" b="1" i="1" dirty="0"/>
          </a:p>
        </p:txBody>
      </p:sp>
      <p:sp>
        <p:nvSpPr>
          <p:cNvPr id="3" name="Content Placeholder 2"/>
          <p:cNvSpPr>
            <a:spLocks noGrp="1"/>
          </p:cNvSpPr>
          <p:nvPr>
            <p:ph idx="1"/>
          </p:nvPr>
        </p:nvSpPr>
        <p:spPr>
          <a:xfrm>
            <a:off x="516835" y="2629958"/>
            <a:ext cx="12117788" cy="4351338"/>
          </a:xfrm>
        </p:spPr>
        <p:txBody>
          <a:bodyPr>
            <a:noAutofit/>
          </a:bodyPr>
          <a:lstStyle/>
          <a:p>
            <a:r>
              <a:rPr lang="en-US" sz="3600" dirty="0" smtClean="0"/>
              <a:t>Each group will get 4 cards to pass (some may need to share)</a:t>
            </a:r>
          </a:p>
          <a:p>
            <a:r>
              <a:rPr lang="en-US" sz="3600" dirty="0" smtClean="0"/>
              <a:t>7 minutes for each card </a:t>
            </a:r>
          </a:p>
          <a:p>
            <a:r>
              <a:rPr lang="en-US" sz="3600" dirty="0" smtClean="0"/>
              <a:t>Read the diary selection, then read the play version</a:t>
            </a:r>
          </a:p>
          <a:p>
            <a:r>
              <a:rPr lang="en-US" sz="3600" dirty="0" smtClean="0"/>
              <a:t>Complete the questions for each card # on your exit slip </a:t>
            </a:r>
          </a:p>
          <a:p>
            <a:r>
              <a:rPr lang="en-US" sz="3600" dirty="0" smtClean="0"/>
              <a:t>If you finish early, reread your answers or the text</a:t>
            </a:r>
            <a:endParaRPr lang="en-US" sz="3600" dirty="0"/>
          </a:p>
        </p:txBody>
      </p:sp>
      <p:pic>
        <p:nvPicPr>
          <p:cNvPr id="1026" name="Picture 2" descr="Image result for Anne's Diar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1038" y="1016237"/>
            <a:ext cx="2993799" cy="16840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nne's Diar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 y="912871"/>
            <a:ext cx="2323883" cy="156135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Anne Frank's Diary pl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3623" y="365125"/>
            <a:ext cx="3098377" cy="22124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Anne Frank's Diary pla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37852" y="699715"/>
            <a:ext cx="3136330" cy="1865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620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rgbClr val="FFFF00"/>
          </a:solidFill>
        </p:spPr>
        <p:txBody>
          <a:bodyPr/>
          <a:lstStyle/>
          <a:p>
            <a:r>
              <a:rPr lang="en-US" dirty="0" smtClean="0"/>
              <a:t>Wednesday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pPr marL="514350" indent="-514350">
              <a:buFont typeface="Calibri" charset="0"/>
              <a:buAutoNum type="arabicPeriod"/>
            </a:pPr>
            <a:r>
              <a:rPr lang="en-US" sz="4000" b="1" u="sng" dirty="0" smtClean="0"/>
              <a:t>Anne Frank Diary Reflection</a:t>
            </a:r>
            <a:r>
              <a:rPr lang="en-US" sz="4000" b="1" dirty="0" smtClean="0"/>
              <a:t>: Who is someone you know that has the same optimistic and hopeful mindset as Anne?  Describe them.  </a:t>
            </a:r>
            <a:endParaRPr lang="en-US" sz="4800" dirty="0" smtClean="0"/>
          </a:p>
          <a:p>
            <a:pPr marL="514350" indent="-514350">
              <a:buFont typeface="Calibri" charset="0"/>
              <a:buAutoNum type="arabicPeriod"/>
            </a:pPr>
            <a:endParaRPr lang="en-US" sz="4800" b="1" dirty="0"/>
          </a:p>
        </p:txBody>
      </p:sp>
    </p:spTree>
    <p:extLst>
      <p:ext uri="{BB962C8B-B14F-4D97-AF65-F5344CB8AC3E}">
        <p14:creationId xmlns:p14="http://schemas.microsoft.com/office/powerpoint/2010/main" val="9523117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 </a:t>
            </a:r>
            <a:endParaRPr lang="en-US" dirty="0"/>
          </a:p>
        </p:txBody>
      </p:sp>
      <p:graphicFrame>
        <p:nvGraphicFramePr>
          <p:cNvPr id="4" name="Content Placeholder 3"/>
          <p:cNvGraphicFramePr>
            <a:graphicFrameLocks noGrp="1"/>
          </p:cNvGraphicFramePr>
          <p:nvPr>
            <p:ph idx="1"/>
            <p:extLst/>
          </p:nvPr>
        </p:nvGraphicFramePr>
        <p:xfrm>
          <a:off x="747423" y="1367624"/>
          <a:ext cx="10766066" cy="5371526"/>
        </p:xfrm>
        <a:graphic>
          <a:graphicData uri="http://schemas.openxmlformats.org/drawingml/2006/table">
            <a:tbl>
              <a:tblPr firstRow="1" firstCol="1" bandRow="1">
                <a:tableStyleId>{5C22544A-7EE6-4342-B048-85BDC9FD1C3A}</a:tableStyleId>
              </a:tblPr>
              <a:tblGrid>
                <a:gridCol w="10766066">
                  <a:extLst>
                    <a:ext uri="{9D8B030D-6E8A-4147-A177-3AD203B41FA5}">
                      <a16:colId xmlns:a16="http://schemas.microsoft.com/office/drawing/2014/main" val="3961376911"/>
                    </a:ext>
                  </a:extLst>
                </a:gridCol>
              </a:tblGrid>
              <a:tr h="2631882">
                <a:tc>
                  <a:txBody>
                    <a:bodyPr/>
                    <a:lstStyle/>
                    <a:p>
                      <a:pPr marL="0" marR="0">
                        <a:lnSpc>
                          <a:spcPct val="107000"/>
                        </a:lnSpc>
                        <a:spcBef>
                          <a:spcPts val="0"/>
                        </a:spcBef>
                        <a:spcAft>
                          <a:spcPts val="0"/>
                        </a:spcAft>
                      </a:pPr>
                      <a:r>
                        <a:rPr lang="en-US" sz="4000" dirty="0">
                          <a:effectLst/>
                        </a:rPr>
                        <a:t>How does Anne’s actual diary provide insight/understanding into her story that the play cannot?  </a:t>
                      </a:r>
                      <a:endParaRPr lang="en-US" sz="36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591684"/>
                  </a:ext>
                </a:extLst>
              </a:tr>
              <a:tr h="2631882">
                <a:tc>
                  <a:txBody>
                    <a:bodyPr/>
                    <a:lstStyle/>
                    <a:p>
                      <a:pPr marL="0" marR="0">
                        <a:lnSpc>
                          <a:spcPct val="107000"/>
                        </a:lnSpc>
                        <a:spcBef>
                          <a:spcPts val="0"/>
                        </a:spcBef>
                        <a:spcAft>
                          <a:spcPts val="0"/>
                        </a:spcAft>
                      </a:pPr>
                      <a:r>
                        <a:rPr lang="en-US" sz="4000" dirty="0">
                          <a:effectLst/>
                        </a:rPr>
                        <a:t>How does turning the diary into a play help us to understand her story even better?  </a:t>
                      </a:r>
                      <a:endParaRPr lang="en-US" sz="36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endParaRPr>
                    </a:p>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3665702"/>
                  </a:ext>
                </a:extLst>
              </a:tr>
            </a:tbl>
          </a:graphicData>
        </a:graphic>
      </p:graphicFrame>
    </p:spTree>
    <p:extLst>
      <p:ext uri="{BB962C8B-B14F-4D97-AF65-F5344CB8AC3E}">
        <p14:creationId xmlns:p14="http://schemas.microsoft.com/office/powerpoint/2010/main" val="2490963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rgbClr val="FFFF00"/>
          </a:solidFill>
        </p:spPr>
        <p:txBody>
          <a:bodyPr/>
          <a:lstStyle/>
          <a:p>
            <a:r>
              <a:rPr lang="en-US" dirty="0" smtClean="0"/>
              <a:t>Thursday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pPr marL="0" indent="0">
              <a:buNone/>
            </a:pPr>
            <a:r>
              <a:rPr lang="en-US" sz="4000" b="1" u="sng" dirty="0" smtClean="0"/>
              <a:t>Anne Frank Diary Reflection</a:t>
            </a:r>
            <a:r>
              <a:rPr lang="en-US" sz="4000" b="1" dirty="0" smtClean="0"/>
              <a:t>: </a:t>
            </a:r>
            <a:r>
              <a:rPr lang="en-US" sz="4800" b="1" dirty="0" smtClean="0"/>
              <a:t>What do you have left to complete on your project?  What next steps do you need to take today?  </a:t>
            </a:r>
            <a:endParaRPr lang="en-US" sz="6000" dirty="0" smtClean="0"/>
          </a:p>
          <a:p>
            <a:pPr marL="0" indent="0">
              <a:buNone/>
            </a:pPr>
            <a:endParaRPr lang="en-US" sz="4800" b="1" dirty="0"/>
          </a:p>
        </p:txBody>
      </p:sp>
    </p:spTree>
    <p:extLst>
      <p:ext uri="{BB962C8B-B14F-4D97-AF65-F5344CB8AC3E}">
        <p14:creationId xmlns:p14="http://schemas.microsoft.com/office/powerpoint/2010/main" val="3923764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Tuesday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r>
              <a:rPr lang="en-US" sz="4800" i="1" dirty="0" smtClean="0">
                <a:solidFill>
                  <a:srgbClr val="FF0000"/>
                </a:solidFill>
              </a:rPr>
              <a:t>Turn in all NTI work</a:t>
            </a:r>
          </a:p>
          <a:p>
            <a:pPr marL="514350" indent="-514350">
              <a:buFont typeface="Calibri" charset="0"/>
              <a:buAutoNum type="arabicPeriod"/>
            </a:pPr>
            <a:r>
              <a:rPr lang="en-US" sz="4000" b="1" u="sng" dirty="0" smtClean="0"/>
              <a:t>Anne Frank Diary Reflection</a:t>
            </a:r>
            <a:r>
              <a:rPr lang="en-US" sz="4000" b="1" dirty="0" smtClean="0"/>
              <a:t>: </a:t>
            </a:r>
            <a:r>
              <a:rPr lang="en-US" sz="4800" dirty="0" smtClean="0"/>
              <a:t>Open your book to </a:t>
            </a:r>
            <a:r>
              <a:rPr lang="en-US" sz="4800" b="1" dirty="0" smtClean="0"/>
              <a:t>page 488</a:t>
            </a:r>
            <a:r>
              <a:rPr lang="en-US" sz="4800" dirty="0" smtClean="0"/>
              <a:t>.  Answer Question # 4 in your diary.  Then describe your faith (if any) and how it has or hasn’t helped you get through difficult times.  </a:t>
            </a:r>
          </a:p>
          <a:p>
            <a:endParaRPr lang="en-US" sz="4800" dirty="0"/>
          </a:p>
        </p:txBody>
      </p:sp>
    </p:spTree>
    <p:extLst>
      <p:ext uri="{BB962C8B-B14F-4D97-AF65-F5344CB8AC3E}">
        <p14:creationId xmlns:p14="http://schemas.microsoft.com/office/powerpoint/2010/main" val="2157470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Work Time </a:t>
            </a:r>
            <a:endParaRPr lang="en-US" dirty="0"/>
          </a:p>
        </p:txBody>
      </p:sp>
      <p:sp>
        <p:nvSpPr>
          <p:cNvPr id="3" name="Content Placeholder 2"/>
          <p:cNvSpPr>
            <a:spLocks noGrp="1"/>
          </p:cNvSpPr>
          <p:nvPr>
            <p:ph idx="1"/>
          </p:nvPr>
        </p:nvSpPr>
        <p:spPr/>
        <p:txBody>
          <a:bodyPr/>
          <a:lstStyle/>
          <a:p>
            <a:r>
              <a:rPr lang="en-US" dirty="0" smtClean="0"/>
              <a:t>You will get points today for your focus and effort on working on your project.  </a:t>
            </a:r>
            <a:endParaRPr lang="en-US" dirty="0"/>
          </a:p>
        </p:txBody>
      </p:sp>
    </p:spTree>
    <p:extLst>
      <p:ext uri="{BB962C8B-B14F-4D97-AF65-F5344CB8AC3E}">
        <p14:creationId xmlns:p14="http://schemas.microsoft.com/office/powerpoint/2010/main" val="2036678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rgbClr val="FFFF00"/>
          </a:solidFill>
        </p:spPr>
        <p:txBody>
          <a:bodyPr/>
          <a:lstStyle/>
          <a:p>
            <a:r>
              <a:rPr lang="en-US" dirty="0" smtClean="0"/>
              <a:t>Thursday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pPr marL="0" indent="0">
              <a:buNone/>
            </a:pPr>
            <a:r>
              <a:rPr lang="en-US" sz="4000" b="1" u="sng" dirty="0" smtClean="0"/>
              <a:t>Anne Frank Diary Reflection</a:t>
            </a:r>
            <a:r>
              <a:rPr lang="en-US" sz="4000" b="1" dirty="0" smtClean="0"/>
              <a:t>: </a:t>
            </a:r>
            <a:r>
              <a:rPr lang="en-US" sz="4000" dirty="0" smtClean="0"/>
              <a:t>People say Anne Frank’s story lives on because of the legacy she has left in the lines of her diary.  What will you remember most about her story? </a:t>
            </a:r>
          </a:p>
          <a:p>
            <a:pPr marL="0" indent="0">
              <a:buNone/>
            </a:pPr>
            <a:endParaRPr lang="en-US" sz="4800" b="1" dirty="0"/>
          </a:p>
        </p:txBody>
      </p:sp>
    </p:spTree>
    <p:extLst>
      <p:ext uri="{BB962C8B-B14F-4D97-AF65-F5344CB8AC3E}">
        <p14:creationId xmlns:p14="http://schemas.microsoft.com/office/powerpoint/2010/main" val="3454551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comprehend character and plot details about a story.  </a:t>
            </a:r>
          </a:p>
          <a:p>
            <a:endParaRPr lang="en-US" dirty="0"/>
          </a:p>
          <a:p>
            <a:r>
              <a:rPr lang="en-US" dirty="0" smtClean="0"/>
              <a:t>RL 8.2</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2948989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Wednesday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r>
              <a:rPr lang="en-US" sz="4000" i="1" dirty="0" smtClean="0">
                <a:solidFill>
                  <a:srgbClr val="FF0000"/>
                </a:solidFill>
              </a:rPr>
              <a:t>Turn in all NTI work</a:t>
            </a:r>
          </a:p>
          <a:p>
            <a:pPr marL="514350" indent="-514350">
              <a:buFont typeface="Calibri" charset="0"/>
              <a:buAutoNum type="arabicPeriod"/>
            </a:pPr>
            <a:r>
              <a:rPr lang="en-US" sz="4000" b="1" u="sng" dirty="0" smtClean="0"/>
              <a:t>Anne Frank Diary Reflection</a:t>
            </a:r>
            <a:r>
              <a:rPr lang="en-US" sz="4000" b="1" dirty="0" smtClean="0"/>
              <a:t>:  How did Act 1 end?  Why is this significant or symbolic?  </a:t>
            </a:r>
            <a:endParaRPr lang="en-US" sz="4800" dirty="0"/>
          </a:p>
        </p:txBody>
      </p:sp>
    </p:spTree>
    <p:extLst>
      <p:ext uri="{BB962C8B-B14F-4D97-AF65-F5344CB8AC3E}">
        <p14:creationId xmlns:p14="http://schemas.microsoft.com/office/powerpoint/2010/main" val="2814674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comprehend character and plot details about a story.  </a:t>
            </a:r>
          </a:p>
          <a:p>
            <a:endParaRPr lang="en-US" dirty="0"/>
          </a:p>
          <a:p>
            <a:r>
              <a:rPr lang="en-US" dirty="0" smtClean="0"/>
              <a:t>RL 8.2</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69849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QUIZ</a:t>
            </a:r>
            <a:endParaRPr lang="en-US" dirty="0"/>
          </a:p>
        </p:txBody>
      </p:sp>
      <p:sp>
        <p:nvSpPr>
          <p:cNvPr id="3" name="Content Placeholder 2"/>
          <p:cNvSpPr>
            <a:spLocks noGrp="1"/>
          </p:cNvSpPr>
          <p:nvPr>
            <p:ph idx="1"/>
          </p:nvPr>
        </p:nvSpPr>
        <p:spPr/>
        <p:txBody>
          <a:bodyPr/>
          <a:lstStyle/>
          <a:p>
            <a:r>
              <a:rPr lang="en-US" sz="4400" dirty="0" smtClean="0"/>
              <a:t>When you finish, turn it in </a:t>
            </a:r>
          </a:p>
          <a:p>
            <a:r>
              <a:rPr lang="en-US" sz="4400" dirty="0" smtClean="0"/>
              <a:t>Work on any unfinished NTI Work</a:t>
            </a:r>
          </a:p>
          <a:p>
            <a:r>
              <a:rPr lang="en-US" sz="4400" dirty="0" smtClean="0"/>
              <a:t>Read silently.  </a:t>
            </a:r>
          </a:p>
          <a:p>
            <a:endParaRPr lang="en-US" dirty="0"/>
          </a:p>
          <a:p>
            <a:r>
              <a:rPr lang="en-US" sz="3600" b="1" i="1" dirty="0" smtClean="0"/>
              <a:t>**** BRING YOUR PROJECT BOOK TOMORROW and a LAPTOP if you are doing the Summit Project</a:t>
            </a:r>
            <a:endParaRPr lang="en-US" sz="3600" b="1" i="1" dirty="0"/>
          </a:p>
        </p:txBody>
      </p:sp>
    </p:spTree>
    <p:extLst>
      <p:ext uri="{BB962C8B-B14F-4D97-AF65-F5344CB8AC3E}">
        <p14:creationId xmlns:p14="http://schemas.microsoft.com/office/powerpoint/2010/main" val="219663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38253"/>
          </a:xfrm>
          <a:solidFill>
            <a:schemeClr val="accent2">
              <a:lumMod val="40000"/>
              <a:lumOff val="60000"/>
            </a:schemeClr>
          </a:solidFill>
        </p:spPr>
        <p:txBody>
          <a:bodyPr/>
          <a:lstStyle/>
          <a:p>
            <a:r>
              <a:rPr lang="en-US" dirty="0" smtClean="0"/>
              <a:t>Thursday</a:t>
            </a:r>
            <a:endParaRPr lang="en-US" dirty="0"/>
          </a:p>
        </p:txBody>
      </p:sp>
      <p:sp>
        <p:nvSpPr>
          <p:cNvPr id="3" name="Content Placeholder 2"/>
          <p:cNvSpPr>
            <a:spLocks noGrp="1"/>
          </p:cNvSpPr>
          <p:nvPr>
            <p:ph idx="1"/>
          </p:nvPr>
        </p:nvSpPr>
        <p:spPr>
          <a:xfrm>
            <a:off x="838200" y="938254"/>
            <a:ext cx="11353800" cy="5238709"/>
          </a:xfrm>
        </p:spPr>
        <p:txBody>
          <a:bodyPr>
            <a:normAutofit/>
          </a:bodyPr>
          <a:lstStyle/>
          <a:p>
            <a:r>
              <a:rPr lang="en-US" sz="4800" i="1" dirty="0" smtClean="0"/>
              <a:t>AGENDA! </a:t>
            </a:r>
          </a:p>
          <a:p>
            <a:r>
              <a:rPr lang="en-US" sz="4000" i="1" dirty="0" smtClean="0">
                <a:solidFill>
                  <a:srgbClr val="FF0000"/>
                </a:solidFill>
              </a:rPr>
              <a:t>all NTI work DUE TODAY</a:t>
            </a:r>
          </a:p>
          <a:p>
            <a:pPr marL="514350" indent="-514350">
              <a:buFont typeface="Calibri" charset="0"/>
              <a:buAutoNum type="arabicPeriod"/>
            </a:pPr>
            <a:r>
              <a:rPr lang="en-US" sz="4000" b="1" u="sng" dirty="0" smtClean="0"/>
              <a:t>Anne Frank Diary Reflection</a:t>
            </a:r>
            <a:r>
              <a:rPr lang="en-US" sz="4000" b="1" dirty="0" smtClean="0"/>
              <a:t>: </a:t>
            </a:r>
            <a:r>
              <a:rPr lang="en-US" sz="4000" dirty="0" smtClean="0"/>
              <a:t>On page 502, Anne writes in her diary that “For myself, life has become much more pleasant.”  What is different now about her circumstances that makes her say this?  What would cheer you up if you were in hiding for that long? </a:t>
            </a:r>
            <a:endParaRPr lang="en-US" sz="4800" b="1" dirty="0"/>
          </a:p>
        </p:txBody>
      </p:sp>
    </p:spTree>
    <p:extLst>
      <p:ext uri="{BB962C8B-B14F-4D97-AF65-F5344CB8AC3E}">
        <p14:creationId xmlns:p14="http://schemas.microsoft.com/office/powerpoint/2010/main" val="3645224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Learning Target</a:t>
            </a:r>
            <a:endParaRPr lang="en-US" dirty="0"/>
          </a:p>
        </p:txBody>
      </p:sp>
      <p:sp>
        <p:nvSpPr>
          <p:cNvPr id="6" name="Content Placeholder 5"/>
          <p:cNvSpPr>
            <a:spLocks noGrp="1"/>
          </p:cNvSpPr>
          <p:nvPr>
            <p:ph idx="1"/>
          </p:nvPr>
        </p:nvSpPr>
        <p:spPr/>
        <p:txBody>
          <a:bodyPr/>
          <a:lstStyle/>
          <a:p>
            <a:r>
              <a:rPr lang="en-US" dirty="0" smtClean="0"/>
              <a:t>I can comprehend character and plot details about a story.  </a:t>
            </a:r>
          </a:p>
          <a:p>
            <a:endParaRPr lang="en-US" dirty="0"/>
          </a:p>
          <a:p>
            <a:r>
              <a:rPr lang="en-US" dirty="0" smtClean="0"/>
              <a:t>RL 8.2</a:t>
            </a:r>
            <a:endParaRPr lang="en-US" dirty="0"/>
          </a:p>
        </p:txBody>
      </p:sp>
      <p:pic>
        <p:nvPicPr>
          <p:cNvPr id="4" name="Picture 3"/>
          <p:cNvPicPr>
            <a:picLocks noChangeAspect="1"/>
          </p:cNvPicPr>
          <p:nvPr/>
        </p:nvPicPr>
        <p:blipFill>
          <a:blip r:embed="rId2"/>
          <a:stretch>
            <a:fillRect/>
          </a:stretch>
        </p:blipFill>
        <p:spPr>
          <a:xfrm>
            <a:off x="4667250" y="3033768"/>
            <a:ext cx="2857500" cy="2857500"/>
          </a:xfrm>
          <a:prstGeom prst="rect">
            <a:avLst/>
          </a:prstGeom>
        </p:spPr>
      </p:pic>
    </p:spTree>
    <p:extLst>
      <p:ext uri="{BB962C8B-B14F-4D97-AF65-F5344CB8AC3E}">
        <p14:creationId xmlns:p14="http://schemas.microsoft.com/office/powerpoint/2010/main" val="3159460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Work Time</a:t>
            </a:r>
            <a:endParaRPr lang="en-US" dirty="0"/>
          </a:p>
        </p:txBody>
      </p:sp>
      <p:sp>
        <p:nvSpPr>
          <p:cNvPr id="3" name="Content Placeholder 2"/>
          <p:cNvSpPr>
            <a:spLocks noGrp="1"/>
          </p:cNvSpPr>
          <p:nvPr>
            <p:ph idx="1"/>
          </p:nvPr>
        </p:nvSpPr>
        <p:spPr/>
        <p:txBody>
          <a:bodyPr>
            <a:normAutofit/>
          </a:bodyPr>
          <a:lstStyle/>
          <a:p>
            <a:r>
              <a:rPr lang="en-US" sz="4400" dirty="0" smtClean="0"/>
              <a:t>If you are working on a summit project, get logged on and started.  </a:t>
            </a:r>
          </a:p>
          <a:p>
            <a:r>
              <a:rPr lang="en-US" sz="4400" dirty="0" smtClean="0"/>
              <a:t>If you are working on a window project, either read your book or begin working on adapting a timeline.  </a:t>
            </a:r>
            <a:endParaRPr lang="en-US" sz="4400" dirty="0"/>
          </a:p>
        </p:txBody>
      </p:sp>
    </p:spTree>
    <p:extLst>
      <p:ext uri="{BB962C8B-B14F-4D97-AF65-F5344CB8AC3E}">
        <p14:creationId xmlns:p14="http://schemas.microsoft.com/office/powerpoint/2010/main" val="968220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1709</TotalTime>
  <Words>672</Words>
  <Application>Microsoft Office PowerPoint</Application>
  <PresentationFormat>Widescreen</PresentationFormat>
  <Paragraphs>92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8th February Week 3 Anne Frank 2/21-2/24</vt:lpstr>
      <vt:lpstr>Tuesday</vt:lpstr>
      <vt:lpstr>Learning Target</vt:lpstr>
      <vt:lpstr>Wednesday</vt:lpstr>
      <vt:lpstr>Learning Target</vt:lpstr>
      <vt:lpstr>Act 1 QUIZ</vt:lpstr>
      <vt:lpstr>Thursday</vt:lpstr>
      <vt:lpstr>Learning Target</vt:lpstr>
      <vt:lpstr>Project Work Time</vt:lpstr>
      <vt:lpstr>Friday</vt:lpstr>
      <vt:lpstr>February Week 4 2/27-3/3</vt:lpstr>
      <vt:lpstr>Monday</vt:lpstr>
      <vt:lpstr>Scene 5 - Page 511 </vt:lpstr>
      <vt:lpstr>Tuesday</vt:lpstr>
      <vt:lpstr>Learning Target</vt:lpstr>
      <vt:lpstr>Anne’s Diary vs. Play</vt:lpstr>
      <vt:lpstr>Wednesday</vt:lpstr>
      <vt:lpstr>Reflection Questions </vt:lpstr>
      <vt:lpstr>Thursday</vt:lpstr>
      <vt:lpstr>Project Work Time </vt:lpstr>
      <vt:lpstr>Thursday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Week 3 2/21-2/24</dc:title>
  <dc:creator>Schneider, Candice</dc:creator>
  <cp:lastModifiedBy>Schneider, Candice</cp:lastModifiedBy>
  <cp:revision>14</cp:revision>
  <dcterms:created xsi:type="dcterms:W3CDTF">2017-02-21T12:22:09Z</dcterms:created>
  <dcterms:modified xsi:type="dcterms:W3CDTF">2017-03-08T12:05:23Z</dcterms:modified>
</cp:coreProperties>
</file>