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72" r:id="rId3"/>
    <p:sldId id="270" r:id="rId4"/>
    <p:sldId id="273" r:id="rId5"/>
    <p:sldId id="275" r:id="rId6"/>
    <p:sldId id="257" r:id="rId7"/>
    <p:sldId id="276" r:id="rId8"/>
    <p:sldId id="258" r:id="rId9"/>
    <p:sldId id="261" r:id="rId10"/>
    <p:sldId id="263" r:id="rId11"/>
    <p:sldId id="264" r:id="rId12"/>
    <p:sldId id="262" r:id="rId13"/>
    <p:sldId id="265" r:id="rId14"/>
    <p:sldId id="266" r:id="rId15"/>
    <p:sldId id="267" r:id="rId16"/>
    <p:sldId id="268" r:id="rId17"/>
    <p:sldId id="26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9" autoAdjust="0"/>
    <p:restoredTop sz="94660"/>
  </p:normalViewPr>
  <p:slideViewPr>
    <p:cSldViewPr snapToGrid="0">
      <p:cViewPr varScale="1">
        <p:scale>
          <a:sx n="57" d="100"/>
          <a:sy n="57" d="100"/>
        </p:scale>
        <p:origin x="102"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AB4E5F-6E7C-46FC-8073-969E10BD3E76}" type="datetimeFigureOut">
              <a:rPr lang="en-US" smtClean="0"/>
              <a:t>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35D849-8D4D-4E9C-A472-0EBB5B1E4335}" type="slidenum">
              <a:rPr lang="en-US" smtClean="0"/>
              <a:t>‹#›</a:t>
            </a:fld>
            <a:endParaRPr lang="en-US"/>
          </a:p>
        </p:txBody>
      </p:sp>
    </p:spTree>
    <p:extLst>
      <p:ext uri="{BB962C8B-B14F-4D97-AF65-F5344CB8AC3E}">
        <p14:creationId xmlns:p14="http://schemas.microsoft.com/office/powerpoint/2010/main" val="1909969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AB4E5F-6E7C-46FC-8073-969E10BD3E76}" type="datetimeFigureOut">
              <a:rPr lang="en-US" smtClean="0"/>
              <a:t>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35D849-8D4D-4E9C-A472-0EBB5B1E4335}" type="slidenum">
              <a:rPr lang="en-US" smtClean="0"/>
              <a:t>‹#›</a:t>
            </a:fld>
            <a:endParaRPr lang="en-US"/>
          </a:p>
        </p:txBody>
      </p:sp>
    </p:spTree>
    <p:extLst>
      <p:ext uri="{BB962C8B-B14F-4D97-AF65-F5344CB8AC3E}">
        <p14:creationId xmlns:p14="http://schemas.microsoft.com/office/powerpoint/2010/main" val="4175457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AB4E5F-6E7C-46FC-8073-969E10BD3E76}" type="datetimeFigureOut">
              <a:rPr lang="en-US" smtClean="0"/>
              <a:t>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35D849-8D4D-4E9C-A472-0EBB5B1E4335}" type="slidenum">
              <a:rPr lang="en-US" smtClean="0"/>
              <a:t>‹#›</a:t>
            </a:fld>
            <a:endParaRPr lang="en-US"/>
          </a:p>
        </p:txBody>
      </p:sp>
    </p:spTree>
    <p:extLst>
      <p:ext uri="{BB962C8B-B14F-4D97-AF65-F5344CB8AC3E}">
        <p14:creationId xmlns:p14="http://schemas.microsoft.com/office/powerpoint/2010/main" val="2040802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AB4E5F-6E7C-46FC-8073-969E10BD3E76}" type="datetimeFigureOut">
              <a:rPr lang="en-US" smtClean="0"/>
              <a:t>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35D849-8D4D-4E9C-A472-0EBB5B1E4335}" type="slidenum">
              <a:rPr lang="en-US" smtClean="0"/>
              <a:t>‹#›</a:t>
            </a:fld>
            <a:endParaRPr lang="en-US"/>
          </a:p>
        </p:txBody>
      </p:sp>
    </p:spTree>
    <p:extLst>
      <p:ext uri="{BB962C8B-B14F-4D97-AF65-F5344CB8AC3E}">
        <p14:creationId xmlns:p14="http://schemas.microsoft.com/office/powerpoint/2010/main" val="3647602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AAB4E5F-6E7C-46FC-8073-969E10BD3E76}" type="datetimeFigureOut">
              <a:rPr lang="en-US" smtClean="0"/>
              <a:t>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35D849-8D4D-4E9C-A472-0EBB5B1E4335}" type="slidenum">
              <a:rPr lang="en-US" smtClean="0"/>
              <a:t>‹#›</a:t>
            </a:fld>
            <a:endParaRPr lang="en-US"/>
          </a:p>
        </p:txBody>
      </p:sp>
    </p:spTree>
    <p:extLst>
      <p:ext uri="{BB962C8B-B14F-4D97-AF65-F5344CB8AC3E}">
        <p14:creationId xmlns:p14="http://schemas.microsoft.com/office/powerpoint/2010/main" val="2465804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AB4E5F-6E7C-46FC-8073-969E10BD3E76}" type="datetimeFigureOut">
              <a:rPr lang="en-US" smtClean="0"/>
              <a:t>2/11/2017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35D849-8D4D-4E9C-A472-0EBB5B1E4335}" type="slidenum">
              <a:rPr lang="en-US" smtClean="0"/>
              <a:t>‹#›</a:t>
            </a:fld>
            <a:endParaRPr lang="en-US"/>
          </a:p>
        </p:txBody>
      </p:sp>
    </p:spTree>
    <p:extLst>
      <p:ext uri="{BB962C8B-B14F-4D97-AF65-F5344CB8AC3E}">
        <p14:creationId xmlns:p14="http://schemas.microsoft.com/office/powerpoint/2010/main" val="3878105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AB4E5F-6E7C-46FC-8073-969E10BD3E76}" type="datetimeFigureOut">
              <a:rPr lang="en-US" smtClean="0"/>
              <a:t>2/11/2017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35D849-8D4D-4E9C-A472-0EBB5B1E4335}" type="slidenum">
              <a:rPr lang="en-US" smtClean="0"/>
              <a:t>‹#›</a:t>
            </a:fld>
            <a:endParaRPr lang="en-US"/>
          </a:p>
        </p:txBody>
      </p:sp>
    </p:spTree>
    <p:extLst>
      <p:ext uri="{BB962C8B-B14F-4D97-AF65-F5344CB8AC3E}">
        <p14:creationId xmlns:p14="http://schemas.microsoft.com/office/powerpoint/2010/main" val="3529815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AB4E5F-6E7C-46FC-8073-969E10BD3E76}" type="datetimeFigureOut">
              <a:rPr lang="en-US" smtClean="0"/>
              <a:t>2/11/2017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35D849-8D4D-4E9C-A472-0EBB5B1E4335}" type="slidenum">
              <a:rPr lang="en-US" smtClean="0"/>
              <a:t>‹#›</a:t>
            </a:fld>
            <a:endParaRPr lang="en-US"/>
          </a:p>
        </p:txBody>
      </p:sp>
    </p:spTree>
    <p:extLst>
      <p:ext uri="{BB962C8B-B14F-4D97-AF65-F5344CB8AC3E}">
        <p14:creationId xmlns:p14="http://schemas.microsoft.com/office/powerpoint/2010/main" val="780306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AB4E5F-6E7C-46FC-8073-969E10BD3E76}" type="datetimeFigureOut">
              <a:rPr lang="en-US" smtClean="0"/>
              <a:t>2/11/2017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35D849-8D4D-4E9C-A472-0EBB5B1E4335}" type="slidenum">
              <a:rPr lang="en-US" smtClean="0"/>
              <a:t>‹#›</a:t>
            </a:fld>
            <a:endParaRPr lang="en-US"/>
          </a:p>
        </p:txBody>
      </p:sp>
    </p:spTree>
    <p:extLst>
      <p:ext uri="{BB962C8B-B14F-4D97-AF65-F5344CB8AC3E}">
        <p14:creationId xmlns:p14="http://schemas.microsoft.com/office/powerpoint/2010/main" val="3878375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AAB4E5F-6E7C-46FC-8073-969E10BD3E76}" type="datetimeFigureOut">
              <a:rPr lang="en-US" smtClean="0"/>
              <a:t>2/11/2017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35D849-8D4D-4E9C-A472-0EBB5B1E4335}" type="slidenum">
              <a:rPr lang="en-US" smtClean="0"/>
              <a:t>‹#›</a:t>
            </a:fld>
            <a:endParaRPr lang="en-US"/>
          </a:p>
        </p:txBody>
      </p:sp>
    </p:spTree>
    <p:extLst>
      <p:ext uri="{BB962C8B-B14F-4D97-AF65-F5344CB8AC3E}">
        <p14:creationId xmlns:p14="http://schemas.microsoft.com/office/powerpoint/2010/main" val="3210038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AAB4E5F-6E7C-46FC-8073-969E10BD3E76}" type="datetimeFigureOut">
              <a:rPr lang="en-US" smtClean="0"/>
              <a:t>2/11/2017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35D849-8D4D-4E9C-A472-0EBB5B1E4335}" type="slidenum">
              <a:rPr lang="en-US" smtClean="0"/>
              <a:t>‹#›</a:t>
            </a:fld>
            <a:endParaRPr lang="en-US"/>
          </a:p>
        </p:txBody>
      </p:sp>
    </p:spTree>
    <p:extLst>
      <p:ext uri="{BB962C8B-B14F-4D97-AF65-F5344CB8AC3E}">
        <p14:creationId xmlns:p14="http://schemas.microsoft.com/office/powerpoint/2010/main" val="1997109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AB4E5F-6E7C-46FC-8073-969E10BD3E76}" type="datetimeFigureOut">
              <a:rPr lang="en-US" smtClean="0"/>
              <a:t>2/11/2017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35D849-8D4D-4E9C-A472-0EBB5B1E4335}" type="slidenum">
              <a:rPr lang="en-US" smtClean="0"/>
              <a:t>‹#›</a:t>
            </a:fld>
            <a:endParaRPr lang="en-US"/>
          </a:p>
        </p:txBody>
      </p:sp>
    </p:spTree>
    <p:extLst>
      <p:ext uri="{BB962C8B-B14F-4D97-AF65-F5344CB8AC3E}">
        <p14:creationId xmlns:p14="http://schemas.microsoft.com/office/powerpoint/2010/main" val="14126052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8 Week Feb 2</a:t>
            </a:r>
            <a:br>
              <a:rPr lang="en-US" dirty="0" smtClean="0"/>
            </a:br>
            <a:r>
              <a:rPr lang="en-US" dirty="0" smtClean="0"/>
              <a:t>ANNE FRANK</a:t>
            </a:r>
            <a:endParaRPr lang="en-US" dirty="0"/>
          </a:p>
        </p:txBody>
      </p:sp>
      <p:sp>
        <p:nvSpPr>
          <p:cNvPr id="3" name="Subtitle 2"/>
          <p:cNvSpPr>
            <a:spLocks noGrp="1"/>
          </p:cNvSpPr>
          <p:nvPr>
            <p:ph type="subTitle" idx="1"/>
          </p:nvPr>
        </p:nvSpPr>
        <p:spPr>
          <a:xfrm>
            <a:off x="1524000" y="3602038"/>
            <a:ext cx="9144000" cy="3255962"/>
          </a:xfrm>
        </p:spPr>
        <p:txBody>
          <a:bodyPr>
            <a:normAutofit/>
          </a:bodyPr>
          <a:lstStyle/>
          <a:p>
            <a:pPr algn="l"/>
            <a:r>
              <a:rPr lang="en-US" dirty="0" smtClean="0"/>
              <a:t>Mon: </a:t>
            </a:r>
            <a:r>
              <a:rPr lang="en-US" dirty="0" err="1" smtClean="0"/>
              <a:t>Miep</a:t>
            </a:r>
            <a:r>
              <a:rPr lang="en-US" dirty="0" smtClean="0"/>
              <a:t> </a:t>
            </a:r>
            <a:r>
              <a:rPr lang="en-US" dirty="0" err="1" smtClean="0"/>
              <a:t>Gies</a:t>
            </a:r>
            <a:r>
              <a:rPr lang="en-US" dirty="0" smtClean="0"/>
              <a:t> Article</a:t>
            </a:r>
          </a:p>
          <a:p>
            <a:pPr algn="l"/>
            <a:r>
              <a:rPr lang="en-US" dirty="0" smtClean="0"/>
              <a:t>Tues: Student Voice Info./ Scene 3 Worksheet </a:t>
            </a:r>
          </a:p>
          <a:p>
            <a:pPr algn="l"/>
            <a:r>
              <a:rPr lang="en-US" dirty="0" smtClean="0"/>
              <a:t>Wed: Scene 3</a:t>
            </a:r>
          </a:p>
          <a:p>
            <a:pPr algn="l"/>
            <a:r>
              <a:rPr lang="en-US" dirty="0" smtClean="0"/>
              <a:t>Thurs: Socratic Circle</a:t>
            </a:r>
          </a:p>
          <a:p>
            <a:pPr algn="l"/>
            <a:r>
              <a:rPr lang="en-US" dirty="0" smtClean="0"/>
              <a:t>Fri: Quiz over Act 1</a:t>
            </a:r>
            <a:endParaRPr lang="en-US" dirty="0"/>
          </a:p>
        </p:txBody>
      </p:sp>
    </p:spTree>
    <p:extLst>
      <p:ext uri="{BB962C8B-B14F-4D97-AF65-F5344CB8AC3E}">
        <p14:creationId xmlns:p14="http://schemas.microsoft.com/office/powerpoint/2010/main" val="11821705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38253"/>
          </a:xfrm>
          <a:solidFill>
            <a:schemeClr val="accent2">
              <a:lumMod val="40000"/>
              <a:lumOff val="60000"/>
            </a:schemeClr>
          </a:solidFill>
        </p:spPr>
        <p:txBody>
          <a:bodyPr/>
          <a:lstStyle/>
          <a:p>
            <a:r>
              <a:rPr lang="en-US" dirty="0" smtClean="0"/>
              <a:t>Thursday</a:t>
            </a:r>
            <a:endParaRPr lang="en-US" dirty="0"/>
          </a:p>
        </p:txBody>
      </p:sp>
      <p:sp>
        <p:nvSpPr>
          <p:cNvPr id="3" name="Content Placeholder 2"/>
          <p:cNvSpPr>
            <a:spLocks noGrp="1"/>
          </p:cNvSpPr>
          <p:nvPr>
            <p:ph idx="1"/>
          </p:nvPr>
        </p:nvSpPr>
        <p:spPr>
          <a:xfrm>
            <a:off x="838200" y="938254"/>
            <a:ext cx="11353800" cy="5238709"/>
          </a:xfrm>
        </p:spPr>
        <p:txBody>
          <a:bodyPr>
            <a:normAutofit/>
          </a:bodyPr>
          <a:lstStyle/>
          <a:p>
            <a:r>
              <a:rPr lang="en-US" sz="4800" i="1" dirty="0" smtClean="0"/>
              <a:t>Fill out your </a:t>
            </a:r>
            <a:r>
              <a:rPr lang="en-US" sz="4800" i="1" dirty="0" smtClean="0">
                <a:solidFill>
                  <a:srgbClr val="FF0000"/>
                </a:solidFill>
              </a:rPr>
              <a:t>AGENDA</a:t>
            </a:r>
            <a:endParaRPr lang="en-US" sz="3500" i="1" dirty="0" smtClean="0">
              <a:solidFill>
                <a:srgbClr val="FF0000"/>
              </a:solidFill>
            </a:endParaRPr>
          </a:p>
          <a:p>
            <a:r>
              <a:rPr lang="en-US" sz="4000" dirty="0" smtClean="0"/>
              <a:t>Complete the Flashbacks</a:t>
            </a:r>
          </a:p>
          <a:p>
            <a:r>
              <a:rPr lang="en-US" sz="4000" b="1" u="sng" dirty="0" smtClean="0"/>
              <a:t>Anne Frank Diary Reflection</a:t>
            </a:r>
            <a:r>
              <a:rPr lang="en-US" sz="4000" b="1" dirty="0" smtClean="0"/>
              <a:t>: </a:t>
            </a:r>
            <a:r>
              <a:rPr lang="en-US" sz="4000" b="1" dirty="0"/>
              <a:t>Would you want to burn your </a:t>
            </a:r>
            <a:r>
              <a:rPr lang="en-US" sz="4000" b="1" dirty="0" smtClean="0"/>
              <a:t>yellow star </a:t>
            </a:r>
            <a:r>
              <a:rPr lang="en-US" sz="4000" b="1" dirty="0"/>
              <a:t>patch like Peter, because it represents discrimination and death?  Or would you be hesitant like Anne, because it is part of your faith?  Explain your reasoning.  </a:t>
            </a:r>
          </a:p>
          <a:p>
            <a:endParaRPr lang="en-US" sz="4000" dirty="0"/>
          </a:p>
        </p:txBody>
      </p:sp>
    </p:spTree>
    <p:extLst>
      <p:ext uri="{BB962C8B-B14F-4D97-AF65-F5344CB8AC3E}">
        <p14:creationId xmlns:p14="http://schemas.microsoft.com/office/powerpoint/2010/main" val="33387780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Learning Target</a:t>
            </a:r>
            <a:endParaRPr lang="en-US" dirty="0"/>
          </a:p>
        </p:txBody>
      </p:sp>
      <p:sp>
        <p:nvSpPr>
          <p:cNvPr id="6" name="Content Placeholder 5"/>
          <p:cNvSpPr>
            <a:spLocks noGrp="1"/>
          </p:cNvSpPr>
          <p:nvPr>
            <p:ph idx="1"/>
          </p:nvPr>
        </p:nvSpPr>
        <p:spPr/>
        <p:txBody>
          <a:bodyPr/>
          <a:lstStyle/>
          <a:p>
            <a:r>
              <a:rPr lang="en-US" dirty="0" smtClean="0"/>
              <a:t>I can understand how an author uses characterization in dialogue.  </a:t>
            </a:r>
          </a:p>
          <a:p>
            <a:endParaRPr lang="en-US" dirty="0"/>
          </a:p>
          <a:p>
            <a:r>
              <a:rPr lang="en-US" dirty="0" smtClean="0"/>
              <a:t>RL 8.1 and 8.3</a:t>
            </a:r>
            <a:endParaRPr lang="en-US" dirty="0"/>
          </a:p>
        </p:txBody>
      </p:sp>
      <p:pic>
        <p:nvPicPr>
          <p:cNvPr id="4" name="Picture 3"/>
          <p:cNvPicPr>
            <a:picLocks noChangeAspect="1"/>
          </p:cNvPicPr>
          <p:nvPr/>
        </p:nvPicPr>
        <p:blipFill>
          <a:blip r:embed="rId2"/>
          <a:stretch>
            <a:fillRect/>
          </a:stretch>
        </p:blipFill>
        <p:spPr>
          <a:xfrm>
            <a:off x="4667250" y="3033768"/>
            <a:ext cx="2857500" cy="2857500"/>
          </a:xfrm>
          <a:prstGeom prst="rect">
            <a:avLst/>
          </a:prstGeom>
        </p:spPr>
      </p:pic>
    </p:spTree>
    <p:extLst>
      <p:ext uri="{BB962C8B-B14F-4D97-AF65-F5344CB8AC3E}">
        <p14:creationId xmlns:p14="http://schemas.microsoft.com/office/powerpoint/2010/main" val="3782435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Socratic Circle</a:t>
            </a:r>
            <a:endParaRPr lang="en-US" dirty="0"/>
          </a:p>
        </p:txBody>
      </p:sp>
      <p:sp>
        <p:nvSpPr>
          <p:cNvPr id="3" name="Content Placeholder 2"/>
          <p:cNvSpPr>
            <a:spLocks noGrp="1"/>
          </p:cNvSpPr>
          <p:nvPr>
            <p:ph idx="1"/>
          </p:nvPr>
        </p:nvSpPr>
        <p:spPr/>
        <p:txBody>
          <a:bodyPr/>
          <a:lstStyle/>
          <a:p>
            <a:r>
              <a:rPr lang="en-US" dirty="0" smtClean="0"/>
              <a:t>Every voice is respected</a:t>
            </a:r>
          </a:p>
          <a:p>
            <a:r>
              <a:rPr lang="en-US" dirty="0" smtClean="0"/>
              <a:t>Speak when no one else is speaking, one at a time</a:t>
            </a:r>
          </a:p>
          <a:p>
            <a:r>
              <a:rPr lang="en-US" dirty="0" smtClean="0"/>
              <a:t>Everyone needs to respond at least 1 time for credit</a:t>
            </a:r>
          </a:p>
          <a:p>
            <a:endParaRPr lang="en-US" dirty="0"/>
          </a:p>
        </p:txBody>
      </p:sp>
    </p:spTree>
    <p:extLst>
      <p:ext uri="{BB962C8B-B14F-4D97-AF65-F5344CB8AC3E}">
        <p14:creationId xmlns:p14="http://schemas.microsoft.com/office/powerpoint/2010/main" val="23535258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1: Scene 4-5</a:t>
            </a:r>
            <a:endParaRPr lang="en-US" dirty="0"/>
          </a:p>
        </p:txBody>
      </p:sp>
      <p:sp>
        <p:nvSpPr>
          <p:cNvPr id="3" name="Content Placeholder 2"/>
          <p:cNvSpPr>
            <a:spLocks noGrp="1"/>
          </p:cNvSpPr>
          <p:nvPr>
            <p:ph idx="1"/>
          </p:nvPr>
        </p:nvSpPr>
        <p:spPr/>
        <p:txBody>
          <a:bodyPr/>
          <a:lstStyle/>
          <a:p>
            <a:r>
              <a:rPr lang="en-US" dirty="0" smtClean="0"/>
              <a:t>While we read, complete the worksheet over scene 5 when it comes time.  </a:t>
            </a:r>
          </a:p>
          <a:p>
            <a:r>
              <a:rPr lang="en-US" dirty="0" smtClean="0"/>
              <a:t>QUIZ tomorrow over Act 1</a:t>
            </a:r>
            <a:endParaRPr lang="en-US" dirty="0"/>
          </a:p>
        </p:txBody>
      </p:sp>
    </p:spTree>
    <p:extLst>
      <p:ext uri="{BB962C8B-B14F-4D97-AF65-F5344CB8AC3E}">
        <p14:creationId xmlns:p14="http://schemas.microsoft.com/office/powerpoint/2010/main" val="15106602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38253"/>
          </a:xfrm>
          <a:solidFill>
            <a:schemeClr val="accent2">
              <a:lumMod val="40000"/>
              <a:lumOff val="60000"/>
            </a:schemeClr>
          </a:solidFill>
        </p:spPr>
        <p:txBody>
          <a:bodyPr/>
          <a:lstStyle/>
          <a:p>
            <a:r>
              <a:rPr lang="en-US" dirty="0" smtClean="0"/>
              <a:t>Friday</a:t>
            </a:r>
            <a:endParaRPr lang="en-US" dirty="0"/>
          </a:p>
        </p:txBody>
      </p:sp>
      <p:sp>
        <p:nvSpPr>
          <p:cNvPr id="3" name="Content Placeholder 2"/>
          <p:cNvSpPr>
            <a:spLocks noGrp="1"/>
          </p:cNvSpPr>
          <p:nvPr>
            <p:ph idx="1"/>
          </p:nvPr>
        </p:nvSpPr>
        <p:spPr>
          <a:xfrm>
            <a:off x="838200" y="938254"/>
            <a:ext cx="11353800" cy="5238709"/>
          </a:xfrm>
        </p:spPr>
        <p:txBody>
          <a:bodyPr>
            <a:normAutofit/>
          </a:bodyPr>
          <a:lstStyle/>
          <a:p>
            <a:r>
              <a:rPr lang="en-US" sz="4800" i="1" dirty="0" smtClean="0"/>
              <a:t>Fill out your </a:t>
            </a:r>
            <a:r>
              <a:rPr lang="en-US" sz="4800" i="1" dirty="0" smtClean="0">
                <a:solidFill>
                  <a:srgbClr val="FF0000"/>
                </a:solidFill>
              </a:rPr>
              <a:t>AGENDA</a:t>
            </a:r>
            <a:endParaRPr lang="en-US" sz="3500" i="1" dirty="0" smtClean="0">
              <a:solidFill>
                <a:srgbClr val="FF0000"/>
              </a:solidFill>
            </a:endParaRPr>
          </a:p>
          <a:p>
            <a:r>
              <a:rPr lang="en-US" sz="4000" dirty="0" smtClean="0"/>
              <a:t>Be ready to grade your Reflections</a:t>
            </a:r>
          </a:p>
          <a:p>
            <a:r>
              <a:rPr lang="en-US" sz="4000" b="1" u="sng" dirty="0" smtClean="0"/>
              <a:t>Anne Frank Diary Reflection</a:t>
            </a:r>
            <a:r>
              <a:rPr lang="en-US" sz="4000" b="1" dirty="0" smtClean="0"/>
              <a:t>:  How </a:t>
            </a:r>
            <a:r>
              <a:rPr lang="en-US" sz="4000" b="1" dirty="0"/>
              <a:t>are Anne and Margot different?  Give an example.  Do you have any siblings who you are different from?  (If you are an only child, describe which of your parents you are most like and why.) </a:t>
            </a:r>
          </a:p>
          <a:p>
            <a:endParaRPr lang="en-US" sz="4000" dirty="0"/>
          </a:p>
        </p:txBody>
      </p:sp>
    </p:spTree>
    <p:extLst>
      <p:ext uri="{BB962C8B-B14F-4D97-AF65-F5344CB8AC3E}">
        <p14:creationId xmlns:p14="http://schemas.microsoft.com/office/powerpoint/2010/main" val="5007743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GRADE YOUR FLASHBACK</a:t>
            </a:r>
            <a:endParaRPr lang="en-US" dirty="0"/>
          </a:p>
        </p:txBody>
      </p:sp>
      <p:sp>
        <p:nvSpPr>
          <p:cNvPr id="3" name="Content Placeholder 2"/>
          <p:cNvSpPr>
            <a:spLocks noGrp="1"/>
          </p:cNvSpPr>
          <p:nvPr>
            <p:ph idx="1"/>
          </p:nvPr>
        </p:nvSpPr>
        <p:spPr/>
        <p:txBody>
          <a:bodyPr/>
          <a:lstStyle/>
          <a:p>
            <a:r>
              <a:rPr lang="en-US" dirty="0" smtClean="0"/>
              <a:t>Be sure to write in the correct answer in </a:t>
            </a:r>
            <a:r>
              <a:rPr lang="en-US" dirty="0" smtClean="0">
                <a:solidFill>
                  <a:srgbClr val="FF0000"/>
                </a:solidFill>
              </a:rPr>
              <a:t>RED PEN</a:t>
            </a:r>
          </a:p>
          <a:p>
            <a:r>
              <a:rPr lang="en-US" sz="4400" dirty="0" smtClean="0">
                <a:solidFill>
                  <a:srgbClr val="FF0000"/>
                </a:solidFill>
              </a:rPr>
              <a:t>4 points per day</a:t>
            </a:r>
          </a:p>
          <a:p>
            <a:endParaRPr lang="en-US" sz="4400" dirty="0">
              <a:solidFill>
                <a:srgbClr val="FF0000"/>
              </a:solidFill>
            </a:endParaRPr>
          </a:p>
          <a:p>
            <a:pPr marL="0" indent="0">
              <a:buNone/>
            </a:pPr>
            <a:r>
              <a:rPr lang="en-US" sz="4400" dirty="0" smtClean="0">
                <a:solidFill>
                  <a:srgbClr val="FF0000"/>
                </a:solidFill>
              </a:rPr>
              <a:t>TOTAL + ___ / 16</a:t>
            </a:r>
            <a:endParaRPr lang="en-US" sz="4400" dirty="0"/>
          </a:p>
        </p:txBody>
      </p:sp>
    </p:spTree>
    <p:extLst>
      <p:ext uri="{BB962C8B-B14F-4D97-AF65-F5344CB8AC3E}">
        <p14:creationId xmlns:p14="http://schemas.microsoft.com/office/powerpoint/2010/main" val="1989000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Learning Target</a:t>
            </a:r>
            <a:endParaRPr lang="en-US" dirty="0"/>
          </a:p>
        </p:txBody>
      </p:sp>
      <p:sp>
        <p:nvSpPr>
          <p:cNvPr id="6" name="Content Placeholder 5"/>
          <p:cNvSpPr>
            <a:spLocks noGrp="1"/>
          </p:cNvSpPr>
          <p:nvPr>
            <p:ph idx="1"/>
          </p:nvPr>
        </p:nvSpPr>
        <p:spPr/>
        <p:txBody>
          <a:bodyPr/>
          <a:lstStyle/>
          <a:p>
            <a:r>
              <a:rPr lang="en-US" dirty="0" smtClean="0"/>
              <a:t>I can comprehend character and plot details about a story.  </a:t>
            </a:r>
          </a:p>
          <a:p>
            <a:endParaRPr lang="en-US" dirty="0"/>
          </a:p>
          <a:p>
            <a:r>
              <a:rPr lang="en-US" dirty="0" smtClean="0"/>
              <a:t>RL 8.2</a:t>
            </a:r>
            <a:endParaRPr lang="en-US" dirty="0"/>
          </a:p>
        </p:txBody>
      </p:sp>
      <p:pic>
        <p:nvPicPr>
          <p:cNvPr id="4" name="Picture 3"/>
          <p:cNvPicPr>
            <a:picLocks noChangeAspect="1"/>
          </p:cNvPicPr>
          <p:nvPr/>
        </p:nvPicPr>
        <p:blipFill>
          <a:blip r:embed="rId2"/>
          <a:stretch>
            <a:fillRect/>
          </a:stretch>
        </p:blipFill>
        <p:spPr>
          <a:xfrm>
            <a:off x="4667250" y="3033768"/>
            <a:ext cx="2857500" cy="2857500"/>
          </a:xfrm>
          <a:prstGeom prst="rect">
            <a:avLst/>
          </a:prstGeom>
        </p:spPr>
      </p:pic>
    </p:spTree>
    <p:extLst>
      <p:ext uri="{BB962C8B-B14F-4D97-AF65-F5344CB8AC3E}">
        <p14:creationId xmlns:p14="http://schemas.microsoft.com/office/powerpoint/2010/main" val="3100950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solidFill>
                  <a:srgbClr val="00B0F0"/>
                </a:solidFill>
              </a:rPr>
              <a:t>QUIZ over Act 1</a:t>
            </a:r>
            <a:endParaRPr lang="en-US" dirty="0">
              <a:solidFill>
                <a:srgbClr val="00B0F0"/>
              </a:solidFill>
            </a:endParaRPr>
          </a:p>
        </p:txBody>
      </p:sp>
      <p:sp>
        <p:nvSpPr>
          <p:cNvPr id="3" name="Content Placeholder 2"/>
          <p:cNvSpPr>
            <a:spLocks noGrp="1"/>
          </p:cNvSpPr>
          <p:nvPr>
            <p:ph idx="1"/>
          </p:nvPr>
        </p:nvSpPr>
        <p:spPr/>
        <p:txBody>
          <a:bodyPr>
            <a:normAutofit/>
          </a:bodyPr>
          <a:lstStyle/>
          <a:p>
            <a:r>
              <a:rPr lang="en-US" sz="4400" dirty="0" smtClean="0"/>
              <a:t>Please DO NOT WRITE ON THE QUIZ, write on a piece of paper</a:t>
            </a:r>
          </a:p>
          <a:p>
            <a:r>
              <a:rPr lang="en-US" sz="4400" dirty="0" smtClean="0"/>
              <a:t>Turn in your test to the pile on the table and answers to THEHUB</a:t>
            </a:r>
          </a:p>
          <a:p>
            <a:r>
              <a:rPr lang="en-US" sz="4400" dirty="0"/>
              <a:t>R</a:t>
            </a:r>
            <a:r>
              <a:rPr lang="en-US" sz="4400" dirty="0" smtClean="0"/>
              <a:t>ead your project book silently.  </a:t>
            </a:r>
          </a:p>
          <a:p>
            <a:pPr marL="0" indent="0">
              <a:buNone/>
            </a:pPr>
            <a:r>
              <a:rPr lang="en-US" sz="4400" dirty="0" smtClean="0"/>
              <a:t>*Book Review Due 12/9, Window Due 12/13</a:t>
            </a:r>
            <a:endParaRPr lang="en-US" sz="4400" dirty="0"/>
          </a:p>
        </p:txBody>
      </p:sp>
    </p:spTree>
    <p:extLst>
      <p:ext uri="{BB962C8B-B14F-4D97-AF65-F5344CB8AC3E}">
        <p14:creationId xmlns:p14="http://schemas.microsoft.com/office/powerpoint/2010/main" val="248621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Monday</a:t>
            </a:r>
            <a:endParaRPr lang="en-US" dirty="0"/>
          </a:p>
        </p:txBody>
      </p:sp>
      <p:sp>
        <p:nvSpPr>
          <p:cNvPr id="3" name="Content Placeholder 2"/>
          <p:cNvSpPr>
            <a:spLocks noGrp="1"/>
          </p:cNvSpPr>
          <p:nvPr>
            <p:ph idx="1"/>
          </p:nvPr>
        </p:nvSpPr>
        <p:spPr/>
        <p:txBody>
          <a:bodyPr/>
          <a:lstStyle/>
          <a:p>
            <a:r>
              <a:rPr lang="en-US" dirty="0" smtClean="0"/>
              <a:t>There will be a substitute teacher </a:t>
            </a:r>
          </a:p>
          <a:p>
            <a:r>
              <a:rPr lang="en-US" dirty="0" smtClean="0"/>
              <a:t>Read the </a:t>
            </a:r>
            <a:r>
              <a:rPr lang="en-US" dirty="0" err="1" smtClean="0"/>
              <a:t>Miep</a:t>
            </a:r>
            <a:r>
              <a:rPr lang="en-US" dirty="0" smtClean="0"/>
              <a:t> </a:t>
            </a:r>
            <a:r>
              <a:rPr lang="en-US" dirty="0" err="1" smtClean="0"/>
              <a:t>Gies</a:t>
            </a:r>
            <a:r>
              <a:rPr lang="en-US" dirty="0" smtClean="0"/>
              <a:t> article</a:t>
            </a:r>
          </a:p>
          <a:p>
            <a:r>
              <a:rPr lang="en-US" dirty="0" smtClean="0"/>
              <a:t>Answer the Questions </a:t>
            </a:r>
          </a:p>
          <a:p>
            <a:r>
              <a:rPr lang="en-US" dirty="0" smtClean="0"/>
              <a:t>Work on </a:t>
            </a:r>
            <a:r>
              <a:rPr lang="en-US" dirty="0" err="1" smtClean="0"/>
              <a:t>Wordly</a:t>
            </a:r>
            <a:r>
              <a:rPr lang="en-US" dirty="0" smtClean="0"/>
              <a:t> Wise </a:t>
            </a:r>
            <a:endParaRPr lang="en-US" dirty="0"/>
          </a:p>
        </p:txBody>
      </p:sp>
    </p:spTree>
    <p:extLst>
      <p:ext uri="{BB962C8B-B14F-4D97-AF65-F5344CB8AC3E}">
        <p14:creationId xmlns:p14="http://schemas.microsoft.com/office/powerpoint/2010/main" val="2014532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38253"/>
          </a:xfrm>
          <a:solidFill>
            <a:schemeClr val="accent2">
              <a:lumMod val="40000"/>
              <a:lumOff val="60000"/>
            </a:schemeClr>
          </a:solidFill>
        </p:spPr>
        <p:txBody>
          <a:bodyPr/>
          <a:lstStyle/>
          <a:p>
            <a:r>
              <a:rPr lang="en-US" dirty="0" smtClean="0"/>
              <a:t>Tuesday</a:t>
            </a:r>
            <a:endParaRPr lang="en-US" dirty="0"/>
          </a:p>
        </p:txBody>
      </p:sp>
      <p:sp>
        <p:nvSpPr>
          <p:cNvPr id="3" name="Content Placeholder 2"/>
          <p:cNvSpPr>
            <a:spLocks noGrp="1"/>
          </p:cNvSpPr>
          <p:nvPr>
            <p:ph idx="1"/>
          </p:nvPr>
        </p:nvSpPr>
        <p:spPr>
          <a:xfrm>
            <a:off x="838200" y="938254"/>
            <a:ext cx="11353800" cy="5238709"/>
          </a:xfrm>
        </p:spPr>
        <p:txBody>
          <a:bodyPr>
            <a:normAutofit/>
          </a:bodyPr>
          <a:lstStyle/>
          <a:p>
            <a:r>
              <a:rPr lang="en-US" sz="4800" i="1" dirty="0" smtClean="0"/>
              <a:t>Fill out your </a:t>
            </a:r>
            <a:r>
              <a:rPr lang="en-US" sz="4800" i="1" dirty="0" smtClean="0">
                <a:solidFill>
                  <a:srgbClr val="FF0000"/>
                </a:solidFill>
              </a:rPr>
              <a:t>AGENDA</a:t>
            </a:r>
            <a:endParaRPr lang="en-US" sz="3500" i="1" dirty="0" smtClean="0">
              <a:solidFill>
                <a:srgbClr val="FF0000"/>
              </a:solidFill>
            </a:endParaRPr>
          </a:p>
          <a:p>
            <a:r>
              <a:rPr lang="en-US" sz="4000" dirty="0" smtClean="0"/>
              <a:t>Complete the Flashbacks</a:t>
            </a:r>
          </a:p>
          <a:p>
            <a:r>
              <a:rPr lang="en-US" sz="4000" b="1" u="sng" dirty="0" smtClean="0"/>
              <a:t>Anne Frank Reflection</a:t>
            </a:r>
            <a:r>
              <a:rPr lang="en-US" sz="4000" b="1" dirty="0" smtClean="0"/>
              <a:t>: </a:t>
            </a:r>
            <a:r>
              <a:rPr lang="en-US" sz="4000" dirty="0"/>
              <a:t>“There are no walls, there are no bolts, no locks that anyone can put on your mind.”  Interpret the meaning of this </a:t>
            </a:r>
            <a:r>
              <a:rPr lang="en-US" sz="4000" dirty="0" smtClean="0"/>
              <a:t>quote in at least 3-5 sentences.</a:t>
            </a:r>
            <a:endParaRPr lang="en-US" sz="4000" dirty="0"/>
          </a:p>
        </p:txBody>
      </p:sp>
    </p:spTree>
    <p:extLst>
      <p:ext uri="{BB962C8B-B14F-4D97-AF65-F5344CB8AC3E}">
        <p14:creationId xmlns:p14="http://schemas.microsoft.com/office/powerpoint/2010/main" val="33520216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Voice Survey</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105868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47422"/>
          </a:xfrm>
        </p:spPr>
        <p:txBody>
          <a:bodyPr/>
          <a:lstStyle/>
          <a:p>
            <a:r>
              <a:rPr lang="en-US" dirty="0" smtClean="0"/>
              <a:t>Discussion… </a:t>
            </a:r>
            <a:endParaRPr lang="en-US" dirty="0"/>
          </a:p>
        </p:txBody>
      </p:sp>
      <p:sp>
        <p:nvSpPr>
          <p:cNvPr id="3" name="Content Placeholder 2"/>
          <p:cNvSpPr>
            <a:spLocks noGrp="1"/>
          </p:cNvSpPr>
          <p:nvPr>
            <p:ph idx="1"/>
          </p:nvPr>
        </p:nvSpPr>
        <p:spPr>
          <a:xfrm>
            <a:off x="838200" y="747423"/>
            <a:ext cx="4107511" cy="5429540"/>
          </a:xfrm>
        </p:spPr>
        <p:txBody>
          <a:bodyPr/>
          <a:lstStyle/>
          <a:p>
            <a:r>
              <a:rPr lang="en-US" dirty="0" smtClean="0"/>
              <a:t>What is Anne experiencing at this point in the play?  </a:t>
            </a:r>
          </a:p>
          <a:p>
            <a:endParaRPr lang="en-US" dirty="0"/>
          </a:p>
          <a:p>
            <a:r>
              <a:rPr lang="en-US" dirty="0" smtClean="0"/>
              <a:t>What would it feel like to have all the restrictions on your life in hiding? How would you cope with that?  </a:t>
            </a:r>
          </a:p>
          <a:p>
            <a:endParaRPr lang="en-US" dirty="0"/>
          </a:p>
          <a:p>
            <a:endParaRPr lang="en-US" dirty="0"/>
          </a:p>
        </p:txBody>
      </p:sp>
      <p:pic>
        <p:nvPicPr>
          <p:cNvPr id="2050" name="Picture 2" descr="Image result for anne frank's anne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06706" y="0"/>
            <a:ext cx="3985294" cy="4015409"/>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Image result for anne frank's anne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9885" y="2596722"/>
            <a:ext cx="3306238" cy="4261278"/>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Image result for anne frank's annex"/>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4204" y="32170"/>
            <a:ext cx="3715096" cy="35282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6814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38253"/>
          </a:xfrm>
          <a:solidFill>
            <a:schemeClr val="accent2">
              <a:lumMod val="40000"/>
              <a:lumOff val="60000"/>
            </a:schemeClr>
          </a:solidFill>
        </p:spPr>
        <p:txBody>
          <a:bodyPr/>
          <a:lstStyle/>
          <a:p>
            <a:r>
              <a:rPr lang="en-US" dirty="0" smtClean="0"/>
              <a:t>Wednesday</a:t>
            </a:r>
            <a:endParaRPr lang="en-US" dirty="0"/>
          </a:p>
        </p:txBody>
      </p:sp>
      <p:sp>
        <p:nvSpPr>
          <p:cNvPr id="3" name="Content Placeholder 2"/>
          <p:cNvSpPr>
            <a:spLocks noGrp="1"/>
          </p:cNvSpPr>
          <p:nvPr>
            <p:ph idx="1"/>
          </p:nvPr>
        </p:nvSpPr>
        <p:spPr>
          <a:xfrm>
            <a:off x="838200" y="938254"/>
            <a:ext cx="11353800" cy="5238709"/>
          </a:xfrm>
        </p:spPr>
        <p:txBody>
          <a:bodyPr>
            <a:normAutofit/>
          </a:bodyPr>
          <a:lstStyle/>
          <a:p>
            <a:r>
              <a:rPr lang="en-US" sz="4800" i="1" dirty="0" smtClean="0"/>
              <a:t>Fill out your </a:t>
            </a:r>
            <a:r>
              <a:rPr lang="en-US" sz="4800" i="1" dirty="0" smtClean="0">
                <a:solidFill>
                  <a:srgbClr val="FF0000"/>
                </a:solidFill>
              </a:rPr>
              <a:t>AGENDA</a:t>
            </a:r>
            <a:endParaRPr lang="en-US" sz="3500" i="1" dirty="0" smtClean="0">
              <a:solidFill>
                <a:srgbClr val="FF0000"/>
              </a:solidFill>
            </a:endParaRPr>
          </a:p>
          <a:p>
            <a:r>
              <a:rPr lang="en-US" sz="4000" dirty="0" smtClean="0"/>
              <a:t>Complete the Flashbacks</a:t>
            </a:r>
          </a:p>
          <a:p>
            <a:r>
              <a:rPr lang="en-US" sz="4000" b="1" u="sng" dirty="0" smtClean="0"/>
              <a:t>Anne Frank Reflection</a:t>
            </a:r>
            <a:r>
              <a:rPr lang="en-US" sz="4000" b="1" dirty="0" smtClean="0"/>
              <a:t>: </a:t>
            </a:r>
            <a:r>
              <a:rPr lang="en-US" sz="4000" dirty="0"/>
              <a:t>“There are no walls, there are no bolts, no locks that anyone can put on your mind.”  Interpret the meaning of this </a:t>
            </a:r>
            <a:r>
              <a:rPr lang="en-US" sz="4000" dirty="0" smtClean="0"/>
              <a:t>quote in at least 3-5 sentences.</a:t>
            </a:r>
            <a:endParaRPr lang="en-US" sz="4000" dirty="0"/>
          </a:p>
        </p:txBody>
      </p:sp>
    </p:spTree>
    <p:extLst>
      <p:ext uri="{BB962C8B-B14F-4D97-AF65-F5344CB8AC3E}">
        <p14:creationId xmlns:p14="http://schemas.microsoft.com/office/powerpoint/2010/main" val="35280911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Student Voice Survey?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349022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Learning Target</a:t>
            </a:r>
            <a:endParaRPr lang="en-US" dirty="0"/>
          </a:p>
        </p:txBody>
      </p:sp>
      <p:sp>
        <p:nvSpPr>
          <p:cNvPr id="6" name="Content Placeholder 5"/>
          <p:cNvSpPr>
            <a:spLocks noGrp="1"/>
          </p:cNvSpPr>
          <p:nvPr>
            <p:ph idx="1"/>
          </p:nvPr>
        </p:nvSpPr>
        <p:spPr/>
        <p:txBody>
          <a:bodyPr/>
          <a:lstStyle/>
          <a:p>
            <a:r>
              <a:rPr lang="en-US" dirty="0" smtClean="0"/>
              <a:t>I can prepare for discussion.  </a:t>
            </a:r>
          </a:p>
          <a:p>
            <a:endParaRPr lang="en-US" dirty="0"/>
          </a:p>
          <a:p>
            <a:pPr marL="0" indent="0">
              <a:buNone/>
            </a:pPr>
            <a:r>
              <a:rPr lang="en-US" dirty="0" err="1" smtClean="0"/>
              <a:t>Sp</a:t>
            </a:r>
            <a:r>
              <a:rPr lang="en-US" dirty="0" smtClean="0"/>
              <a:t> &amp;L 8.1a</a:t>
            </a:r>
            <a:endParaRPr lang="en-US" dirty="0"/>
          </a:p>
        </p:txBody>
      </p:sp>
      <p:pic>
        <p:nvPicPr>
          <p:cNvPr id="4" name="Picture 3"/>
          <p:cNvPicPr>
            <a:picLocks noChangeAspect="1"/>
          </p:cNvPicPr>
          <p:nvPr/>
        </p:nvPicPr>
        <p:blipFill>
          <a:blip r:embed="rId2"/>
          <a:stretch>
            <a:fillRect/>
          </a:stretch>
        </p:blipFill>
        <p:spPr>
          <a:xfrm>
            <a:off x="4667250" y="3033768"/>
            <a:ext cx="2857500" cy="2857500"/>
          </a:xfrm>
          <a:prstGeom prst="rect">
            <a:avLst/>
          </a:prstGeom>
        </p:spPr>
      </p:pic>
    </p:spTree>
    <p:extLst>
      <p:ext uri="{BB962C8B-B14F-4D97-AF65-F5344CB8AC3E}">
        <p14:creationId xmlns:p14="http://schemas.microsoft.com/office/powerpoint/2010/main" val="11066295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03081"/>
          </a:xfrm>
        </p:spPr>
        <p:txBody>
          <a:bodyPr/>
          <a:lstStyle/>
          <a:p>
            <a:r>
              <a:rPr lang="en-US" dirty="0" smtClean="0"/>
              <a:t>Act 1 Scene 3</a:t>
            </a:r>
            <a:endParaRPr lang="en-US" dirty="0"/>
          </a:p>
        </p:txBody>
      </p:sp>
      <p:sp>
        <p:nvSpPr>
          <p:cNvPr id="3" name="Content Placeholder 2"/>
          <p:cNvSpPr>
            <a:spLocks noGrp="1"/>
          </p:cNvSpPr>
          <p:nvPr>
            <p:ph idx="1"/>
          </p:nvPr>
        </p:nvSpPr>
        <p:spPr>
          <a:xfrm>
            <a:off x="745159" y="712443"/>
            <a:ext cx="4894690" cy="4351338"/>
          </a:xfrm>
        </p:spPr>
        <p:txBody>
          <a:bodyPr/>
          <a:lstStyle/>
          <a:p>
            <a:r>
              <a:rPr lang="en-US" dirty="0" smtClean="0"/>
              <a:t>While we read this scene, prepare for discussion later by answering the questions.  </a:t>
            </a:r>
          </a:p>
          <a:p>
            <a:endParaRPr lang="en-US" dirty="0"/>
          </a:p>
        </p:txBody>
      </p:sp>
      <p:pic>
        <p:nvPicPr>
          <p:cNvPr id="1026" name="Picture 2" descr="Image result for anne fra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1810" y="1987253"/>
            <a:ext cx="3131626" cy="475766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anne frank's diar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0"/>
            <a:ext cx="5334000" cy="323850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anne frank's diar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6684" y="2814126"/>
            <a:ext cx="2555820" cy="255582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Image result for anne frank's anne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31799" y="3351504"/>
            <a:ext cx="4186401" cy="3296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57111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459</Words>
  <Application>Microsoft Office PowerPoint</Application>
  <PresentationFormat>Widescreen</PresentationFormat>
  <Paragraphs>64</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8 Week Feb 2 ANNE FRANK</vt:lpstr>
      <vt:lpstr>Monday</vt:lpstr>
      <vt:lpstr>Tuesday</vt:lpstr>
      <vt:lpstr>Student Voice Survey</vt:lpstr>
      <vt:lpstr>Discussion… </vt:lpstr>
      <vt:lpstr>Wednesday</vt:lpstr>
      <vt:lpstr>What is the Student Voice Survey? </vt:lpstr>
      <vt:lpstr>Learning Target</vt:lpstr>
      <vt:lpstr>Act 1 Scene 3</vt:lpstr>
      <vt:lpstr>Thursday</vt:lpstr>
      <vt:lpstr>Learning Target</vt:lpstr>
      <vt:lpstr>Socratic Circle</vt:lpstr>
      <vt:lpstr>Act 1: Scene 4-5</vt:lpstr>
      <vt:lpstr>Friday</vt:lpstr>
      <vt:lpstr>GRADE YOUR FLASHBACK</vt:lpstr>
      <vt:lpstr>Learning Target</vt:lpstr>
      <vt:lpstr>QUIZ over Act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 Week Feb 2 ANNE FRANK</dc:title>
  <dc:creator>Schneider, Candice</dc:creator>
  <cp:lastModifiedBy>Schneider, Candice</cp:lastModifiedBy>
  <cp:revision>2</cp:revision>
  <dcterms:created xsi:type="dcterms:W3CDTF">2017-02-11T20:24:26Z</dcterms:created>
  <dcterms:modified xsi:type="dcterms:W3CDTF">2017-02-11T21:04:47Z</dcterms:modified>
</cp:coreProperties>
</file>