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3" r:id="rId4"/>
    <p:sldId id="262" r:id="rId5"/>
    <p:sldId id="259" r:id="rId6"/>
    <p:sldId id="261" r:id="rId7"/>
    <p:sldId id="272" r:id="rId8"/>
    <p:sldId id="273" r:id="rId9"/>
    <p:sldId id="267" r:id="rId10"/>
    <p:sldId id="268" r:id="rId11"/>
    <p:sldId id="269" r:id="rId12"/>
    <p:sldId id="264" r:id="rId13"/>
    <p:sldId id="265" r:id="rId14"/>
    <p:sldId id="274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4"/>
    <p:restoredTop sz="94595"/>
  </p:normalViewPr>
  <p:slideViewPr>
    <p:cSldViewPr snapToGrid="0" snapToObjects="1">
      <p:cViewPr varScale="1">
        <p:scale>
          <a:sx n="59" d="100"/>
          <a:sy n="59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350D3-3B61-874B-8E0B-C875C7F7E62D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9884D-9FFF-6D4D-869A-6C7C75CF0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11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EC03-3371-524A-9195-47A7FD3B3E8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8261-CBF8-EF44-9CDF-041D62520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EC03-3371-524A-9195-47A7FD3B3E8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8261-CBF8-EF44-9CDF-041D62520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6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EC03-3371-524A-9195-47A7FD3B3E8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8261-CBF8-EF44-9CDF-041D62520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5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EC03-3371-524A-9195-47A7FD3B3E8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8261-CBF8-EF44-9CDF-041D62520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EC03-3371-524A-9195-47A7FD3B3E8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8261-CBF8-EF44-9CDF-041D62520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8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EC03-3371-524A-9195-47A7FD3B3E8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8261-CBF8-EF44-9CDF-041D62520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1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EC03-3371-524A-9195-47A7FD3B3E8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8261-CBF8-EF44-9CDF-041D62520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9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EC03-3371-524A-9195-47A7FD3B3E8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8261-CBF8-EF44-9CDF-041D62520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2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EC03-3371-524A-9195-47A7FD3B3E8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8261-CBF8-EF44-9CDF-041D62520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EC03-3371-524A-9195-47A7FD3B3E8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8261-CBF8-EF44-9CDF-041D62520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EC03-3371-524A-9195-47A7FD3B3E8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8261-CBF8-EF44-9CDF-041D62520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4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0EC03-3371-524A-9195-47A7FD3B3E82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28261-CBF8-EF44-9CDF-041D62520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4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MARCH Week 2</a:t>
            </a:r>
            <a:br>
              <a:rPr lang="en-US" dirty="0" smtClean="0"/>
            </a:br>
            <a:r>
              <a:rPr lang="en-US" dirty="0" smtClean="0"/>
              <a:t>Anne Frank</a:t>
            </a:r>
            <a:br>
              <a:rPr lang="en-US" dirty="0" smtClean="0"/>
            </a:br>
            <a:r>
              <a:rPr lang="en-US" dirty="0" smtClean="0"/>
              <a:t>3/6-3/10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US" dirty="0" smtClean="0"/>
              <a:t>Mon: Diary Passages </a:t>
            </a:r>
          </a:p>
          <a:p>
            <a:pPr algn="l"/>
            <a:r>
              <a:rPr lang="en-US" dirty="0" smtClean="0"/>
              <a:t>Tues: Diary Passages/ Picture Folders</a:t>
            </a:r>
          </a:p>
          <a:p>
            <a:pPr algn="l"/>
            <a:r>
              <a:rPr lang="en-US" dirty="0" smtClean="0"/>
              <a:t>Wed: Picture Folders </a:t>
            </a:r>
          </a:p>
          <a:p>
            <a:pPr algn="l"/>
            <a:r>
              <a:rPr lang="en-US" dirty="0" smtClean="0"/>
              <a:t>Thurs: On-Demand 40 minute Practice </a:t>
            </a:r>
          </a:p>
          <a:p>
            <a:pPr algn="l"/>
            <a:r>
              <a:rPr lang="en-US" dirty="0" smtClean="0"/>
              <a:t>Fri: District Common Assessment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1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6487604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901">
                  <a:extLst>
                    <a:ext uri="{9D8B030D-6E8A-4147-A177-3AD203B41FA5}">
                      <a16:colId xmlns:a16="http://schemas.microsoft.com/office/drawing/2014/main" val="2370707865"/>
                    </a:ext>
                  </a:extLst>
                </a:gridCol>
                <a:gridCol w="1621901">
                  <a:extLst>
                    <a:ext uri="{9D8B030D-6E8A-4147-A177-3AD203B41FA5}">
                      <a16:colId xmlns:a16="http://schemas.microsoft.com/office/drawing/2014/main" val="3233597866"/>
                    </a:ext>
                  </a:extLst>
                </a:gridCol>
                <a:gridCol w="1621901">
                  <a:extLst>
                    <a:ext uri="{9D8B030D-6E8A-4147-A177-3AD203B41FA5}">
                      <a16:colId xmlns:a16="http://schemas.microsoft.com/office/drawing/2014/main" val="3003315422"/>
                    </a:ext>
                  </a:extLst>
                </a:gridCol>
                <a:gridCol w="1621901">
                  <a:extLst>
                    <a:ext uri="{9D8B030D-6E8A-4147-A177-3AD203B41FA5}">
                      <a16:colId xmlns:a16="http://schemas.microsoft.com/office/drawing/2014/main" val="2375339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SEE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THINK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WONDER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LEARNED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245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What do you literally see in the picture?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inferences</a:t>
                      </a:r>
                      <a:r>
                        <a:rPr lang="en-US" baseline="0" dirty="0" smtClean="0"/>
                        <a:t> or conclusions can you make about it?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questions</a:t>
                      </a:r>
                      <a:r>
                        <a:rPr lang="en-US" baseline="0" dirty="0" smtClean="0"/>
                        <a:t> could you ask?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625286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475" y="0"/>
            <a:ext cx="458152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9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Photo Folder Swap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900" u="sng" dirty="0"/>
              <a:t>F</a:t>
            </a:r>
            <a:r>
              <a:rPr lang="en-US" sz="3900" u="sng" dirty="0" smtClean="0"/>
              <a:t>irst 3 minutes </a:t>
            </a:r>
            <a:r>
              <a:rPr lang="en-US" sz="3900" dirty="0" smtClean="0"/>
              <a:t>- complete the first 3 boxes.  </a:t>
            </a:r>
          </a:p>
          <a:p>
            <a:r>
              <a:rPr lang="en-US" sz="3900" dirty="0" smtClean="0"/>
              <a:t>Be sure to pass around the folder for everyone.  </a:t>
            </a:r>
          </a:p>
          <a:p>
            <a:r>
              <a:rPr lang="en-US" sz="3900" dirty="0" smtClean="0"/>
              <a:t>DO NOT OPEN the folder until the timer goes off.  </a:t>
            </a:r>
          </a:p>
          <a:p>
            <a:endParaRPr lang="en-US" sz="3900" dirty="0"/>
          </a:p>
          <a:p>
            <a:r>
              <a:rPr lang="en-US" sz="3900" u="sng" dirty="0" smtClean="0"/>
              <a:t>Final 4 minutes </a:t>
            </a:r>
            <a:r>
              <a:rPr lang="en-US" sz="3900" dirty="0" smtClean="0"/>
              <a:t>– Read the inside info out loud.  </a:t>
            </a:r>
          </a:p>
          <a:p>
            <a:r>
              <a:rPr lang="en-US" sz="3900" dirty="0" smtClean="0"/>
              <a:t>Then write down what you’ve learned.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31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28882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Wednesday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(Reminder: All Assignments DUE FRIDAY for 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>
                <a:solidFill>
                  <a:srgbClr val="FF0000"/>
                </a:solidFill>
              </a:rPr>
              <a:t> Term)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Calibri" charset="0"/>
              <a:buAutoNum type="arabicPeriod"/>
            </a:pPr>
            <a:r>
              <a:rPr lang="en-US" dirty="0" smtClean="0"/>
              <a:t>Complete the Agenda 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sz="4000" dirty="0" smtClean="0"/>
              <a:t>BELL RINGER: </a:t>
            </a:r>
            <a:r>
              <a:rPr lang="en-US" sz="4000" b="1" dirty="0" smtClean="0"/>
              <a:t>There’s an old saying that says “a picture says a thousand words”.  How is this true?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57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make inferences about photography to better understand a historical time period.  </a:t>
            </a:r>
          </a:p>
          <a:p>
            <a:endParaRPr lang="en-US" dirty="0"/>
          </a:p>
          <a:p>
            <a:r>
              <a:rPr lang="en-US" dirty="0" smtClean="0"/>
              <a:t>RI 8.7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303376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Photo Folder Swap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900" u="sng" dirty="0"/>
              <a:t>F</a:t>
            </a:r>
            <a:r>
              <a:rPr lang="en-US" sz="3900" u="sng" dirty="0" smtClean="0"/>
              <a:t>irst 3 minutes </a:t>
            </a:r>
            <a:r>
              <a:rPr lang="en-US" sz="3900" dirty="0" smtClean="0"/>
              <a:t>- complete the first 3 boxes.  </a:t>
            </a:r>
          </a:p>
          <a:p>
            <a:r>
              <a:rPr lang="en-US" sz="3900" dirty="0" smtClean="0"/>
              <a:t>Be sure to pass around the folder for everyone.  </a:t>
            </a:r>
          </a:p>
          <a:p>
            <a:r>
              <a:rPr lang="en-US" sz="3900" dirty="0" smtClean="0"/>
              <a:t>DO NOT OPEN the folder until the timer goes off.  </a:t>
            </a:r>
          </a:p>
          <a:p>
            <a:endParaRPr lang="en-US" sz="3900" dirty="0"/>
          </a:p>
          <a:p>
            <a:r>
              <a:rPr lang="en-US" sz="3900" u="sng" dirty="0" smtClean="0"/>
              <a:t>Final 4 minutes </a:t>
            </a:r>
            <a:r>
              <a:rPr lang="en-US" sz="3900" dirty="0" smtClean="0"/>
              <a:t>– Read the inside info out loud.  </a:t>
            </a:r>
          </a:p>
          <a:p>
            <a:r>
              <a:rPr lang="en-US" sz="3900" dirty="0" smtClean="0"/>
              <a:t>Then write down what you’ve learned.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2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 minute On-Demand Practice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187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District Common Assessment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7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28882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Monday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(Reminder: All Assignments DUE FRIDAY for 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>
                <a:solidFill>
                  <a:srgbClr val="FF0000"/>
                </a:solidFill>
              </a:rPr>
              <a:t> Term)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Calibri" charset="0"/>
              <a:buAutoNum type="arabicPeriod"/>
            </a:pPr>
            <a:r>
              <a:rPr lang="en-US" dirty="0" smtClean="0"/>
              <a:t>Complete the Agenda 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sz="4000" dirty="0" smtClean="0"/>
              <a:t>BELL RINGER: Turn </a:t>
            </a:r>
            <a:r>
              <a:rPr lang="en-US" sz="4000" dirty="0"/>
              <a:t>to page 507.  At the end of Scene 3, Anne says, “I have often been downcast myself…but never in despair.  I can shake off everything if I write.”  </a:t>
            </a:r>
          </a:p>
          <a:p>
            <a:pPr marL="0" indent="0">
              <a:buNone/>
            </a:pPr>
            <a:r>
              <a:rPr lang="en-US" sz="4000" dirty="0"/>
              <a:t>What is the one thing for you in life that allows you to “shake off everything” like Anne?  </a:t>
            </a:r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compare and contrast two versions of a text to understand how it changes the meaning.  </a:t>
            </a:r>
          </a:p>
          <a:p>
            <a:endParaRPr lang="en-US" dirty="0"/>
          </a:p>
          <a:p>
            <a:r>
              <a:rPr lang="en-US" dirty="0" smtClean="0"/>
              <a:t>RL 8.5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303376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9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505" y="-40930"/>
            <a:ext cx="10367838" cy="1325563"/>
          </a:xfrm>
        </p:spPr>
        <p:txBody>
          <a:bodyPr>
            <a:normAutofit/>
          </a:bodyPr>
          <a:lstStyle/>
          <a:p>
            <a:r>
              <a:rPr lang="en-US" sz="4000" b="1" i="1" dirty="0" smtClean="0"/>
              <a:t>Anne’s Diary </a:t>
            </a:r>
            <a:r>
              <a:rPr lang="en-US" sz="4000" i="1" dirty="0" smtClean="0"/>
              <a:t>vs</a:t>
            </a:r>
            <a:r>
              <a:rPr lang="en-US" sz="4000" b="1" i="1" dirty="0" smtClean="0"/>
              <a:t>. Play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5" y="2629958"/>
            <a:ext cx="12117788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Each group will get 4 cards to pass (some may need to share)</a:t>
            </a:r>
          </a:p>
          <a:p>
            <a:r>
              <a:rPr lang="en-US" sz="3600" dirty="0" smtClean="0"/>
              <a:t>7 minutes for each card </a:t>
            </a:r>
          </a:p>
          <a:p>
            <a:r>
              <a:rPr lang="en-US" sz="3600" dirty="0" smtClean="0"/>
              <a:t>Read the diary selection, then read the play version</a:t>
            </a:r>
          </a:p>
          <a:p>
            <a:r>
              <a:rPr lang="en-US" sz="3600" dirty="0" smtClean="0"/>
              <a:t>Complete the questions for each card # on your exit slip </a:t>
            </a:r>
          </a:p>
          <a:p>
            <a:r>
              <a:rPr lang="en-US" sz="3600" dirty="0" smtClean="0"/>
              <a:t>If you finish early, reread your answers or the text</a:t>
            </a:r>
            <a:endParaRPr lang="en-US" sz="3600" dirty="0"/>
          </a:p>
        </p:txBody>
      </p:sp>
      <p:pic>
        <p:nvPicPr>
          <p:cNvPr id="1026" name="Picture 2" descr="Image result for Anne's Di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038" y="1016237"/>
            <a:ext cx="2993799" cy="168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nne's Di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" y="912871"/>
            <a:ext cx="2323883" cy="156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nne Frank's Diary pl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623" y="365125"/>
            <a:ext cx="3098377" cy="221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nne Frank's Diary pl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852" y="699715"/>
            <a:ext cx="3136330" cy="18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52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Questions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47423" y="1367624"/>
          <a:ext cx="10766066" cy="5362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66066">
                  <a:extLst>
                    <a:ext uri="{9D8B030D-6E8A-4147-A177-3AD203B41FA5}">
                      <a16:colId xmlns:a16="http://schemas.microsoft.com/office/drawing/2014/main" val="3961376911"/>
                    </a:ext>
                  </a:extLst>
                </a:gridCol>
              </a:tblGrid>
              <a:tr h="26318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How does Anne’s actual diary provide insight/understanding into her story that the play cannot?  </a:t>
                      </a:r>
                      <a:endParaRPr lang="en-US" sz="3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591684"/>
                  </a:ext>
                </a:extLst>
              </a:tr>
              <a:tr h="26318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How does turning the diary into a play help us to understand her story even better?  </a:t>
                      </a:r>
                      <a:endParaRPr lang="en-US" sz="3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3665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307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28882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Tuesday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(Reminder: All Assignments DUE FRIDAY for 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>
                <a:solidFill>
                  <a:srgbClr val="FF0000"/>
                </a:solidFill>
              </a:rPr>
              <a:t> Term)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Calibri" charset="0"/>
              <a:buAutoNum type="arabicPeriod"/>
            </a:pPr>
            <a:r>
              <a:rPr lang="en-US" dirty="0" smtClean="0"/>
              <a:t>Complete the Agenda 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sz="4000" dirty="0" smtClean="0"/>
              <a:t>BELL RINGER: </a:t>
            </a:r>
            <a:r>
              <a:rPr lang="en-US" sz="4000" b="1" dirty="0" smtClean="0"/>
              <a:t>Who is someone you know that has the same optimistic and hopeful mindset as Anne?  Describe them.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make inferences about photography to better understand a historical time period.  </a:t>
            </a:r>
          </a:p>
          <a:p>
            <a:endParaRPr lang="en-US" dirty="0"/>
          </a:p>
          <a:p>
            <a:r>
              <a:rPr lang="en-US" dirty="0" smtClean="0"/>
              <a:t>RI 8.7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303376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40" y="2506662"/>
            <a:ext cx="4351338" cy="4351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2426216" cy="3228229"/>
          </a:xfrm>
          <a:prstGeom prst="rect">
            <a:avLst/>
          </a:prstGeom>
        </p:spPr>
      </p:pic>
      <p:pic>
        <p:nvPicPr>
          <p:cNvPr id="1026" name="Picture 2" descr="Image result for map of poland with lodz and warsa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756" y="227278"/>
            <a:ext cx="3291841" cy="246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p of poland with lodz and warsa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57" y="3395207"/>
            <a:ext cx="5805185" cy="346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8634" y="63610"/>
            <a:ext cx="4930139" cy="370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27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866196" y="1825625"/>
          <a:ext cx="7325804" cy="2709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451">
                  <a:extLst>
                    <a:ext uri="{9D8B030D-6E8A-4147-A177-3AD203B41FA5}">
                      <a16:colId xmlns:a16="http://schemas.microsoft.com/office/drawing/2014/main" val="1040857592"/>
                    </a:ext>
                  </a:extLst>
                </a:gridCol>
                <a:gridCol w="1831451">
                  <a:extLst>
                    <a:ext uri="{9D8B030D-6E8A-4147-A177-3AD203B41FA5}">
                      <a16:colId xmlns:a16="http://schemas.microsoft.com/office/drawing/2014/main" val="2953372928"/>
                    </a:ext>
                  </a:extLst>
                </a:gridCol>
                <a:gridCol w="1831451">
                  <a:extLst>
                    <a:ext uri="{9D8B030D-6E8A-4147-A177-3AD203B41FA5}">
                      <a16:colId xmlns:a16="http://schemas.microsoft.com/office/drawing/2014/main" val="2353456887"/>
                    </a:ext>
                  </a:extLst>
                </a:gridCol>
                <a:gridCol w="1831451">
                  <a:extLst>
                    <a:ext uri="{9D8B030D-6E8A-4147-A177-3AD203B41FA5}">
                      <a16:colId xmlns:a16="http://schemas.microsoft.com/office/drawing/2014/main" val="36267704"/>
                    </a:ext>
                  </a:extLst>
                </a:gridCol>
              </a:tblGrid>
              <a:tr h="423515">
                <a:tc>
                  <a:txBody>
                    <a:bodyPr/>
                    <a:lstStyle/>
                    <a:p>
                      <a:r>
                        <a:rPr lang="en-US" dirty="0" smtClean="0"/>
                        <a:t>I SEE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THINK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WONDER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LEARNED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667058"/>
                  </a:ext>
                </a:extLst>
              </a:tr>
              <a:tr h="167085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What do you literally see in the picture?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What inferences</a:t>
                      </a:r>
                      <a:r>
                        <a:rPr lang="en-US" sz="2400" baseline="0" dirty="0" smtClean="0"/>
                        <a:t> or conclusions can you make about it? 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What questions</a:t>
                      </a:r>
                      <a:r>
                        <a:rPr lang="en-US" sz="2800" baseline="0" dirty="0" smtClean="0"/>
                        <a:t> could you ask?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6631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816577" cy="640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81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473</Words>
  <Application>Microsoft Office PowerPoint</Application>
  <PresentationFormat>Widescreen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8th MARCH Week 2 Anne Frank 3/6-3/10</vt:lpstr>
      <vt:lpstr>Monday  (Reminder: All Assignments DUE FRIDAY for 3rd Term)</vt:lpstr>
      <vt:lpstr>Learning Target</vt:lpstr>
      <vt:lpstr>Anne’s Diary vs. Play</vt:lpstr>
      <vt:lpstr>Reflection Questions </vt:lpstr>
      <vt:lpstr>Tuesday  (Reminder: All Assignments DUE FRIDAY for 3rd Term)</vt:lpstr>
      <vt:lpstr>Learning Target</vt:lpstr>
      <vt:lpstr>PowerPoint Presentation</vt:lpstr>
      <vt:lpstr>PowerPoint Presentation</vt:lpstr>
      <vt:lpstr>PowerPoint Presentation</vt:lpstr>
      <vt:lpstr>Photo Folder Swap</vt:lpstr>
      <vt:lpstr>Wednesday  (Reminder: All Assignments DUE FRIDAY for 3rd Term)</vt:lpstr>
      <vt:lpstr>Learning Target</vt:lpstr>
      <vt:lpstr>Photo Folder Swap</vt:lpstr>
      <vt:lpstr>Thursday </vt:lpstr>
      <vt:lpstr>Friday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Candice</dc:creator>
  <cp:lastModifiedBy>Schneider, Candice</cp:lastModifiedBy>
  <cp:revision>6</cp:revision>
  <dcterms:created xsi:type="dcterms:W3CDTF">2017-03-06T02:21:47Z</dcterms:created>
  <dcterms:modified xsi:type="dcterms:W3CDTF">2017-03-08T12:08:25Z</dcterms:modified>
</cp:coreProperties>
</file>