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96" r:id="rId7"/>
    <p:sldId id="263" r:id="rId8"/>
    <p:sldId id="265" r:id="rId9"/>
    <p:sldId id="266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7" r:id="rId18"/>
    <p:sldId id="279" r:id="rId19"/>
    <p:sldId id="281" r:id="rId20"/>
    <p:sldId id="282" r:id="rId21"/>
    <p:sldId id="283" r:id="rId22"/>
    <p:sldId id="287" r:id="rId23"/>
    <p:sldId id="292" r:id="rId24"/>
    <p:sldId id="289" r:id="rId25"/>
    <p:sldId id="290" r:id="rId26"/>
    <p:sldId id="291" r:id="rId27"/>
    <p:sldId id="293" r:id="rId28"/>
    <p:sldId id="294" r:id="rId29"/>
    <p:sldId id="295" r:id="rId30"/>
    <p:sldId id="298" r:id="rId31"/>
    <p:sldId id="297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595"/>
  </p:normalViewPr>
  <p:slideViewPr>
    <p:cSldViewPr snapToGrid="0" snapToObjects="1">
      <p:cViewPr varScale="1">
        <p:scale>
          <a:sx n="122" d="100"/>
          <a:sy n="122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7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3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0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2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2F562-D669-4D40-96E9-549EFD23B62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FF4E1-1470-904D-8E98-5F0C4966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SOL5wG7t1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kHSv8pkNXo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br>
              <a:rPr lang="en-US" dirty="0" smtClean="0"/>
            </a:br>
            <a:r>
              <a:rPr lang="en-US" dirty="0" smtClean="0"/>
              <a:t>Week 2: 8/15-8/19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82" y="3602037"/>
            <a:ext cx="12012118" cy="306858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Mon: Procedures, Begin Plot Notes 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*post card and signature due </a:t>
            </a:r>
          </a:p>
          <a:p>
            <a:pPr algn="l"/>
            <a:r>
              <a:rPr lang="en-US" dirty="0" smtClean="0"/>
              <a:t>Tues: Plot Notes, Book Talk Project </a:t>
            </a:r>
          </a:p>
          <a:p>
            <a:pPr algn="l"/>
            <a:r>
              <a:rPr lang="en-US" dirty="0" smtClean="0"/>
              <a:t>Wed: Cinderella Plot Diagram, For the Birds Plot Diagram</a:t>
            </a:r>
          </a:p>
          <a:p>
            <a:pPr algn="l"/>
            <a:r>
              <a:rPr lang="en-US" dirty="0" smtClean="0"/>
              <a:t>Thurs: “Seventh Grade” by Gary Soto</a:t>
            </a:r>
          </a:p>
          <a:p>
            <a:pPr algn="l"/>
            <a:r>
              <a:rPr lang="en-US" dirty="0" smtClean="0"/>
              <a:t>Fri: QUIZ, Free Reading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9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Exposition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400" dirty="0"/>
              <a:t>The events and situation that starts the story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dirty="0"/>
              <a:t>Made up of: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dirty="0"/>
              <a:t>				Characters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dirty="0"/>
              <a:t>				Motives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dirty="0"/>
              <a:t>				Setting </a:t>
            </a:r>
          </a:p>
        </p:txBody>
      </p:sp>
    </p:spTree>
    <p:extLst>
      <p:ext uri="{BB962C8B-B14F-4D97-AF65-F5344CB8AC3E}">
        <p14:creationId xmlns:p14="http://schemas.microsoft.com/office/powerpoint/2010/main" val="14943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Exposition</a:t>
            </a:r>
            <a:endParaRPr lang="en-US" altLang="en-US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88392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4800" b="1" dirty="0"/>
              <a:t>Characters</a:t>
            </a:r>
            <a:r>
              <a:rPr lang="en-US" altLang="en-US" sz="4800" dirty="0"/>
              <a:t>: Person, animal, or imaginary creature</a:t>
            </a:r>
          </a:p>
          <a:p>
            <a:pPr eaLnBrk="1" hangingPunct="1">
              <a:buFont typeface="Arial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51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Exposition</a:t>
            </a:r>
            <a:endParaRPr lang="en-US" altLang="en-US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4800" b="1" dirty="0"/>
              <a:t>Motives</a:t>
            </a:r>
            <a:r>
              <a:rPr lang="en-US" altLang="en-US" sz="4800" dirty="0"/>
              <a:t>: Character’s emotions, desires, or needs</a:t>
            </a:r>
          </a:p>
          <a:p>
            <a:pPr eaLnBrk="1" hangingPunct="1">
              <a:buFont typeface="Arial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1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Exposition</a:t>
            </a:r>
            <a:endParaRPr lang="en-US" alt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en-US" sz="5400" b="1" dirty="0"/>
              <a:t>Setting: </a:t>
            </a:r>
            <a:r>
              <a:rPr lang="en-US" altLang="en-US" sz="5400" dirty="0"/>
              <a:t>Place and Time</a:t>
            </a:r>
            <a:endParaRPr lang="en-US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526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Conflict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A Problem or struggle</a:t>
            </a:r>
          </a:p>
          <a:p>
            <a:pPr eaLnBrk="1" hangingPunct="1"/>
            <a:r>
              <a:rPr lang="en-US" altLang="en-US" sz="4400" dirty="0"/>
              <a:t>2 opposing forces: internal or external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dirty="0"/>
              <a:t>Man vs. Self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dirty="0"/>
              <a:t>Man vs. Society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dirty="0"/>
              <a:t>Man vs. Man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dirty="0"/>
              <a:t>Man vs. Nature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97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Rising Action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/>
              <a:t>The Plot Thickens with...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800" b="1" dirty="0"/>
              <a:t>SUSPENSE</a:t>
            </a:r>
            <a:r>
              <a:rPr lang="en-US" altLang="en-US" sz="4000" b="1" dirty="0"/>
              <a:t>:  </a:t>
            </a:r>
            <a:r>
              <a:rPr lang="en-US" altLang="en-US" sz="4000" dirty="0"/>
              <a:t>growing tension and excitement,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000" b="1" dirty="0"/>
              <a:t>					“What will happen next?!” 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800" b="1" dirty="0"/>
              <a:t>Complications</a:t>
            </a:r>
            <a:r>
              <a:rPr lang="en-US" altLang="en-US" sz="4000" dirty="0"/>
              <a:t>: little problems that arise add to the story’s big problem</a:t>
            </a:r>
          </a:p>
        </p:txBody>
      </p:sp>
    </p:spTree>
    <p:extLst>
      <p:ext uri="{BB962C8B-B14F-4D97-AF65-F5344CB8AC3E}">
        <p14:creationId xmlns:p14="http://schemas.microsoft.com/office/powerpoint/2010/main" val="67313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Foreshadow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/>
              <a:t>Hints or clues of things to come in the story</a:t>
            </a:r>
          </a:p>
        </p:txBody>
      </p:sp>
    </p:spTree>
    <p:extLst>
      <p:ext uri="{BB962C8B-B14F-4D97-AF65-F5344CB8AC3E}">
        <p14:creationId xmlns:p14="http://schemas.microsoft.com/office/powerpoint/2010/main" val="3639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Climax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/>
              <a:t>The most exciting moment</a:t>
            </a:r>
          </a:p>
          <a:p>
            <a:pPr eaLnBrk="1" hangingPunct="1"/>
            <a:r>
              <a:rPr lang="en-US" altLang="en-US" sz="4800" dirty="0"/>
              <a:t>Turning Point in the story</a:t>
            </a:r>
          </a:p>
          <a:p>
            <a:pPr eaLnBrk="1" hangingPunct="1"/>
            <a:r>
              <a:rPr lang="en-US" altLang="en-US" sz="4800" dirty="0"/>
              <a:t>Event that changes the situation</a:t>
            </a:r>
          </a:p>
        </p:txBody>
      </p:sp>
    </p:spTree>
    <p:extLst>
      <p:ext uri="{BB962C8B-B14F-4D97-AF65-F5344CB8AC3E}">
        <p14:creationId xmlns:p14="http://schemas.microsoft.com/office/powerpoint/2010/main" val="1915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Falling Action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400" dirty="0"/>
              <a:t>The problem begins to get resolved</a:t>
            </a:r>
          </a:p>
        </p:txBody>
      </p:sp>
    </p:spTree>
    <p:extLst>
      <p:ext uri="{BB962C8B-B14F-4D97-AF65-F5344CB8AC3E}">
        <p14:creationId xmlns:p14="http://schemas.microsoft.com/office/powerpoint/2010/main" val="16836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Resolution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/>
              <a:t>All the loose ends are tied up</a:t>
            </a:r>
          </a:p>
          <a:p>
            <a:pPr eaLnBrk="1" hangingPunct="1"/>
            <a:r>
              <a:rPr lang="en-US" altLang="en-US" sz="4400" dirty="0"/>
              <a:t>THE ENDING</a:t>
            </a:r>
          </a:p>
        </p:txBody>
      </p:sp>
    </p:spTree>
    <p:extLst>
      <p:ext uri="{BB962C8B-B14F-4D97-AF65-F5344CB8AC3E}">
        <p14:creationId xmlns:p14="http://schemas.microsoft.com/office/powerpoint/2010/main" val="19630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u="sng" dirty="0" smtClean="0"/>
              <a:t>Tuesday – please use notebook paper 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Turn in your NTI packet if it’s done. 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What makes a story interesting or exciting? Write at least a sentence.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do you remember about Plot or the plot diagram?  Write at least a sentence. 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90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Putting It All Together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2667000" y="1371601"/>
            <a:ext cx="6705600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1. Exposition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2. Rising Action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b="1"/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3. Climax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b="1"/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4. Falling Action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5. Resolution</a:t>
            </a:r>
          </a:p>
        </p:txBody>
      </p:sp>
      <p:sp>
        <p:nvSpPr>
          <p:cNvPr id="44036" name="AutoShape 5"/>
          <p:cNvSpPr>
            <a:spLocks noChangeArrowheads="1"/>
          </p:cNvSpPr>
          <p:nvPr/>
        </p:nvSpPr>
        <p:spPr bwMode="auto">
          <a:xfrm>
            <a:off x="5486400" y="1752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4037" name="AutoShape 6"/>
          <p:cNvSpPr>
            <a:spLocks noChangeArrowheads="1"/>
          </p:cNvSpPr>
          <p:nvPr/>
        </p:nvSpPr>
        <p:spPr bwMode="auto">
          <a:xfrm>
            <a:off x="5181600" y="3657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4038" name="AutoShape 7"/>
          <p:cNvSpPr>
            <a:spLocks noChangeArrowheads="1"/>
          </p:cNvSpPr>
          <p:nvPr/>
        </p:nvSpPr>
        <p:spPr bwMode="auto">
          <a:xfrm>
            <a:off x="6019800" y="5562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7391400" y="1524001"/>
            <a:ext cx="220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Beginning of Story</a:t>
            </a:r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7086600" y="32766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Middle of Story</a:t>
            </a:r>
          </a:p>
        </p:txBody>
      </p:sp>
      <p:sp>
        <p:nvSpPr>
          <p:cNvPr id="44041" name="Text Box 10"/>
          <p:cNvSpPr txBox="1">
            <a:spLocks noChangeArrowheads="1"/>
          </p:cNvSpPr>
          <p:nvPr/>
        </p:nvSpPr>
        <p:spPr bwMode="auto">
          <a:xfrm>
            <a:off x="7848600" y="5410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End of Story</a:t>
            </a:r>
          </a:p>
        </p:txBody>
      </p:sp>
    </p:spTree>
    <p:extLst>
      <p:ext uri="{BB962C8B-B14F-4D97-AF65-F5344CB8AC3E}">
        <p14:creationId xmlns:p14="http://schemas.microsoft.com/office/powerpoint/2010/main" val="18458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Cinderella</a:t>
            </a:r>
            <a:br>
              <a:rPr lang="en-US" altLang="en-US"/>
            </a:br>
            <a:r>
              <a:rPr lang="en-US" altLang="en-US" sz="1800">
                <a:hlinkClick r:id="rId2"/>
              </a:rPr>
              <a:t>https://www.youtube.com/watch?v=_SOL5wG7t1g</a:t>
            </a:r>
            <a:r>
              <a:rPr lang="en-US" altLang="en-US" sz="1800"/>
              <a:t>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4000" dirty="0"/>
              <a:t>Draw a plot diagram for this familiar fairy tale.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4000" dirty="0"/>
              <a:t>Complete all the parts of plot as you watch.  </a:t>
            </a:r>
          </a:p>
          <a:p>
            <a:pPr marL="514350" indent="-514350">
              <a:buNone/>
            </a:pPr>
            <a:r>
              <a:rPr lang="en-US" altLang="en-US" sz="4000" dirty="0"/>
              <a:t>DUE TOMORROW IF YOU DON’T FINISH!</a:t>
            </a:r>
          </a:p>
          <a:p>
            <a:pPr marL="514350" indent="-514350">
              <a:buFontTx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2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u="sng" dirty="0" smtClean="0"/>
              <a:t>Wednesday – please use notebook paper 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1080599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 </a:t>
            </a:r>
            <a:r>
              <a:rPr lang="en-US" sz="4400" i="1" dirty="0">
                <a:solidFill>
                  <a:srgbClr val="FF0000"/>
                </a:solidFill>
              </a:rPr>
              <a:t>(NTI work is due tomorrow!) </a:t>
            </a:r>
            <a:endParaRPr lang="en-US" altLang="en-US" sz="4400" dirty="0" smtClean="0"/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Have your Plot notes out from yesterday. 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is the climax of a story?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Who or what is your favorite Disney character and why? 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5808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Target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I can determine the Plot of a story.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RL 7.3 </a:t>
            </a:r>
            <a:endParaRPr lang="en-US" altLang="en-US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3320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7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Cinderella Plot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“For the Birds” Plot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hlinkClick r:id="rId2"/>
              </a:rPr>
              <a:t>https://www.youtube.com/watch?v=ZkHSv8pkNXo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u="sng" dirty="0" smtClean="0"/>
              <a:t>Thursday – please use notebook paper 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Have your Plot assignment out from yesterday. 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is the theme of a story? 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How can plot help you understand the theme of a story?  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050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“Seventh Grade” by Gary Soto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33407" cy="4351338"/>
          </a:xfrm>
        </p:spPr>
        <p:txBody>
          <a:bodyPr/>
          <a:lstStyle/>
          <a:p>
            <a:r>
              <a:rPr lang="en-US" dirty="0" smtClean="0"/>
              <a:t>How do 7</a:t>
            </a:r>
            <a:r>
              <a:rPr lang="en-US" baseline="30000" dirty="0" smtClean="0"/>
              <a:t>th</a:t>
            </a:r>
            <a:r>
              <a:rPr lang="en-US" dirty="0" smtClean="0"/>
              <a:t> graders try to impress each other?  </a:t>
            </a:r>
          </a:p>
          <a:p>
            <a:r>
              <a:rPr lang="en-US" dirty="0" smtClean="0"/>
              <a:t>Do you act differently around boys versus girls? </a:t>
            </a:r>
          </a:p>
          <a:p>
            <a:r>
              <a:rPr lang="en-US" dirty="0" smtClean="0"/>
              <a:t>As we read, try to picture the story like a movie in your head.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asked to write out details of this story on to a Plot Diagram tomorrow.  </a:t>
            </a:r>
          </a:p>
          <a:p>
            <a:endParaRPr lang="en-US" dirty="0"/>
          </a:p>
          <a:p>
            <a:r>
              <a:rPr lang="en-US" dirty="0" smtClean="0"/>
              <a:t>Use this time to study your terms and think about which parts of the story fall under the various parts of plot.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u="sng" dirty="0" smtClean="0"/>
              <a:t>FRIDAY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Have your FB/BR page ready to turn in. 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Study your plot notes for the QUIZ!  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282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		NAME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Class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4000" b="1" u="sng" dirty="0" smtClean="0"/>
              <a:t>Tuesday 1/31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BR: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/>
              <a:t>			FB: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u="sng" dirty="0" smtClean="0"/>
              <a:t>Wednesday 2/1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BR: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/>
              <a:t>			FB: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9764" y="374754"/>
            <a:ext cx="662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This is what your Bell Ringer Page should look like</a:t>
            </a:r>
            <a:r>
              <a:rPr lang="is-IS" sz="2400" i="1" dirty="0" smtClean="0"/>
              <a:t>…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077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your 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321431" cy="4351338"/>
          </a:xfrm>
        </p:spPr>
        <p:txBody>
          <a:bodyPr/>
          <a:lstStyle/>
          <a:p>
            <a:r>
              <a:rPr lang="en-US" sz="3600" dirty="0" smtClean="0"/>
              <a:t>2 points each </a:t>
            </a:r>
          </a:p>
          <a:p>
            <a:r>
              <a:rPr lang="en-US" sz="3600" dirty="0" smtClean="0"/>
              <a:t>4 points per day (FB and BR)</a:t>
            </a:r>
          </a:p>
          <a:p>
            <a:r>
              <a:rPr lang="en-US" sz="3600" dirty="0" smtClean="0"/>
              <a:t>Be sure you write if you were absent.  </a:t>
            </a:r>
          </a:p>
          <a:p>
            <a:endParaRPr lang="en-US" dirty="0"/>
          </a:p>
          <a:p>
            <a:r>
              <a:rPr lang="en-US" sz="4800" dirty="0" smtClean="0"/>
              <a:t>Total = + ___ / 16</a:t>
            </a:r>
          </a:p>
          <a:p>
            <a:r>
              <a:rPr lang="en-US" sz="4800" b="1" dirty="0"/>
              <a:t>Be sure your name is on it!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52058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QUIZ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455" y="1825625"/>
            <a:ext cx="5650345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Define each of the terms.  </a:t>
            </a:r>
          </a:p>
          <a:p>
            <a:r>
              <a:rPr lang="en-US" sz="3600" dirty="0" smtClean="0"/>
              <a:t>On the back, answer the following questions…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is theme?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is one way to figure out the theme of a story? 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en-US" b="1" i="1" dirty="0" smtClean="0"/>
              <a:t>When you finish</a:t>
            </a:r>
            <a:r>
              <a:rPr lang="en-US" dirty="0" smtClean="0"/>
              <a:t>, turn it in to the 3</a:t>
            </a:r>
            <a:r>
              <a:rPr lang="en-US" baseline="30000" dirty="0" smtClean="0"/>
              <a:t>rd</a:t>
            </a:r>
            <a:r>
              <a:rPr lang="en-US" dirty="0" smtClean="0"/>
              <a:t> hour drawer at THEHUB and read the rest of “Seventh Grade” by Gary Soto.  (pages 24-25)  </a:t>
            </a:r>
          </a:p>
          <a:p>
            <a:r>
              <a:rPr lang="en-US" dirty="0" smtClean="0"/>
              <a:t>If you finish that, you may work silently on other work, read a book, or look at a scope magazine.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138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Talk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Follow along, highlighting or underlining important details of the book talk assignment.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use a fist for questions and hand for comment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177" y="2692569"/>
            <a:ext cx="2377646" cy="328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Target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 can understand elements of Plot.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RL 7.3 </a:t>
            </a:r>
            <a:endParaRPr lang="en-US" altLang="en-US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3320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8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Time!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7772400" cy="2381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>
                <a:latin typeface="Arial Black" charset="0"/>
              </a:rPr>
              <a:t>Identifying the Elements of A Plot Diagram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11614" y="4419600"/>
            <a:ext cx="3836987" cy="838200"/>
          </a:xfrm>
        </p:spPr>
        <p:txBody>
          <a:bodyPr/>
          <a:lstStyle/>
          <a:p>
            <a:pPr eaLnBrk="1" hangingPunct="1"/>
            <a:r>
              <a:rPr lang="en-US" altLang="en-US"/>
              <a:t>Student Notes</a:t>
            </a:r>
          </a:p>
        </p:txBody>
      </p:sp>
      <p:pic>
        <p:nvPicPr>
          <p:cNvPr id="24580" name="Picture 14" descr="j0239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3886200"/>
            <a:ext cx="24225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71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PLOT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/>
              <a:t>Sequence of events in a story</a:t>
            </a:r>
          </a:p>
        </p:txBody>
      </p:sp>
    </p:spTree>
    <p:extLst>
      <p:ext uri="{BB962C8B-B14F-4D97-AF65-F5344CB8AC3E}">
        <p14:creationId xmlns:p14="http://schemas.microsoft.com/office/powerpoint/2010/main" val="11278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THEME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400" dirty="0"/>
              <a:t>A moral or life lesson learned</a:t>
            </a:r>
          </a:p>
        </p:txBody>
      </p:sp>
    </p:spTree>
    <p:extLst>
      <p:ext uri="{BB962C8B-B14F-4D97-AF65-F5344CB8AC3E}">
        <p14:creationId xmlns:p14="http://schemas.microsoft.com/office/powerpoint/2010/main" val="20483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674</Words>
  <Application>Microsoft Office PowerPoint</Application>
  <PresentationFormat>Widescreen</PresentationFormat>
  <Paragraphs>131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Arial Black</vt:lpstr>
      <vt:lpstr>Calibri</vt:lpstr>
      <vt:lpstr>Calibri Light</vt:lpstr>
      <vt:lpstr>Office Theme</vt:lpstr>
      <vt:lpstr>7th Grade  Week 2: 8/15-8/19</vt:lpstr>
      <vt:lpstr>Tuesday – please use notebook paper </vt:lpstr>
      <vt:lpstr>        NAME         Class #</vt:lpstr>
      <vt:lpstr>Procedures</vt:lpstr>
      <vt:lpstr>Learning Target</vt:lpstr>
      <vt:lpstr>Story Time!  </vt:lpstr>
      <vt:lpstr>Identifying the Elements of A Plot Diagram</vt:lpstr>
      <vt:lpstr>PLOT</vt:lpstr>
      <vt:lpstr>THEME</vt:lpstr>
      <vt:lpstr>Exposition</vt:lpstr>
      <vt:lpstr>Exposition</vt:lpstr>
      <vt:lpstr>Exposition</vt:lpstr>
      <vt:lpstr>Exposition</vt:lpstr>
      <vt:lpstr>Conflict</vt:lpstr>
      <vt:lpstr>Rising Action</vt:lpstr>
      <vt:lpstr>Foreshadow</vt:lpstr>
      <vt:lpstr>Climax</vt:lpstr>
      <vt:lpstr>Falling Action</vt:lpstr>
      <vt:lpstr>Resolution</vt:lpstr>
      <vt:lpstr>Putting It All Together</vt:lpstr>
      <vt:lpstr>Cinderella https://www.youtube.com/watch?v=_SOL5wG7t1g </vt:lpstr>
      <vt:lpstr>Wednesday – please use notebook paper </vt:lpstr>
      <vt:lpstr>Learning Target</vt:lpstr>
      <vt:lpstr>Cinderella Plot review </vt:lpstr>
      <vt:lpstr>“For the Birds” Plot Diagram</vt:lpstr>
      <vt:lpstr>Thursday – please use notebook paper </vt:lpstr>
      <vt:lpstr>“Seventh Grade” by Gary Soto</vt:lpstr>
      <vt:lpstr>QUIZ TOMORROW</vt:lpstr>
      <vt:lpstr>FRIDAY</vt:lpstr>
      <vt:lpstr>Grade your Flashback</vt:lpstr>
      <vt:lpstr>QUIZ</vt:lpstr>
      <vt:lpstr>Book Talk Project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 Week 2: 8/15-8/19</dc:title>
  <dc:creator>Schneider, Candice</dc:creator>
  <cp:lastModifiedBy>Schneider, Candice</cp:lastModifiedBy>
  <cp:revision>24</cp:revision>
  <dcterms:created xsi:type="dcterms:W3CDTF">2016-08-14T21:09:27Z</dcterms:created>
  <dcterms:modified xsi:type="dcterms:W3CDTF">2017-02-01T14:07:45Z</dcterms:modified>
</cp:coreProperties>
</file>