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97" r:id="rId5"/>
    <p:sldId id="267" r:id="rId6"/>
    <p:sldId id="258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59" r:id="rId18"/>
    <p:sldId id="260" r:id="rId19"/>
    <p:sldId id="278" r:id="rId20"/>
    <p:sldId id="279" r:id="rId21"/>
    <p:sldId id="261" r:id="rId22"/>
    <p:sldId id="262" r:id="rId23"/>
    <p:sldId id="298" r:id="rId24"/>
    <p:sldId id="299" r:id="rId25"/>
    <p:sldId id="263" r:id="rId26"/>
    <p:sldId id="264" r:id="rId27"/>
    <p:sldId id="295" r:id="rId28"/>
    <p:sldId id="280" r:id="rId29"/>
    <p:sldId id="300" r:id="rId30"/>
    <p:sldId id="301" r:id="rId31"/>
    <p:sldId id="26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7" autoAdjust="0"/>
    <p:restoredTop sz="94660"/>
  </p:normalViewPr>
  <p:slideViewPr>
    <p:cSldViewPr snapToGrid="0">
      <p:cViewPr varScale="1">
        <p:scale>
          <a:sx n="83" d="100"/>
          <a:sy n="83" d="100"/>
        </p:scale>
        <p:origin x="240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7110-A63D-4FB8-B8C7-6892D87F3655}" type="datetimeFigureOut">
              <a:rPr lang="en-US" smtClean="0"/>
              <a:t>8/21/16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36557-6603-4730-AFC6-17395F4F5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53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7110-A63D-4FB8-B8C7-6892D87F3655}" type="datetimeFigureOut">
              <a:rPr lang="en-US" smtClean="0"/>
              <a:t>8/21/16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36557-6603-4730-AFC6-17395F4F5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72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7110-A63D-4FB8-B8C7-6892D87F3655}" type="datetimeFigureOut">
              <a:rPr lang="en-US" smtClean="0"/>
              <a:t>8/21/16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36557-6603-4730-AFC6-17395F4F5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12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0FBD-0792-0D4D-A799-23CB3D472B88}" type="datetimeFigureOut">
              <a:rPr lang="en-US" smtClean="0"/>
              <a:t>8/21/16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8F43-6213-FB48-A02E-36FF1AFC6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74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0FBD-0792-0D4D-A799-23CB3D472B88}" type="datetimeFigureOut">
              <a:rPr lang="en-US" smtClean="0"/>
              <a:t>8/21/16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8F43-6213-FB48-A02E-36FF1AFC6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019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0FBD-0792-0D4D-A799-23CB3D472B88}" type="datetimeFigureOut">
              <a:rPr lang="en-US" smtClean="0"/>
              <a:t>8/21/16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8F43-6213-FB48-A02E-36FF1AFC6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21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0FBD-0792-0D4D-A799-23CB3D472B88}" type="datetimeFigureOut">
              <a:rPr lang="en-US" smtClean="0"/>
              <a:t>8/21/16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8F43-6213-FB48-A02E-36FF1AFC6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642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0FBD-0792-0D4D-A799-23CB3D472B88}" type="datetimeFigureOut">
              <a:rPr lang="en-US" smtClean="0"/>
              <a:t>8/21/16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8F43-6213-FB48-A02E-36FF1AFC6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618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0FBD-0792-0D4D-A799-23CB3D472B88}" type="datetimeFigureOut">
              <a:rPr lang="en-US" smtClean="0"/>
              <a:t>8/21/16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8F43-6213-FB48-A02E-36FF1AFC6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4638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0FBD-0792-0D4D-A799-23CB3D472B88}" type="datetimeFigureOut">
              <a:rPr lang="en-US" smtClean="0"/>
              <a:t>8/21/16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8F43-6213-FB48-A02E-36FF1AFC6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722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0FBD-0792-0D4D-A799-23CB3D472B88}" type="datetimeFigureOut">
              <a:rPr lang="en-US" smtClean="0"/>
              <a:t>8/21/16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8F43-6213-FB48-A02E-36FF1AFC6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261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7110-A63D-4FB8-B8C7-6892D87F3655}" type="datetimeFigureOut">
              <a:rPr lang="en-US" smtClean="0"/>
              <a:t>8/21/16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36557-6603-4730-AFC6-17395F4F5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633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0FBD-0792-0D4D-A799-23CB3D472B88}" type="datetimeFigureOut">
              <a:rPr lang="en-US" smtClean="0"/>
              <a:t>8/21/16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8F43-6213-FB48-A02E-36FF1AFC6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062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0FBD-0792-0D4D-A799-23CB3D472B88}" type="datetimeFigureOut">
              <a:rPr lang="en-US" smtClean="0"/>
              <a:t>8/21/16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8F43-6213-FB48-A02E-36FF1AFC6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485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0FBD-0792-0D4D-A799-23CB3D472B88}" type="datetimeFigureOut">
              <a:rPr lang="en-US" smtClean="0"/>
              <a:t>8/21/16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8F43-6213-FB48-A02E-36FF1AFC6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37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7110-A63D-4FB8-B8C7-6892D87F3655}" type="datetimeFigureOut">
              <a:rPr lang="en-US" smtClean="0"/>
              <a:t>8/21/16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36557-6603-4730-AFC6-17395F4F5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02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7110-A63D-4FB8-B8C7-6892D87F3655}" type="datetimeFigureOut">
              <a:rPr lang="en-US" smtClean="0"/>
              <a:t>8/21/16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36557-6603-4730-AFC6-17395F4F5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731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7110-A63D-4FB8-B8C7-6892D87F3655}" type="datetimeFigureOut">
              <a:rPr lang="en-US" smtClean="0"/>
              <a:t>8/21/16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36557-6603-4730-AFC6-17395F4F5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13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7110-A63D-4FB8-B8C7-6892D87F3655}" type="datetimeFigureOut">
              <a:rPr lang="en-US" smtClean="0"/>
              <a:t>8/21/16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36557-6603-4730-AFC6-17395F4F5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76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7110-A63D-4FB8-B8C7-6892D87F3655}" type="datetimeFigureOut">
              <a:rPr lang="en-US" smtClean="0"/>
              <a:t>8/21/16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36557-6603-4730-AFC6-17395F4F5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568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7110-A63D-4FB8-B8C7-6892D87F3655}" type="datetimeFigureOut">
              <a:rPr lang="en-US" smtClean="0"/>
              <a:t>8/21/16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36557-6603-4730-AFC6-17395F4F5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66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7110-A63D-4FB8-B8C7-6892D87F3655}" type="datetimeFigureOut">
              <a:rPr lang="en-US" smtClean="0"/>
              <a:t>8/21/16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36557-6603-4730-AFC6-17395F4F5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1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37110-A63D-4FB8-B8C7-6892D87F3655}" type="datetimeFigureOut">
              <a:rPr lang="en-US" smtClean="0"/>
              <a:t>8/21/16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36557-6603-4730-AFC6-17395F4F5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70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20FBD-0792-0D4D-A799-23CB3D472B88}" type="datetimeFigureOut">
              <a:rPr lang="en-US" smtClean="0"/>
              <a:t>8/21/16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38F43-6213-FB48-A02E-36FF1AFC6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11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rM5cp_YL77k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vdg9gkmWsEA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CCECFF"/>
          </a:solidFill>
        </p:spPr>
        <p:txBody>
          <a:bodyPr/>
          <a:lstStyle/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Grade </a:t>
            </a:r>
            <a:br>
              <a:rPr lang="en-US" dirty="0" smtClean="0"/>
            </a:br>
            <a:r>
              <a:rPr lang="en-US" dirty="0" smtClean="0"/>
              <a:t>Week 3: 8/22-8/26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822616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Mon: </a:t>
            </a:r>
            <a:r>
              <a:rPr lang="en-US" dirty="0" smtClean="0"/>
              <a:t>“Rikki-</a:t>
            </a:r>
            <a:r>
              <a:rPr lang="en-US" dirty="0" err="1" smtClean="0"/>
              <a:t>Tikki</a:t>
            </a:r>
            <a:r>
              <a:rPr lang="en-US" dirty="0" smtClean="0"/>
              <a:t>-</a:t>
            </a:r>
            <a:r>
              <a:rPr lang="en-US" dirty="0" err="1" smtClean="0"/>
              <a:t>Tavi</a:t>
            </a:r>
            <a:r>
              <a:rPr lang="en-US" dirty="0" smtClean="0"/>
              <a:t>”, Point of View Notes, Quote Analysis Assignment</a:t>
            </a:r>
            <a:endParaRPr lang="en-US" dirty="0"/>
          </a:p>
          <a:p>
            <a:pPr algn="l"/>
            <a:r>
              <a:rPr lang="en-US" dirty="0"/>
              <a:t>Tues: </a:t>
            </a:r>
            <a:r>
              <a:rPr lang="en-US" dirty="0" smtClean="0"/>
              <a:t>RTT, Conflict Exit Ticket</a:t>
            </a:r>
            <a:endParaRPr lang="en-US" dirty="0"/>
          </a:p>
          <a:p>
            <a:pPr algn="l"/>
            <a:r>
              <a:rPr lang="en-US" dirty="0"/>
              <a:t>Wed: </a:t>
            </a:r>
            <a:r>
              <a:rPr lang="en-US" dirty="0" smtClean="0"/>
              <a:t>RTT, Types of Conflict Notes</a:t>
            </a:r>
            <a:endParaRPr lang="en-US" dirty="0"/>
          </a:p>
          <a:p>
            <a:pPr algn="l"/>
            <a:r>
              <a:rPr lang="en-US" dirty="0"/>
              <a:t>Thurs: </a:t>
            </a:r>
            <a:r>
              <a:rPr lang="en-US" dirty="0" smtClean="0"/>
              <a:t>Quote Analysis Work Day</a:t>
            </a:r>
            <a:endParaRPr lang="en-US" dirty="0"/>
          </a:p>
          <a:p>
            <a:pPr algn="l"/>
            <a:r>
              <a:rPr lang="en-US" dirty="0"/>
              <a:t>Fri</a:t>
            </a:r>
            <a:r>
              <a:rPr lang="en-US" dirty="0" smtClean="0"/>
              <a:t>: LIBRARY DAY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563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Bungalow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713279"/>
            <a:ext cx="9144000" cy="514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89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Darzee</a:t>
            </a:r>
            <a:r>
              <a:rPr lang="en-US" dirty="0" smtClean="0"/>
              <a:t> – A tailorbird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500" y="1600200"/>
            <a:ext cx="69850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6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Chuchundra</a:t>
            </a:r>
            <a:r>
              <a:rPr lang="en-US" dirty="0" smtClean="0"/>
              <a:t> – The Muskrat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700" y="1600200"/>
            <a:ext cx="52578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18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Mongoose vs. Cobra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600201"/>
            <a:ext cx="8289964" cy="466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burrow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800" y="1600200"/>
            <a:ext cx="8128000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07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Ticket: Point of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685" y="1825624"/>
            <a:ext cx="11839492" cy="5032375"/>
          </a:xfrm>
        </p:spPr>
        <p:txBody>
          <a:bodyPr>
            <a:noAutofit/>
          </a:bodyPr>
          <a:lstStyle/>
          <a:p>
            <a:r>
              <a:rPr lang="en-US" sz="3600" dirty="0" smtClean="0"/>
              <a:t>This story is told from the 3</a:t>
            </a:r>
            <a:r>
              <a:rPr lang="en-US" sz="3600" baseline="30000" dirty="0" smtClean="0"/>
              <a:t>rd</a:t>
            </a:r>
            <a:r>
              <a:rPr lang="en-US" sz="3600" dirty="0" smtClean="0"/>
              <a:t> Person Limited Point of View.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Find an example from the text so far that shows the point of view.  Copy the sentence from the story.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Then explain why this is limited 3</a:t>
            </a:r>
            <a:r>
              <a:rPr lang="en-US" sz="3600" baseline="30000" dirty="0" smtClean="0"/>
              <a:t>rd</a:t>
            </a:r>
            <a:r>
              <a:rPr lang="en-US" sz="3600" dirty="0" smtClean="0"/>
              <a:t> person.  Why do you think the author chose to tell the story this way?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Make a prediction... Guess what will happen next in the story. 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7079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5"/>
          <p:cNvSpPr>
            <a:spLocks noGrp="1"/>
          </p:cNvSpPr>
          <p:nvPr>
            <p:ph type="title"/>
          </p:nvPr>
        </p:nvSpPr>
        <p:spPr>
          <a:xfrm>
            <a:off x="1981200" y="-296863"/>
            <a:ext cx="8229600" cy="1143001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u="sng" dirty="0" smtClean="0"/>
              <a:t>Tuesday</a:t>
            </a:r>
            <a:endParaRPr lang="en-US" altLang="en-US" u="sng" dirty="0"/>
          </a:p>
        </p:txBody>
      </p:sp>
      <p:sp>
        <p:nvSpPr>
          <p:cNvPr id="22531" name="Content Placeholder 6"/>
          <p:cNvSpPr>
            <a:spLocks noGrp="1"/>
          </p:cNvSpPr>
          <p:nvPr>
            <p:ph sz="half" idx="1"/>
          </p:nvPr>
        </p:nvSpPr>
        <p:spPr>
          <a:xfrm>
            <a:off x="254833" y="846138"/>
            <a:ext cx="12052091" cy="6011862"/>
          </a:xfrm>
        </p:spPr>
        <p:txBody>
          <a:bodyPr>
            <a:normAutofit/>
          </a:bodyPr>
          <a:lstStyle/>
          <a:p>
            <a:pPr marL="514350" indent="-514350">
              <a:buFont typeface="Calibri" charset="0"/>
              <a:buAutoNum type="arabicPeriod"/>
            </a:pPr>
            <a:r>
              <a:rPr lang="en-US" altLang="en-US" sz="4400" dirty="0" smtClean="0"/>
              <a:t>Copy </a:t>
            </a:r>
            <a:r>
              <a:rPr lang="en-US" altLang="en-US" sz="4400" dirty="0"/>
              <a:t>the </a:t>
            </a:r>
            <a:r>
              <a:rPr lang="en-US" altLang="en-US" sz="4400" dirty="0" smtClean="0"/>
              <a:t>Agenda</a:t>
            </a:r>
          </a:p>
          <a:p>
            <a:pPr marL="514350" indent="-514350">
              <a:buFont typeface="Calibri" charset="0"/>
              <a:buAutoNum type="arabicPeriod"/>
            </a:pPr>
            <a:r>
              <a:rPr lang="en-US" altLang="en-US" sz="4400" b="1" u="sng" dirty="0" smtClean="0"/>
              <a:t>Flashback</a:t>
            </a:r>
            <a:r>
              <a:rPr lang="en-US" altLang="en-US" sz="4400" dirty="0" smtClean="0"/>
              <a:t>: </a:t>
            </a:r>
            <a:r>
              <a:rPr lang="en-US" sz="4400" dirty="0" smtClean="0"/>
              <a:t>What point of view is the story “Rikki-</a:t>
            </a:r>
            <a:r>
              <a:rPr lang="en-US" sz="4400" dirty="0" err="1" smtClean="0"/>
              <a:t>Tikki</a:t>
            </a:r>
            <a:r>
              <a:rPr lang="en-US" sz="4400" dirty="0" smtClean="0"/>
              <a:t>-</a:t>
            </a:r>
            <a:r>
              <a:rPr lang="en-US" sz="4400" dirty="0" err="1" smtClean="0"/>
              <a:t>Tavi</a:t>
            </a:r>
            <a:r>
              <a:rPr lang="en-US" sz="4400" dirty="0" smtClean="0"/>
              <a:t>” told in?  </a:t>
            </a:r>
            <a:endParaRPr lang="en-US" altLang="en-US" sz="4400" dirty="0" smtClean="0"/>
          </a:p>
          <a:p>
            <a:pPr marL="514350" indent="-514350">
              <a:buFont typeface="Calibri" charset="0"/>
              <a:buAutoNum type="arabicPeriod"/>
            </a:pPr>
            <a:r>
              <a:rPr lang="en-US" altLang="en-US" sz="4400" b="1" u="sng" dirty="0" smtClean="0"/>
              <a:t>Bell Ringer</a:t>
            </a:r>
            <a:r>
              <a:rPr lang="en-US" altLang="en-US" sz="4400" dirty="0" smtClean="0"/>
              <a:t>: </a:t>
            </a:r>
            <a:r>
              <a:rPr lang="en-US" sz="4400" dirty="0" smtClean="0"/>
              <a:t>How would the story be different if it was told in Omniscient 3</a:t>
            </a:r>
            <a:r>
              <a:rPr lang="en-US" sz="4400" baseline="30000" dirty="0" smtClean="0"/>
              <a:t>rd</a:t>
            </a:r>
            <a:r>
              <a:rPr lang="en-US" sz="4400" dirty="0" smtClean="0"/>
              <a:t> person? </a:t>
            </a:r>
            <a:endParaRPr lang="en-US" alt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val="406529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Learning Target</a:t>
            </a:r>
          </a:p>
        </p:txBody>
      </p:sp>
      <p:sp>
        <p:nvSpPr>
          <p:cNvPr id="23555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can identify the role of conflict in a story</a:t>
            </a:r>
            <a:r>
              <a:rPr lang="en-US" altLang="en-US" dirty="0" smtClean="0"/>
              <a:t>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smtClean="0"/>
              <a:t>RL 7.3 </a:t>
            </a:r>
            <a:endParaRPr lang="en-US" altLang="en-US" dirty="0"/>
          </a:p>
        </p:txBody>
      </p:sp>
      <p:pic>
        <p:nvPicPr>
          <p:cNvPr id="2355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2332038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019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600201"/>
            <a:ext cx="8289964" cy="466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35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52294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Exit Ticket: Conflict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955" y="881530"/>
            <a:ext cx="11736125" cy="5722470"/>
          </a:xfrm>
        </p:spPr>
        <p:txBody>
          <a:bodyPr>
            <a:normAutofit/>
          </a:bodyPr>
          <a:lstStyle/>
          <a:p>
            <a:pPr marL="514350" indent="-514350" algn="ctr">
              <a:buNone/>
            </a:pPr>
            <a:r>
              <a:rPr lang="en-US" sz="4000" u="sng" dirty="0" smtClean="0"/>
              <a:t>*Use complete sentences and restate!  </a:t>
            </a:r>
          </a:p>
          <a:p>
            <a:pPr marL="514350" indent="-514350">
              <a:buAutoNum type="arabicPeriod"/>
            </a:pPr>
            <a:r>
              <a:rPr lang="en-US" sz="4000" dirty="0" smtClean="0"/>
              <a:t>Describe the main conflict or any complications in the story so far.  </a:t>
            </a:r>
          </a:p>
          <a:p>
            <a:pPr marL="514350" indent="-514350">
              <a:buAutoNum type="arabicPeriod"/>
            </a:pPr>
            <a:r>
              <a:rPr lang="en-US" sz="4000" dirty="0" smtClean="0"/>
              <a:t>How do these conflicts move the plot forward?    </a:t>
            </a:r>
          </a:p>
          <a:p>
            <a:pPr marL="514350" indent="-514350">
              <a:buAutoNum type="arabicPeriod"/>
            </a:pPr>
            <a:r>
              <a:rPr lang="en-US" sz="4000" dirty="0" smtClean="0"/>
              <a:t>What do you predict will happen next?</a:t>
            </a:r>
          </a:p>
          <a:p>
            <a:pPr marL="514350" indent="-514350">
              <a:buAutoNum type="arabicPeriod"/>
            </a:pPr>
            <a:r>
              <a:rPr lang="en-US" sz="4000" dirty="0" smtClean="0"/>
              <a:t>Find a quote from Nag.  Write it on your paper.  </a:t>
            </a:r>
          </a:p>
          <a:p>
            <a:pPr marL="514350" indent="-514350">
              <a:buAutoNum type="arabicPeriod"/>
            </a:pPr>
            <a:r>
              <a:rPr lang="en-US" sz="4000" dirty="0" smtClean="0"/>
              <a:t>What does Nag’s dialogue or way of speaking reveal about his character?  </a:t>
            </a:r>
          </a:p>
        </p:txBody>
      </p:sp>
    </p:spTree>
    <p:extLst>
      <p:ext uri="{BB962C8B-B14F-4D97-AF65-F5344CB8AC3E}">
        <p14:creationId xmlns:p14="http://schemas.microsoft.com/office/powerpoint/2010/main" val="14820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5"/>
          <p:cNvSpPr>
            <a:spLocks noGrp="1"/>
          </p:cNvSpPr>
          <p:nvPr>
            <p:ph type="title"/>
          </p:nvPr>
        </p:nvSpPr>
        <p:spPr>
          <a:xfrm>
            <a:off x="1981200" y="-296863"/>
            <a:ext cx="8229600" cy="1143001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u="sng" dirty="0" smtClean="0"/>
              <a:t>Monday</a:t>
            </a:r>
            <a:endParaRPr lang="en-US" altLang="en-US" u="sng" dirty="0"/>
          </a:p>
        </p:txBody>
      </p:sp>
      <p:sp>
        <p:nvSpPr>
          <p:cNvPr id="22531" name="Content Placeholder 6"/>
          <p:cNvSpPr>
            <a:spLocks noGrp="1"/>
          </p:cNvSpPr>
          <p:nvPr>
            <p:ph sz="half" idx="1"/>
          </p:nvPr>
        </p:nvSpPr>
        <p:spPr>
          <a:xfrm>
            <a:off x="254833" y="846138"/>
            <a:ext cx="12052091" cy="6011862"/>
          </a:xfrm>
        </p:spPr>
        <p:txBody>
          <a:bodyPr>
            <a:normAutofit/>
          </a:bodyPr>
          <a:lstStyle/>
          <a:p>
            <a:pPr marL="514350" indent="-514350">
              <a:buFont typeface="Calibri" charset="0"/>
              <a:buAutoNum type="arabicPeriod"/>
            </a:pPr>
            <a:r>
              <a:rPr lang="en-US" altLang="en-US" sz="4400" dirty="0" smtClean="0"/>
              <a:t>Copy </a:t>
            </a:r>
            <a:r>
              <a:rPr lang="en-US" altLang="en-US" sz="4400" dirty="0"/>
              <a:t>the </a:t>
            </a:r>
            <a:r>
              <a:rPr lang="en-US" altLang="en-US" sz="4400" dirty="0" smtClean="0"/>
              <a:t>Agenda</a:t>
            </a:r>
          </a:p>
          <a:p>
            <a:pPr marL="514350" indent="-514350">
              <a:buFont typeface="Calibri" charset="0"/>
              <a:buAutoNum type="arabicPeriod"/>
            </a:pPr>
            <a:r>
              <a:rPr lang="en-US" altLang="en-US" sz="4400" b="1" u="sng" dirty="0" smtClean="0"/>
              <a:t>Flashback</a:t>
            </a:r>
            <a:r>
              <a:rPr lang="en-US" altLang="en-US" sz="4400" dirty="0" smtClean="0"/>
              <a:t>: What is the climax of a story?  </a:t>
            </a:r>
          </a:p>
          <a:p>
            <a:pPr marL="514350" indent="-514350">
              <a:buFont typeface="Calibri" charset="0"/>
              <a:buAutoNum type="arabicPeriod"/>
            </a:pPr>
            <a:r>
              <a:rPr lang="en-US" altLang="en-US" sz="4400" b="1" u="sng" dirty="0" smtClean="0"/>
              <a:t>Bell Ringer</a:t>
            </a:r>
            <a:r>
              <a:rPr lang="en-US" altLang="en-US" sz="4400" dirty="0" smtClean="0"/>
              <a:t>: </a:t>
            </a:r>
            <a:r>
              <a:rPr lang="en-US" sz="4400" dirty="0" smtClean="0"/>
              <a:t>What are 3 different types of Point of View?  </a:t>
            </a:r>
          </a:p>
        </p:txBody>
      </p:sp>
    </p:spTree>
    <p:extLst>
      <p:ext uri="{BB962C8B-B14F-4D97-AF65-F5344CB8AC3E}">
        <p14:creationId xmlns:p14="http://schemas.microsoft.com/office/powerpoint/2010/main" val="414825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5"/>
          <p:cNvSpPr>
            <a:spLocks noGrp="1"/>
          </p:cNvSpPr>
          <p:nvPr>
            <p:ph type="title"/>
          </p:nvPr>
        </p:nvSpPr>
        <p:spPr>
          <a:xfrm>
            <a:off x="1981200" y="-296863"/>
            <a:ext cx="8229600" cy="1143001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u="sng" dirty="0" smtClean="0"/>
              <a:t>Wednesday</a:t>
            </a:r>
            <a:endParaRPr lang="en-US" altLang="en-US" u="sng" dirty="0"/>
          </a:p>
        </p:txBody>
      </p:sp>
      <p:sp>
        <p:nvSpPr>
          <p:cNvPr id="22531" name="Content Placeholder 6"/>
          <p:cNvSpPr>
            <a:spLocks noGrp="1"/>
          </p:cNvSpPr>
          <p:nvPr>
            <p:ph sz="half" idx="1"/>
          </p:nvPr>
        </p:nvSpPr>
        <p:spPr>
          <a:xfrm>
            <a:off x="254833" y="846138"/>
            <a:ext cx="12052091" cy="6011862"/>
          </a:xfrm>
        </p:spPr>
        <p:txBody>
          <a:bodyPr>
            <a:normAutofit/>
          </a:bodyPr>
          <a:lstStyle/>
          <a:p>
            <a:pPr marL="514350" indent="-514350">
              <a:buFont typeface="Calibri" charset="0"/>
              <a:buAutoNum type="arabicPeriod"/>
            </a:pPr>
            <a:r>
              <a:rPr lang="en-US" altLang="en-US" sz="4400" dirty="0" smtClean="0"/>
              <a:t>Copy </a:t>
            </a:r>
            <a:r>
              <a:rPr lang="en-US" altLang="en-US" sz="4400" dirty="0"/>
              <a:t>the </a:t>
            </a:r>
            <a:r>
              <a:rPr lang="en-US" altLang="en-US" sz="4400" dirty="0" smtClean="0"/>
              <a:t>Agenda</a:t>
            </a:r>
          </a:p>
          <a:p>
            <a:pPr marL="514350" indent="-514350">
              <a:buFont typeface="Calibri" charset="0"/>
              <a:buAutoNum type="arabicPeriod"/>
            </a:pPr>
            <a:r>
              <a:rPr lang="en-US" altLang="en-US" sz="4400" b="1" u="sng" dirty="0" smtClean="0"/>
              <a:t>Flashback</a:t>
            </a:r>
            <a:r>
              <a:rPr lang="en-US" altLang="en-US" sz="4400" dirty="0" smtClean="0"/>
              <a:t>: What are motives?  </a:t>
            </a:r>
          </a:p>
          <a:p>
            <a:pPr>
              <a:buNone/>
            </a:pPr>
            <a:r>
              <a:rPr lang="en-US" altLang="en-US" sz="4400" b="1" u="sng" dirty="0" smtClean="0"/>
              <a:t>Bell Ringer</a:t>
            </a:r>
            <a:r>
              <a:rPr lang="en-US" altLang="en-US" sz="4400" dirty="0" smtClean="0"/>
              <a:t>:</a:t>
            </a:r>
            <a:endParaRPr lang="en-US" sz="4400" b="1" dirty="0" smtClean="0"/>
          </a:p>
          <a:p>
            <a:pPr>
              <a:buNone/>
            </a:pPr>
            <a:r>
              <a:rPr lang="en-US" sz="4400" dirty="0" smtClean="0"/>
              <a:t>What is Nag’s main motive?  </a:t>
            </a:r>
          </a:p>
          <a:p>
            <a:pPr>
              <a:buNone/>
            </a:pPr>
            <a:r>
              <a:rPr lang="en-US" sz="4400" dirty="0" smtClean="0"/>
              <a:t>What is one of Rikki’s motives?  </a:t>
            </a:r>
          </a:p>
          <a:p>
            <a:pPr>
              <a:buNone/>
            </a:pPr>
            <a:r>
              <a:rPr lang="en-US" sz="4400" dirty="0" smtClean="0"/>
              <a:t>How does this create conflict?  </a:t>
            </a:r>
          </a:p>
          <a:p>
            <a:pPr marL="514350" indent="-514350">
              <a:buFont typeface="Calibri" charset="0"/>
              <a:buAutoNum type="arabicPeriod"/>
            </a:pPr>
            <a:endParaRPr lang="en-US" alt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val="336256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Learning Target</a:t>
            </a:r>
          </a:p>
        </p:txBody>
      </p:sp>
      <p:sp>
        <p:nvSpPr>
          <p:cNvPr id="23555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can analyze the types of conflict in a story.  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smtClean="0"/>
              <a:t>RL 7.1</a:t>
            </a:r>
            <a:endParaRPr lang="en-US" altLang="en-US" dirty="0"/>
          </a:p>
        </p:txBody>
      </p:sp>
      <p:pic>
        <p:nvPicPr>
          <p:cNvPr id="2355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2332038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876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to your Cornell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</a:t>
            </a:r>
            <a:r>
              <a:rPr lang="en-US" dirty="0"/>
              <a:t>of Conflicts: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www.youtube.com/watch?v=rM5cp_YL77k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248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Rikki-</a:t>
            </a:r>
            <a:r>
              <a:rPr lang="en-US" dirty="0" err="1" smtClean="0"/>
              <a:t>Tikki</a:t>
            </a:r>
            <a:r>
              <a:rPr lang="en-US" dirty="0" smtClean="0"/>
              <a:t>-</a:t>
            </a:r>
            <a:r>
              <a:rPr lang="en-US" dirty="0" err="1" smtClean="0"/>
              <a:t>Tavi</a:t>
            </a:r>
            <a:r>
              <a:rPr lang="en-US" dirty="0" smtClean="0"/>
              <a:t> Conflict Competition!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With your table, list as many conflicts in the story as you can think of. </a:t>
            </a:r>
          </a:p>
          <a:p>
            <a:r>
              <a:rPr lang="en-US" sz="4400" dirty="0" smtClean="0"/>
              <a:t>Then label which type of conflict they are.  </a:t>
            </a:r>
          </a:p>
          <a:p>
            <a:endParaRPr lang="en-US" sz="4400" dirty="0"/>
          </a:p>
          <a:p>
            <a:r>
              <a:rPr lang="en-US" sz="4400" dirty="0" smtClean="0"/>
              <a:t>There will be an </a:t>
            </a:r>
            <a:r>
              <a:rPr lang="en-US" sz="4400" i="1" dirty="0" smtClean="0"/>
              <a:t>incentive</a:t>
            </a:r>
            <a:r>
              <a:rPr lang="en-US" sz="4400" dirty="0" smtClean="0"/>
              <a:t> for the largest, most accurate list!  </a:t>
            </a:r>
            <a:r>
              <a:rPr lang="en-US" sz="4400" dirty="0" smtClean="0">
                <a:sym typeface="Wingdings" panose="05000000000000000000" pitchFamily="2" charset="2"/>
              </a:rPr>
              <a:t> </a:t>
            </a:r>
            <a:r>
              <a:rPr lang="en-US" sz="4400" dirty="0" smtClean="0"/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50804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5"/>
          <p:cNvSpPr>
            <a:spLocks noGrp="1"/>
          </p:cNvSpPr>
          <p:nvPr>
            <p:ph type="title"/>
          </p:nvPr>
        </p:nvSpPr>
        <p:spPr>
          <a:xfrm>
            <a:off x="1981200" y="-296863"/>
            <a:ext cx="8229600" cy="1143001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u="sng" dirty="0" smtClean="0"/>
              <a:t>Thursday</a:t>
            </a:r>
            <a:endParaRPr lang="en-US" altLang="en-US" u="sng" dirty="0"/>
          </a:p>
        </p:txBody>
      </p:sp>
      <p:sp>
        <p:nvSpPr>
          <p:cNvPr id="22531" name="Content Placeholder 6"/>
          <p:cNvSpPr>
            <a:spLocks noGrp="1"/>
          </p:cNvSpPr>
          <p:nvPr>
            <p:ph sz="half" idx="1"/>
          </p:nvPr>
        </p:nvSpPr>
        <p:spPr>
          <a:xfrm>
            <a:off x="254833" y="846138"/>
            <a:ext cx="12052091" cy="6011862"/>
          </a:xfrm>
        </p:spPr>
        <p:txBody>
          <a:bodyPr>
            <a:normAutofit/>
          </a:bodyPr>
          <a:lstStyle/>
          <a:p>
            <a:pPr marL="514350" indent="-514350">
              <a:buFont typeface="Calibri" charset="0"/>
              <a:buAutoNum type="arabicPeriod"/>
            </a:pPr>
            <a:r>
              <a:rPr lang="en-US" altLang="en-US" sz="4400" dirty="0" smtClean="0"/>
              <a:t>Copy </a:t>
            </a:r>
            <a:r>
              <a:rPr lang="en-US" altLang="en-US" sz="4400" dirty="0"/>
              <a:t>the </a:t>
            </a:r>
            <a:r>
              <a:rPr lang="en-US" altLang="en-US" sz="4400" dirty="0" smtClean="0"/>
              <a:t>Agenda</a:t>
            </a:r>
          </a:p>
          <a:p>
            <a:pPr marL="514350" indent="-514350">
              <a:buFont typeface="Calibri" charset="0"/>
              <a:buAutoNum type="arabicPeriod"/>
            </a:pPr>
            <a:r>
              <a:rPr lang="en-US" altLang="en-US" sz="4400" b="1" u="sng" dirty="0" smtClean="0"/>
              <a:t>Flashback</a:t>
            </a:r>
            <a:r>
              <a:rPr lang="en-US" altLang="en-US" sz="4400" dirty="0" smtClean="0"/>
              <a:t>: What are 3 types of external conflicts?</a:t>
            </a:r>
          </a:p>
          <a:p>
            <a:pPr marL="514350" indent="-514350">
              <a:buFont typeface="Calibri" charset="0"/>
              <a:buAutoNum type="arabicPeriod"/>
            </a:pPr>
            <a:r>
              <a:rPr lang="en-US" altLang="en-US" sz="4400" b="1" u="sng" dirty="0" smtClean="0"/>
              <a:t>Bell Ringer</a:t>
            </a:r>
            <a:r>
              <a:rPr lang="en-US" altLang="en-US" sz="4400" dirty="0" smtClean="0"/>
              <a:t>: In what ways has Rikki-</a:t>
            </a:r>
            <a:r>
              <a:rPr lang="en-US" altLang="en-US" sz="4400" dirty="0" err="1" smtClean="0"/>
              <a:t>Tikki’s</a:t>
            </a:r>
            <a:r>
              <a:rPr lang="en-US" altLang="en-US" sz="4400" dirty="0" smtClean="0"/>
              <a:t> new home and surrounding created conflict?  </a:t>
            </a:r>
          </a:p>
        </p:txBody>
      </p:sp>
    </p:spTree>
    <p:extLst>
      <p:ext uri="{BB962C8B-B14F-4D97-AF65-F5344CB8AC3E}">
        <p14:creationId xmlns:p14="http://schemas.microsoft.com/office/powerpoint/2010/main" val="49772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Learning Target</a:t>
            </a:r>
          </a:p>
        </p:txBody>
      </p:sp>
      <p:sp>
        <p:nvSpPr>
          <p:cNvPr id="23555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</a:t>
            </a:r>
            <a:r>
              <a:rPr lang="en-US" dirty="0" smtClean="0"/>
              <a:t>can use text evidence to analyze how the setting impacts the plot. </a:t>
            </a:r>
          </a:p>
          <a:p>
            <a:r>
              <a:rPr lang="en-US" altLang="en-US" dirty="0" smtClean="0"/>
              <a:t>RL 7.3, 7.1</a:t>
            </a:r>
            <a:endParaRPr lang="en-US" altLang="en-US" dirty="0"/>
          </a:p>
        </p:txBody>
      </p:sp>
      <p:pic>
        <p:nvPicPr>
          <p:cNvPr id="2355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2332038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166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600201"/>
            <a:ext cx="8289964" cy="466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85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Reader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Answer the questions within the text as we finish the story today.  </a:t>
            </a:r>
          </a:p>
          <a:p>
            <a:r>
              <a:rPr lang="en-US" dirty="0" smtClean="0"/>
              <a:t>These should go in your notes section of your binder.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04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Quote Analysis Assignment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Work silently </a:t>
            </a:r>
            <a:r>
              <a:rPr lang="en-US" sz="6000" dirty="0" smtClean="0"/>
              <a:t>on your </a:t>
            </a:r>
            <a:r>
              <a:rPr lang="en-US" sz="6000" dirty="0" smtClean="0"/>
              <a:t>quote analysis assignment. 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9253961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257" y="1029201"/>
            <a:ext cx="7064644" cy="467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269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Cornell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u="sng" dirty="0" smtClean="0"/>
              <a:t>LEFT Column </a:t>
            </a:r>
            <a:r>
              <a:rPr lang="en-US" sz="5400" dirty="0" smtClean="0"/>
              <a:t>= BIG IDEAS/Terms</a:t>
            </a:r>
            <a:endParaRPr lang="en-US" sz="5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u="sng" dirty="0" smtClean="0"/>
              <a:t>RIGHT Column </a:t>
            </a:r>
            <a:r>
              <a:rPr lang="en-US" sz="5400" dirty="0" smtClean="0"/>
              <a:t>= Details about the big idea or term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7864541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5"/>
          <p:cNvSpPr>
            <a:spLocks noGrp="1"/>
          </p:cNvSpPr>
          <p:nvPr>
            <p:ph type="title"/>
          </p:nvPr>
        </p:nvSpPr>
        <p:spPr>
          <a:xfrm>
            <a:off x="1981200" y="-296863"/>
            <a:ext cx="8229600" cy="1143001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u="sng" dirty="0" smtClean="0"/>
              <a:t>Friday</a:t>
            </a:r>
            <a:endParaRPr lang="en-US" altLang="en-US" u="sng" dirty="0"/>
          </a:p>
        </p:txBody>
      </p:sp>
      <p:sp>
        <p:nvSpPr>
          <p:cNvPr id="22531" name="Content Placeholder 6"/>
          <p:cNvSpPr>
            <a:spLocks noGrp="1"/>
          </p:cNvSpPr>
          <p:nvPr>
            <p:ph sz="half" idx="1"/>
          </p:nvPr>
        </p:nvSpPr>
        <p:spPr>
          <a:xfrm>
            <a:off x="254833" y="846138"/>
            <a:ext cx="12052091" cy="60118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4400" dirty="0" smtClean="0"/>
              <a:t>LIBRARY DAY!</a:t>
            </a:r>
          </a:p>
        </p:txBody>
      </p:sp>
    </p:spTree>
    <p:extLst>
      <p:ext uri="{BB962C8B-B14F-4D97-AF65-F5344CB8AC3E}">
        <p14:creationId xmlns:p14="http://schemas.microsoft.com/office/powerpoint/2010/main" val="173602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650929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Point of </a:t>
            </a:r>
            <a:r>
              <a:rPr lang="en-US" b="1" u="sng" dirty="0" smtClean="0"/>
              <a:t>View</a:t>
            </a:r>
            <a:r>
              <a:rPr lang="en-US" dirty="0" smtClean="0"/>
              <a:t> – the perspective a story is told from</a:t>
            </a:r>
            <a:endParaRPr lang="en-US" b="1" u="sng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63471" y="1053885"/>
            <a:ext cx="11318929" cy="507227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400" b="1" dirty="0" smtClean="0"/>
              <a:t>1</a:t>
            </a:r>
            <a:r>
              <a:rPr lang="en-US" sz="4400" b="1" baseline="30000" dirty="0" smtClean="0"/>
              <a:t>st</a:t>
            </a:r>
            <a:r>
              <a:rPr lang="en-US" sz="4400" b="1" dirty="0" smtClean="0"/>
              <a:t> Person </a:t>
            </a:r>
            <a:r>
              <a:rPr lang="en-US" sz="4400" dirty="0" smtClean="0"/>
              <a:t>– “I”, we know only that characters thoughts</a:t>
            </a:r>
          </a:p>
          <a:p>
            <a:pPr>
              <a:buNone/>
            </a:pPr>
            <a:r>
              <a:rPr lang="en-US" sz="4400" b="1" dirty="0" smtClean="0"/>
              <a:t>2</a:t>
            </a:r>
            <a:r>
              <a:rPr lang="en-US" sz="4400" b="1" baseline="30000" dirty="0" smtClean="0"/>
              <a:t>nd</a:t>
            </a:r>
            <a:r>
              <a:rPr lang="en-US" sz="4400" b="1" dirty="0" smtClean="0"/>
              <a:t> Person </a:t>
            </a:r>
            <a:r>
              <a:rPr lang="en-US" sz="4400" dirty="0" smtClean="0"/>
              <a:t>– “You”, puts the reader in the story</a:t>
            </a:r>
          </a:p>
          <a:p>
            <a:pPr>
              <a:buNone/>
            </a:pPr>
            <a:r>
              <a:rPr lang="en-US" sz="4400" b="1" dirty="0" smtClean="0"/>
              <a:t>3</a:t>
            </a:r>
            <a:r>
              <a:rPr lang="en-US" sz="4400" b="1" baseline="30000" dirty="0" smtClean="0"/>
              <a:t>rd</a:t>
            </a:r>
            <a:r>
              <a:rPr lang="en-US" sz="4400" b="1" dirty="0" smtClean="0"/>
              <a:t> Person </a:t>
            </a:r>
            <a:r>
              <a:rPr lang="en-US" sz="4400" dirty="0" smtClean="0"/>
              <a:t>– </a:t>
            </a:r>
            <a:r>
              <a:rPr lang="en-US" sz="4400" b="1" dirty="0" smtClean="0"/>
              <a:t>Omniscient</a:t>
            </a:r>
            <a:r>
              <a:rPr lang="en-US" sz="4400" dirty="0" smtClean="0"/>
              <a:t> (all-knowing), He, she, </a:t>
            </a:r>
            <a:r>
              <a:rPr lang="en-US" sz="4400" dirty="0" smtClean="0"/>
              <a:t>							they</a:t>
            </a:r>
            <a:r>
              <a:rPr lang="en-US" sz="4400" dirty="0" smtClean="0"/>
              <a:t>, can see </a:t>
            </a:r>
            <a:r>
              <a:rPr lang="en-US" sz="4400" dirty="0" smtClean="0"/>
              <a:t>everything</a:t>
            </a:r>
            <a:endParaRPr lang="en-US" sz="4400" dirty="0" smtClean="0"/>
          </a:p>
          <a:p>
            <a:pPr>
              <a:buNone/>
            </a:pPr>
            <a:r>
              <a:rPr lang="en-US" sz="4400" b="1" dirty="0" smtClean="0"/>
              <a:t>3</a:t>
            </a:r>
            <a:r>
              <a:rPr lang="en-US" sz="4400" b="1" baseline="30000" dirty="0" smtClean="0"/>
              <a:t>rd</a:t>
            </a:r>
            <a:r>
              <a:rPr lang="en-US" sz="4400" b="1" dirty="0" smtClean="0"/>
              <a:t> Person LIMITED </a:t>
            </a:r>
            <a:r>
              <a:rPr lang="en-US" sz="4400" dirty="0" smtClean="0"/>
              <a:t>– focuses on one person’s 					experience/thoughts, still from </a:t>
            </a:r>
            <a:r>
              <a:rPr lang="en-US" sz="4400" dirty="0" smtClean="0"/>
              <a:t>outside 					that </a:t>
            </a:r>
            <a:r>
              <a:rPr lang="en-US" sz="4400" dirty="0" smtClean="0"/>
              <a:t>character’s mind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0866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Learning Target</a:t>
            </a:r>
          </a:p>
        </p:txBody>
      </p:sp>
      <p:sp>
        <p:nvSpPr>
          <p:cNvPr id="23555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can analyze the point of view in a story</a:t>
            </a:r>
            <a:r>
              <a:rPr lang="en-US" altLang="en-US" dirty="0" smtClean="0"/>
              <a:t>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smtClean="0"/>
              <a:t>RL 7.6 </a:t>
            </a:r>
            <a:endParaRPr lang="en-US" altLang="en-US" dirty="0"/>
          </a:p>
        </p:txBody>
      </p:sp>
      <p:pic>
        <p:nvPicPr>
          <p:cNvPr id="2355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2332038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408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endParaRPr lang="en-US" dirty="0">
              <a:ea typeface="+mj-ea"/>
              <a:cs typeface="+mj-cs"/>
            </a:endParaRP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hlinkClick r:id="rId2"/>
              </a:rPr>
              <a:t>http://www.youtube.com/watch?v=vdg9gkmWsEA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66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Rikki-Tikki-Tavi</a:t>
            </a:r>
            <a:r>
              <a:rPr lang="en-US" dirty="0" smtClean="0"/>
              <a:t>” by Rudyard Kipling</a:t>
            </a:r>
            <a:br>
              <a:rPr lang="en-US" dirty="0" smtClean="0"/>
            </a:br>
            <a:r>
              <a:rPr lang="en-US" dirty="0" smtClean="0"/>
              <a:t>page 121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11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British ruled India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936" y="1600200"/>
            <a:ext cx="6912028" cy="536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70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Bungalow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052" y="1417639"/>
            <a:ext cx="7722748" cy="546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58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563</Words>
  <Application>Microsoft Macintosh PowerPoint</Application>
  <PresentationFormat>Widescreen</PresentationFormat>
  <Paragraphs>85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Wingdings</vt:lpstr>
      <vt:lpstr>Office Theme</vt:lpstr>
      <vt:lpstr>1_Office Theme</vt:lpstr>
      <vt:lpstr>7th Grade  Week 3: 8/22-8/26</vt:lpstr>
      <vt:lpstr>Monday</vt:lpstr>
      <vt:lpstr>Cornell NOTES</vt:lpstr>
      <vt:lpstr>Point of View – the perspective a story is told from</vt:lpstr>
      <vt:lpstr>Learning Target</vt:lpstr>
      <vt:lpstr>PowerPoint Presentation</vt:lpstr>
      <vt:lpstr>“Rikki-Tikki-Tavi” by Rudyard Kipling page 121</vt:lpstr>
      <vt:lpstr>British ruled India</vt:lpstr>
      <vt:lpstr>Bungalow</vt:lpstr>
      <vt:lpstr>Bungalow</vt:lpstr>
      <vt:lpstr>Darzee – A tailorbird</vt:lpstr>
      <vt:lpstr>Chuchundra – The Muskrat</vt:lpstr>
      <vt:lpstr>Mongoose vs. Cobra</vt:lpstr>
      <vt:lpstr>burrow</vt:lpstr>
      <vt:lpstr>Exit Ticket: Point of View</vt:lpstr>
      <vt:lpstr>Tuesday</vt:lpstr>
      <vt:lpstr>Learning Target</vt:lpstr>
      <vt:lpstr>Page</vt:lpstr>
      <vt:lpstr>Exit Ticket: Conflict</vt:lpstr>
      <vt:lpstr>Wednesday</vt:lpstr>
      <vt:lpstr>Learning Target</vt:lpstr>
      <vt:lpstr>Add to your Cornell NOTES</vt:lpstr>
      <vt:lpstr>Rikki-Tikki-Tavi Conflict Competition!  </vt:lpstr>
      <vt:lpstr>Thursday</vt:lpstr>
      <vt:lpstr>Learning Target</vt:lpstr>
      <vt:lpstr>Page</vt:lpstr>
      <vt:lpstr>Active Reader Questions</vt:lpstr>
      <vt:lpstr>Quote Analysis Assignment </vt:lpstr>
      <vt:lpstr>PowerPoint Presentation</vt:lpstr>
      <vt:lpstr>Friday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7th Grade  Week 3: 8/22-8/26</dc:title>
  <dc:creator>Schneider, Candice</dc:creator>
  <cp:lastModifiedBy>Schneider, Candice</cp:lastModifiedBy>
  <cp:revision>10</cp:revision>
  <dcterms:created xsi:type="dcterms:W3CDTF">2016-08-16T11:53:48Z</dcterms:created>
  <dcterms:modified xsi:type="dcterms:W3CDTF">2016-08-21T20:16:03Z</dcterms:modified>
</cp:coreProperties>
</file>