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6" r:id="rId10"/>
    <p:sldId id="267" r:id="rId11"/>
    <p:sldId id="292" r:id="rId12"/>
    <p:sldId id="268" r:id="rId13"/>
    <p:sldId id="269" r:id="rId14"/>
    <p:sldId id="270" r:id="rId15"/>
    <p:sldId id="290" r:id="rId16"/>
    <p:sldId id="271" r:id="rId17"/>
    <p:sldId id="291" r:id="rId18"/>
    <p:sldId id="278" r:id="rId19"/>
    <p:sldId id="293" r:id="rId20"/>
    <p:sldId id="272" r:id="rId21"/>
    <p:sldId id="276" r:id="rId22"/>
    <p:sldId id="298" r:id="rId23"/>
    <p:sldId id="297" r:id="rId24"/>
    <p:sldId id="279" r:id="rId25"/>
    <p:sldId id="280" r:id="rId26"/>
    <p:sldId id="275" r:id="rId27"/>
    <p:sldId id="281" r:id="rId28"/>
    <p:sldId id="299" r:id="rId29"/>
    <p:sldId id="294" r:id="rId30"/>
    <p:sldId id="282" r:id="rId31"/>
    <p:sldId id="285" r:id="rId32"/>
    <p:sldId id="295" r:id="rId33"/>
    <p:sldId id="283" r:id="rId34"/>
    <p:sldId id="296" r:id="rId35"/>
    <p:sldId id="288" r:id="rId36"/>
    <p:sldId id="300" r:id="rId37"/>
    <p:sldId id="284" r:id="rId38"/>
    <p:sldId id="28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595"/>
  </p:normalViewPr>
  <p:slideViewPr>
    <p:cSldViewPr snapToGrid="0" snapToObjects="1">
      <p:cViewPr varScale="1">
        <p:scale>
          <a:sx n="120" d="100"/>
          <a:sy n="120" d="100"/>
        </p:scale>
        <p:origin x="1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A2572-8CD7-A844-96E1-FFCAA2C732B0}" type="datetimeFigureOut">
              <a:rPr lang="en-US" smtClean="0"/>
              <a:t>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1AEFC3-967B-A245-A067-034E76382635}" type="slidenum">
              <a:rPr lang="en-US" smtClean="0"/>
              <a:t>‹#›</a:t>
            </a:fld>
            <a:endParaRPr lang="en-US"/>
          </a:p>
        </p:txBody>
      </p:sp>
    </p:spTree>
    <p:extLst>
      <p:ext uri="{BB962C8B-B14F-4D97-AF65-F5344CB8AC3E}">
        <p14:creationId xmlns:p14="http://schemas.microsoft.com/office/powerpoint/2010/main" val="105619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F04E9F-77C7-C346-99AA-1DD4D044BBAC}"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55F86-5FA2-EF4B-988E-53517A6BE5F7}" type="slidenum">
              <a:rPr lang="en-US" smtClean="0"/>
              <a:t>‹#›</a:t>
            </a:fld>
            <a:endParaRPr lang="en-US"/>
          </a:p>
        </p:txBody>
      </p:sp>
    </p:spTree>
    <p:extLst>
      <p:ext uri="{BB962C8B-B14F-4D97-AF65-F5344CB8AC3E}">
        <p14:creationId xmlns:p14="http://schemas.microsoft.com/office/powerpoint/2010/main" val="66167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F04E9F-77C7-C346-99AA-1DD4D044BBAC}"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55F86-5FA2-EF4B-988E-53517A6BE5F7}" type="slidenum">
              <a:rPr lang="en-US" smtClean="0"/>
              <a:t>‹#›</a:t>
            </a:fld>
            <a:endParaRPr lang="en-US"/>
          </a:p>
        </p:txBody>
      </p:sp>
    </p:spTree>
    <p:extLst>
      <p:ext uri="{BB962C8B-B14F-4D97-AF65-F5344CB8AC3E}">
        <p14:creationId xmlns:p14="http://schemas.microsoft.com/office/powerpoint/2010/main" val="1457728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F04E9F-77C7-C346-99AA-1DD4D044BBAC}"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55F86-5FA2-EF4B-988E-53517A6BE5F7}" type="slidenum">
              <a:rPr lang="en-US" smtClean="0"/>
              <a:t>‹#›</a:t>
            </a:fld>
            <a:endParaRPr lang="en-US"/>
          </a:p>
        </p:txBody>
      </p:sp>
    </p:spTree>
    <p:extLst>
      <p:ext uri="{BB962C8B-B14F-4D97-AF65-F5344CB8AC3E}">
        <p14:creationId xmlns:p14="http://schemas.microsoft.com/office/powerpoint/2010/main" val="1542983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F04E9F-77C7-C346-99AA-1DD4D044BBAC}"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55F86-5FA2-EF4B-988E-53517A6BE5F7}" type="slidenum">
              <a:rPr lang="en-US" smtClean="0"/>
              <a:t>‹#›</a:t>
            </a:fld>
            <a:endParaRPr lang="en-US"/>
          </a:p>
        </p:txBody>
      </p:sp>
    </p:spTree>
    <p:extLst>
      <p:ext uri="{BB962C8B-B14F-4D97-AF65-F5344CB8AC3E}">
        <p14:creationId xmlns:p14="http://schemas.microsoft.com/office/powerpoint/2010/main" val="1831337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F04E9F-77C7-C346-99AA-1DD4D044BBAC}"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55F86-5FA2-EF4B-988E-53517A6BE5F7}" type="slidenum">
              <a:rPr lang="en-US" smtClean="0"/>
              <a:t>‹#›</a:t>
            </a:fld>
            <a:endParaRPr lang="en-US"/>
          </a:p>
        </p:txBody>
      </p:sp>
    </p:spTree>
    <p:extLst>
      <p:ext uri="{BB962C8B-B14F-4D97-AF65-F5344CB8AC3E}">
        <p14:creationId xmlns:p14="http://schemas.microsoft.com/office/powerpoint/2010/main" val="1547649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F04E9F-77C7-C346-99AA-1DD4D044BBAC}"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55F86-5FA2-EF4B-988E-53517A6BE5F7}" type="slidenum">
              <a:rPr lang="en-US" smtClean="0"/>
              <a:t>‹#›</a:t>
            </a:fld>
            <a:endParaRPr lang="en-US"/>
          </a:p>
        </p:txBody>
      </p:sp>
    </p:spTree>
    <p:extLst>
      <p:ext uri="{BB962C8B-B14F-4D97-AF65-F5344CB8AC3E}">
        <p14:creationId xmlns:p14="http://schemas.microsoft.com/office/powerpoint/2010/main" val="1024256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F04E9F-77C7-C346-99AA-1DD4D044BBAC}" type="datetimeFigureOut">
              <a:rPr lang="en-US" smtClean="0"/>
              <a:t>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255F86-5FA2-EF4B-988E-53517A6BE5F7}" type="slidenum">
              <a:rPr lang="en-US" smtClean="0"/>
              <a:t>‹#›</a:t>
            </a:fld>
            <a:endParaRPr lang="en-US"/>
          </a:p>
        </p:txBody>
      </p:sp>
    </p:spTree>
    <p:extLst>
      <p:ext uri="{BB962C8B-B14F-4D97-AF65-F5344CB8AC3E}">
        <p14:creationId xmlns:p14="http://schemas.microsoft.com/office/powerpoint/2010/main" val="442854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F04E9F-77C7-C346-99AA-1DD4D044BBAC}" type="datetimeFigureOut">
              <a:rPr lang="en-US" smtClean="0"/>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255F86-5FA2-EF4B-988E-53517A6BE5F7}" type="slidenum">
              <a:rPr lang="en-US" smtClean="0"/>
              <a:t>‹#›</a:t>
            </a:fld>
            <a:endParaRPr lang="en-US"/>
          </a:p>
        </p:txBody>
      </p:sp>
    </p:spTree>
    <p:extLst>
      <p:ext uri="{BB962C8B-B14F-4D97-AF65-F5344CB8AC3E}">
        <p14:creationId xmlns:p14="http://schemas.microsoft.com/office/powerpoint/2010/main" val="2018660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F04E9F-77C7-C346-99AA-1DD4D044BBAC}" type="datetimeFigureOut">
              <a:rPr lang="en-US" smtClean="0"/>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255F86-5FA2-EF4B-988E-53517A6BE5F7}" type="slidenum">
              <a:rPr lang="en-US" smtClean="0"/>
              <a:t>‹#›</a:t>
            </a:fld>
            <a:endParaRPr lang="en-US"/>
          </a:p>
        </p:txBody>
      </p:sp>
    </p:spTree>
    <p:extLst>
      <p:ext uri="{BB962C8B-B14F-4D97-AF65-F5344CB8AC3E}">
        <p14:creationId xmlns:p14="http://schemas.microsoft.com/office/powerpoint/2010/main" val="1680553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F04E9F-77C7-C346-99AA-1DD4D044BBAC}"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55F86-5FA2-EF4B-988E-53517A6BE5F7}" type="slidenum">
              <a:rPr lang="en-US" smtClean="0"/>
              <a:t>‹#›</a:t>
            </a:fld>
            <a:endParaRPr lang="en-US"/>
          </a:p>
        </p:txBody>
      </p:sp>
    </p:spTree>
    <p:extLst>
      <p:ext uri="{BB962C8B-B14F-4D97-AF65-F5344CB8AC3E}">
        <p14:creationId xmlns:p14="http://schemas.microsoft.com/office/powerpoint/2010/main" val="1350538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F04E9F-77C7-C346-99AA-1DD4D044BBAC}"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55F86-5FA2-EF4B-988E-53517A6BE5F7}" type="slidenum">
              <a:rPr lang="en-US" smtClean="0"/>
              <a:t>‹#›</a:t>
            </a:fld>
            <a:endParaRPr lang="en-US"/>
          </a:p>
        </p:txBody>
      </p:sp>
    </p:spTree>
    <p:extLst>
      <p:ext uri="{BB962C8B-B14F-4D97-AF65-F5344CB8AC3E}">
        <p14:creationId xmlns:p14="http://schemas.microsoft.com/office/powerpoint/2010/main" val="1753517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F04E9F-77C7-C346-99AA-1DD4D044BBAC}" type="datetimeFigureOut">
              <a:rPr lang="en-US" smtClean="0"/>
              <a:t>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255F86-5FA2-EF4B-988E-53517A6BE5F7}" type="slidenum">
              <a:rPr lang="en-US" smtClean="0"/>
              <a:t>‹#›</a:t>
            </a:fld>
            <a:endParaRPr lang="en-US"/>
          </a:p>
        </p:txBody>
      </p:sp>
    </p:spTree>
    <p:extLst>
      <p:ext uri="{BB962C8B-B14F-4D97-AF65-F5344CB8AC3E}">
        <p14:creationId xmlns:p14="http://schemas.microsoft.com/office/powerpoint/2010/main" val="1556919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m75aEhm-BY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
            <a:ext cx="9144000" cy="1633928"/>
          </a:xfrm>
        </p:spPr>
        <p:txBody>
          <a:bodyPr>
            <a:normAutofit fontScale="90000"/>
          </a:bodyPr>
          <a:lstStyle/>
          <a:p>
            <a:r>
              <a:rPr lang="en-US" dirty="0" smtClean="0"/>
              <a:t>6</a:t>
            </a:r>
            <a:r>
              <a:rPr lang="en-US" baseline="30000" dirty="0" smtClean="0"/>
              <a:t>th</a:t>
            </a:r>
            <a:r>
              <a:rPr lang="en-US" dirty="0" smtClean="0"/>
              <a:t> Grade Odyssey</a:t>
            </a:r>
            <a:br>
              <a:rPr lang="en-US" dirty="0" smtClean="0"/>
            </a:br>
            <a:r>
              <a:rPr lang="en-US" dirty="0" smtClean="0"/>
              <a:t>1/30-2/3</a:t>
            </a:r>
            <a:endParaRPr lang="en-US" dirty="0"/>
          </a:p>
        </p:txBody>
      </p:sp>
      <p:sp>
        <p:nvSpPr>
          <p:cNvPr id="3" name="Subtitle 2"/>
          <p:cNvSpPr>
            <a:spLocks noGrp="1"/>
          </p:cNvSpPr>
          <p:nvPr>
            <p:ph type="subTitle" idx="1"/>
          </p:nvPr>
        </p:nvSpPr>
        <p:spPr>
          <a:xfrm>
            <a:off x="1524000" y="2158584"/>
            <a:ext cx="9144000" cy="4699416"/>
          </a:xfrm>
        </p:spPr>
        <p:txBody>
          <a:bodyPr>
            <a:normAutofit/>
          </a:bodyPr>
          <a:lstStyle/>
          <a:p>
            <a:pPr algn="l"/>
            <a:r>
              <a:rPr lang="en-US" dirty="0" smtClean="0"/>
              <a:t>Mon: Paste the Themes</a:t>
            </a:r>
          </a:p>
          <a:p>
            <a:pPr algn="l"/>
            <a:r>
              <a:rPr lang="en-US" dirty="0" smtClean="0"/>
              <a:t>Tues: Fairy Tale Themes </a:t>
            </a:r>
          </a:p>
          <a:p>
            <a:pPr algn="l"/>
            <a:r>
              <a:rPr lang="en-US" dirty="0" smtClean="0"/>
              <a:t>Wed: Fairy Tale Themes Presentations/ Reflection </a:t>
            </a:r>
          </a:p>
          <a:p>
            <a:pPr algn="l"/>
            <a:r>
              <a:rPr lang="en-US" dirty="0" smtClean="0"/>
              <a:t>Thurs: Skit Introduction/ Planning </a:t>
            </a:r>
          </a:p>
          <a:p>
            <a:pPr algn="l"/>
            <a:r>
              <a:rPr lang="en-US" dirty="0" smtClean="0"/>
              <a:t>Fri: Last Skit Planning Day</a:t>
            </a:r>
          </a:p>
          <a:p>
            <a:pPr algn="l"/>
            <a:r>
              <a:rPr lang="en-US" dirty="0" smtClean="0"/>
              <a:t>Mon: Performances</a:t>
            </a:r>
          </a:p>
          <a:p>
            <a:pPr algn="l"/>
            <a:r>
              <a:rPr lang="en-US" dirty="0" smtClean="0"/>
              <a:t>Tues: Read “Eleven” </a:t>
            </a:r>
          </a:p>
          <a:p>
            <a:pPr algn="l"/>
            <a:r>
              <a:rPr lang="en-US" dirty="0" smtClean="0"/>
              <a:t>Wed: Concentric Circles/ Theme statement worksheet</a:t>
            </a:r>
          </a:p>
          <a:p>
            <a:pPr algn="l"/>
            <a:r>
              <a:rPr lang="en-US" dirty="0" smtClean="0"/>
              <a:t>Thurs: Quiz over Theme 3.8</a:t>
            </a:r>
          </a:p>
          <a:p>
            <a:pPr algn="l"/>
            <a:r>
              <a:rPr lang="en-US" dirty="0" smtClean="0"/>
              <a:t>Fri: On-Demand Scavenger Hunt</a:t>
            </a:r>
            <a:endParaRPr lang="en-US" dirty="0"/>
          </a:p>
        </p:txBody>
      </p:sp>
      <p:cxnSp>
        <p:nvCxnSpPr>
          <p:cNvPr id="5" name="Straight Connector 4"/>
          <p:cNvCxnSpPr/>
          <p:nvPr/>
        </p:nvCxnSpPr>
        <p:spPr>
          <a:xfrm>
            <a:off x="257331" y="4377128"/>
            <a:ext cx="11677337" cy="1499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176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r>
              <a:rPr lang="en-US" sz="6000" dirty="0" smtClean="0"/>
              <a:t>Thursday</a:t>
            </a:r>
            <a:endParaRPr lang="en-US" sz="6000" dirty="0"/>
          </a:p>
        </p:txBody>
      </p:sp>
      <p:sp>
        <p:nvSpPr>
          <p:cNvPr id="3" name="Content Placeholder 2"/>
          <p:cNvSpPr>
            <a:spLocks noGrp="1"/>
          </p:cNvSpPr>
          <p:nvPr>
            <p:ph idx="1"/>
          </p:nvPr>
        </p:nvSpPr>
        <p:spPr>
          <a:xfrm>
            <a:off x="838199" y="1825625"/>
            <a:ext cx="11183911" cy="4351338"/>
          </a:xfrm>
        </p:spPr>
        <p:txBody>
          <a:bodyPr>
            <a:noAutofit/>
          </a:bodyPr>
          <a:lstStyle/>
          <a:p>
            <a:r>
              <a:rPr lang="en-US" sz="4000" dirty="0" smtClean="0"/>
              <a:t>Fill out your agenda</a:t>
            </a:r>
          </a:p>
          <a:p>
            <a:r>
              <a:rPr lang="en-US" sz="4000" dirty="0" smtClean="0"/>
              <a:t>Answer this bell Ringer on a separate piece of paper: </a:t>
            </a:r>
          </a:p>
          <a:p>
            <a:r>
              <a:rPr lang="en-US" sz="5400" dirty="0"/>
              <a:t>How could conflict in a story lead to understanding the theme?  </a:t>
            </a:r>
          </a:p>
        </p:txBody>
      </p:sp>
    </p:spTree>
    <p:extLst>
      <p:ext uri="{BB962C8B-B14F-4D97-AF65-F5344CB8AC3E}">
        <p14:creationId xmlns:p14="http://schemas.microsoft.com/office/powerpoint/2010/main" val="2136146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04537"/>
          </a:xfrm>
        </p:spPr>
        <p:txBody>
          <a:bodyPr/>
          <a:lstStyle/>
          <a:p>
            <a:pPr algn="ctr"/>
            <a:r>
              <a:rPr lang="en-US" b="1" dirty="0" smtClean="0"/>
              <a:t>Group Choice Story</a:t>
            </a:r>
            <a:endParaRPr lang="en-US" b="1" dirty="0"/>
          </a:p>
        </p:txBody>
      </p:sp>
      <p:sp>
        <p:nvSpPr>
          <p:cNvPr id="3" name="Content Placeholder 2"/>
          <p:cNvSpPr>
            <a:spLocks noGrp="1"/>
          </p:cNvSpPr>
          <p:nvPr>
            <p:ph idx="1"/>
          </p:nvPr>
        </p:nvSpPr>
        <p:spPr>
          <a:xfrm>
            <a:off x="284813" y="704538"/>
            <a:ext cx="11907187" cy="5472425"/>
          </a:xfrm>
        </p:spPr>
        <p:txBody>
          <a:bodyPr>
            <a:noAutofit/>
          </a:bodyPr>
          <a:lstStyle/>
          <a:p>
            <a:r>
              <a:rPr lang="en-US" sz="4000" dirty="0" smtClean="0"/>
              <a:t>While other groups present their stories, take notes on your chart.  </a:t>
            </a:r>
          </a:p>
          <a:p>
            <a:r>
              <a:rPr lang="en-US" sz="4000" dirty="0" smtClean="0"/>
              <a:t>Be sure to clearly identify the theme statement of each story. </a:t>
            </a:r>
          </a:p>
          <a:p>
            <a:endParaRPr lang="en-US" sz="4000" dirty="0"/>
          </a:p>
          <a:p>
            <a:r>
              <a:rPr lang="en-US" sz="4000" dirty="0" smtClean="0"/>
              <a:t>When you finish, answer the reflection questions.</a:t>
            </a:r>
          </a:p>
          <a:p>
            <a:endParaRPr lang="en-US" sz="4000" dirty="0"/>
          </a:p>
        </p:txBody>
      </p:sp>
    </p:spTree>
    <p:extLst>
      <p:ext uri="{BB962C8B-B14F-4D97-AF65-F5344CB8AC3E}">
        <p14:creationId xmlns:p14="http://schemas.microsoft.com/office/powerpoint/2010/main" val="24822375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 </a:t>
            </a:r>
            <a:endParaRPr lang="en-US" dirty="0"/>
          </a:p>
        </p:txBody>
      </p:sp>
      <p:sp>
        <p:nvSpPr>
          <p:cNvPr id="3" name="Content Placeholder 2"/>
          <p:cNvSpPr>
            <a:spLocks noGrp="1"/>
          </p:cNvSpPr>
          <p:nvPr>
            <p:ph idx="1"/>
          </p:nvPr>
        </p:nvSpPr>
        <p:spPr/>
        <p:txBody>
          <a:bodyPr>
            <a:noAutofit/>
          </a:bodyPr>
          <a:lstStyle/>
          <a:p>
            <a:pPr marL="0" lvl="0" indent="0">
              <a:lnSpc>
                <a:spcPct val="100000"/>
              </a:lnSpc>
              <a:spcBef>
                <a:spcPts val="0"/>
              </a:spcBef>
              <a:buNone/>
            </a:pPr>
            <a:r>
              <a:rPr lang="en-US" sz="4400" cap="all" dirty="0" smtClean="0"/>
              <a:t>I can create a story based on a theme.  </a:t>
            </a:r>
          </a:p>
          <a:p>
            <a:pPr marL="0" lvl="0" indent="0">
              <a:lnSpc>
                <a:spcPct val="100000"/>
              </a:lnSpc>
              <a:spcBef>
                <a:spcPts val="0"/>
              </a:spcBef>
              <a:buNone/>
            </a:pPr>
            <a:endParaRPr lang="en-US" sz="4400" cap="all" dirty="0"/>
          </a:p>
          <a:p>
            <a:pPr marL="0" lvl="0" indent="0">
              <a:lnSpc>
                <a:spcPct val="100000"/>
              </a:lnSpc>
              <a:spcBef>
                <a:spcPts val="0"/>
              </a:spcBef>
              <a:buNone/>
            </a:pPr>
            <a:endParaRPr lang="en-US" sz="4400" cap="all" dirty="0" smtClean="0"/>
          </a:p>
          <a:p>
            <a:pPr marL="0" lvl="0" indent="0">
              <a:lnSpc>
                <a:spcPct val="100000"/>
              </a:lnSpc>
              <a:spcBef>
                <a:spcPts val="0"/>
              </a:spcBef>
              <a:buNone/>
            </a:pPr>
            <a:r>
              <a:rPr lang="en-US" sz="3600" dirty="0" smtClean="0"/>
              <a:t>RL 6.2: Determine </a:t>
            </a:r>
            <a:r>
              <a:rPr lang="en-US" sz="3600" dirty="0"/>
              <a:t>a theme or central idea of a text and how it is conveyed through particular details; provide a summary of the text distinct from personal opinions or judgments.</a:t>
            </a:r>
          </a:p>
        </p:txBody>
      </p:sp>
      <p:pic>
        <p:nvPicPr>
          <p:cNvPr id="4" name="Picture 3"/>
          <p:cNvPicPr>
            <a:picLocks noChangeAspect="1"/>
          </p:cNvPicPr>
          <p:nvPr/>
        </p:nvPicPr>
        <p:blipFill>
          <a:blip r:embed="rId2"/>
          <a:stretch>
            <a:fillRect/>
          </a:stretch>
        </p:blipFill>
        <p:spPr>
          <a:xfrm>
            <a:off x="10493114" y="0"/>
            <a:ext cx="1698885" cy="1698885"/>
          </a:xfrm>
          <a:prstGeom prst="rect">
            <a:avLst/>
          </a:prstGeom>
        </p:spPr>
      </p:pic>
    </p:spTree>
    <p:extLst>
      <p:ext uri="{BB962C8B-B14F-4D97-AF65-F5344CB8AC3E}">
        <p14:creationId xmlns:p14="http://schemas.microsoft.com/office/powerpoint/2010/main" val="588127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dirty="0" smtClean="0"/>
              <a:t>Guess that THEME!  </a:t>
            </a:r>
            <a:br>
              <a:rPr lang="en-US" sz="5400" dirty="0" smtClean="0"/>
            </a:br>
            <a:r>
              <a:rPr lang="en-US" sz="5400" dirty="0" smtClean="0"/>
              <a:t>Skit Directions/ Procedures</a:t>
            </a:r>
            <a:endParaRPr lang="en-US" sz="5400" dirty="0"/>
          </a:p>
        </p:txBody>
      </p:sp>
      <p:sp>
        <p:nvSpPr>
          <p:cNvPr id="3" name="Content Placeholder 2"/>
          <p:cNvSpPr>
            <a:spLocks noGrp="1"/>
          </p:cNvSpPr>
          <p:nvPr>
            <p:ph idx="1"/>
          </p:nvPr>
        </p:nvSpPr>
        <p:spPr/>
        <p:txBody>
          <a:bodyPr>
            <a:normAutofit/>
          </a:bodyPr>
          <a:lstStyle/>
          <a:p>
            <a:r>
              <a:rPr lang="en-US" sz="4400" dirty="0" smtClean="0"/>
              <a:t>Read along as we go over directions and details.  </a:t>
            </a:r>
            <a:endParaRPr lang="en-US" sz="4400" dirty="0"/>
          </a:p>
        </p:txBody>
      </p:sp>
    </p:spTree>
    <p:extLst>
      <p:ext uri="{BB962C8B-B14F-4D97-AF65-F5344CB8AC3E}">
        <p14:creationId xmlns:p14="http://schemas.microsoft.com/office/powerpoint/2010/main" val="857218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r>
              <a:rPr lang="en-US" sz="6000" dirty="0" smtClean="0"/>
              <a:t>Friday</a:t>
            </a:r>
            <a:endParaRPr lang="en-US" sz="6000" dirty="0"/>
          </a:p>
        </p:txBody>
      </p:sp>
      <p:sp>
        <p:nvSpPr>
          <p:cNvPr id="3" name="Content Placeholder 2"/>
          <p:cNvSpPr>
            <a:spLocks noGrp="1"/>
          </p:cNvSpPr>
          <p:nvPr>
            <p:ph idx="1"/>
          </p:nvPr>
        </p:nvSpPr>
        <p:spPr>
          <a:xfrm>
            <a:off x="838199" y="1825625"/>
            <a:ext cx="11183911" cy="4351338"/>
          </a:xfrm>
        </p:spPr>
        <p:txBody>
          <a:bodyPr>
            <a:noAutofit/>
          </a:bodyPr>
          <a:lstStyle/>
          <a:p>
            <a:r>
              <a:rPr lang="en-US" sz="4000" dirty="0" smtClean="0"/>
              <a:t>Fill out your agenda</a:t>
            </a:r>
          </a:p>
          <a:p>
            <a:r>
              <a:rPr lang="en-US" sz="4000" dirty="0" smtClean="0"/>
              <a:t>Answer this bell Ringer on a separate piece of paper: </a:t>
            </a:r>
          </a:p>
          <a:p>
            <a:r>
              <a:rPr lang="en-US" sz="5400" dirty="0" smtClean="0"/>
              <a:t>What was a theme of The Lion King?  </a:t>
            </a:r>
            <a:endParaRPr lang="en-US" sz="5400" dirty="0"/>
          </a:p>
        </p:txBody>
      </p:sp>
    </p:spTree>
    <p:extLst>
      <p:ext uri="{BB962C8B-B14F-4D97-AF65-F5344CB8AC3E}">
        <p14:creationId xmlns:p14="http://schemas.microsoft.com/office/powerpoint/2010/main" val="1799462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YOUR Bell Ringers</a:t>
            </a:r>
            <a:endParaRPr lang="en-US" dirty="0"/>
          </a:p>
        </p:txBody>
      </p:sp>
      <p:sp>
        <p:nvSpPr>
          <p:cNvPr id="3" name="Content Placeholder 2"/>
          <p:cNvSpPr>
            <a:spLocks noGrp="1"/>
          </p:cNvSpPr>
          <p:nvPr>
            <p:ph idx="1"/>
          </p:nvPr>
        </p:nvSpPr>
        <p:spPr/>
        <p:txBody>
          <a:bodyPr/>
          <a:lstStyle/>
          <a:p>
            <a:r>
              <a:rPr lang="en-US" dirty="0" smtClean="0"/>
              <a:t>Be sure to write in the correct answer in </a:t>
            </a:r>
            <a:r>
              <a:rPr lang="en-US" dirty="0" smtClean="0">
                <a:solidFill>
                  <a:srgbClr val="FF0000"/>
                </a:solidFill>
              </a:rPr>
              <a:t>RED PEN</a:t>
            </a:r>
          </a:p>
          <a:p>
            <a:r>
              <a:rPr lang="en-US" sz="4400" dirty="0" smtClean="0">
                <a:solidFill>
                  <a:srgbClr val="FF0000"/>
                </a:solidFill>
              </a:rPr>
              <a:t>4 points per day</a:t>
            </a:r>
          </a:p>
          <a:p>
            <a:endParaRPr lang="en-US" sz="4400" dirty="0">
              <a:solidFill>
                <a:srgbClr val="FF0000"/>
              </a:solidFill>
            </a:endParaRPr>
          </a:p>
          <a:p>
            <a:pPr marL="0" indent="0">
              <a:buNone/>
            </a:pPr>
            <a:r>
              <a:rPr lang="en-US" sz="4400" dirty="0" smtClean="0">
                <a:solidFill>
                  <a:srgbClr val="FF0000"/>
                </a:solidFill>
              </a:rPr>
              <a:t>TOTAL + ___ / 16</a:t>
            </a:r>
            <a:endParaRPr lang="en-US" sz="4400" dirty="0"/>
          </a:p>
        </p:txBody>
      </p:sp>
    </p:spTree>
    <p:extLst>
      <p:ext uri="{BB962C8B-B14F-4D97-AF65-F5344CB8AC3E}">
        <p14:creationId xmlns:p14="http://schemas.microsoft.com/office/powerpoint/2010/main" val="327329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 </a:t>
            </a:r>
            <a:endParaRPr lang="en-US" dirty="0"/>
          </a:p>
        </p:txBody>
      </p:sp>
      <p:sp>
        <p:nvSpPr>
          <p:cNvPr id="3" name="Content Placeholder 2"/>
          <p:cNvSpPr>
            <a:spLocks noGrp="1"/>
          </p:cNvSpPr>
          <p:nvPr>
            <p:ph idx="1"/>
          </p:nvPr>
        </p:nvSpPr>
        <p:spPr/>
        <p:txBody>
          <a:bodyPr>
            <a:noAutofit/>
          </a:bodyPr>
          <a:lstStyle/>
          <a:p>
            <a:pPr marL="0" lvl="0" indent="0">
              <a:lnSpc>
                <a:spcPct val="100000"/>
              </a:lnSpc>
              <a:spcBef>
                <a:spcPts val="0"/>
              </a:spcBef>
              <a:buNone/>
            </a:pPr>
            <a:r>
              <a:rPr lang="en-US" sz="4400" cap="all" dirty="0" smtClean="0"/>
              <a:t>I can create a story based on a theme.  </a:t>
            </a:r>
          </a:p>
          <a:p>
            <a:pPr marL="0" lvl="0" indent="0">
              <a:lnSpc>
                <a:spcPct val="100000"/>
              </a:lnSpc>
              <a:spcBef>
                <a:spcPts val="0"/>
              </a:spcBef>
              <a:buNone/>
            </a:pPr>
            <a:endParaRPr lang="en-US" sz="4400" cap="all" dirty="0"/>
          </a:p>
          <a:p>
            <a:pPr marL="0" lvl="0" indent="0">
              <a:lnSpc>
                <a:spcPct val="100000"/>
              </a:lnSpc>
              <a:spcBef>
                <a:spcPts val="0"/>
              </a:spcBef>
              <a:buNone/>
            </a:pPr>
            <a:endParaRPr lang="en-US" sz="4400" cap="all" dirty="0" smtClean="0"/>
          </a:p>
          <a:p>
            <a:pPr marL="0" lvl="0" indent="0">
              <a:lnSpc>
                <a:spcPct val="100000"/>
              </a:lnSpc>
              <a:spcBef>
                <a:spcPts val="0"/>
              </a:spcBef>
              <a:buNone/>
            </a:pPr>
            <a:r>
              <a:rPr lang="en-US" sz="3600" dirty="0" smtClean="0"/>
              <a:t>RL 6.2: Determine </a:t>
            </a:r>
            <a:r>
              <a:rPr lang="en-US" sz="3600" dirty="0"/>
              <a:t>a theme or central idea of a text and how it is conveyed through particular details; provide a summary of the text distinct from personal opinions or judgments.</a:t>
            </a:r>
          </a:p>
        </p:txBody>
      </p:sp>
      <p:pic>
        <p:nvPicPr>
          <p:cNvPr id="4" name="Picture 3"/>
          <p:cNvPicPr>
            <a:picLocks noChangeAspect="1"/>
          </p:cNvPicPr>
          <p:nvPr/>
        </p:nvPicPr>
        <p:blipFill>
          <a:blip r:embed="rId2"/>
          <a:stretch>
            <a:fillRect/>
          </a:stretch>
        </p:blipFill>
        <p:spPr>
          <a:xfrm>
            <a:off x="10493114" y="0"/>
            <a:ext cx="1698885" cy="1698885"/>
          </a:xfrm>
          <a:prstGeom prst="rect">
            <a:avLst/>
          </a:prstGeom>
        </p:spPr>
      </p:pic>
    </p:spTree>
    <p:extLst>
      <p:ext uri="{BB962C8B-B14F-4D97-AF65-F5344CB8AC3E}">
        <p14:creationId xmlns:p14="http://schemas.microsoft.com/office/powerpoint/2010/main" val="5501711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normAutofit lnSpcReduction="10000"/>
          </a:bodyPr>
          <a:lstStyle/>
          <a:p>
            <a:r>
              <a:rPr lang="en-US" sz="4000" dirty="0" smtClean="0"/>
              <a:t>Answer the following question on a separate piece of paper in </a:t>
            </a:r>
            <a:r>
              <a:rPr lang="en-US" sz="4000" i="1" u="sng" dirty="0"/>
              <a:t>3-5 sentences</a:t>
            </a:r>
            <a:r>
              <a:rPr lang="en-US" sz="4000" dirty="0" smtClean="0"/>
              <a:t>.  </a:t>
            </a:r>
          </a:p>
          <a:p>
            <a:pPr marL="0" indent="0">
              <a:buNone/>
            </a:pPr>
            <a:endParaRPr lang="en-US" dirty="0"/>
          </a:p>
          <a:p>
            <a:pPr marL="742950" indent="-742950">
              <a:buAutoNum type="arabicPeriod"/>
            </a:pPr>
            <a:r>
              <a:rPr lang="en-US" sz="4000" b="1" dirty="0" smtClean="0"/>
              <a:t>What is theme?  Give your own example and explain it.  </a:t>
            </a:r>
          </a:p>
          <a:p>
            <a:pPr marL="742950" indent="-742950">
              <a:buAutoNum type="arabicPeriod"/>
            </a:pPr>
            <a:r>
              <a:rPr lang="en-US" sz="4000" b="1" dirty="0" smtClean="0"/>
              <a:t>What would a theme statement be for the story The Lion King? </a:t>
            </a:r>
            <a:r>
              <a:rPr lang="en-US" dirty="0" smtClean="0"/>
              <a:t/>
            </a:r>
            <a:br>
              <a:rPr lang="en-US" dirty="0" smtClean="0"/>
            </a:br>
            <a:endParaRPr lang="en-US" dirty="0"/>
          </a:p>
        </p:txBody>
      </p:sp>
    </p:spTree>
    <p:extLst>
      <p:ext uri="{BB962C8B-B14F-4D97-AF65-F5344CB8AC3E}">
        <p14:creationId xmlns:p14="http://schemas.microsoft.com/office/powerpoint/2010/main" val="4095571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alpha val="28000"/>
            </a:srgbClr>
          </a:solidFill>
        </p:spPr>
        <p:txBody>
          <a:bodyPr>
            <a:normAutofit/>
          </a:bodyPr>
          <a:lstStyle/>
          <a:p>
            <a:r>
              <a:rPr lang="en-US" sz="6000" dirty="0" smtClean="0"/>
              <a:t>Monday</a:t>
            </a:r>
            <a:endParaRPr lang="en-US" sz="6000" dirty="0"/>
          </a:p>
        </p:txBody>
      </p:sp>
      <p:sp>
        <p:nvSpPr>
          <p:cNvPr id="3" name="Content Placeholder 2"/>
          <p:cNvSpPr>
            <a:spLocks noGrp="1"/>
          </p:cNvSpPr>
          <p:nvPr>
            <p:ph idx="1"/>
          </p:nvPr>
        </p:nvSpPr>
        <p:spPr>
          <a:xfrm>
            <a:off x="838199" y="1825625"/>
            <a:ext cx="11183911" cy="4351338"/>
          </a:xfrm>
        </p:spPr>
        <p:txBody>
          <a:bodyPr>
            <a:noAutofit/>
          </a:bodyPr>
          <a:lstStyle/>
          <a:p>
            <a:r>
              <a:rPr lang="en-US" sz="4000" dirty="0" smtClean="0"/>
              <a:t>Fill out your agenda</a:t>
            </a:r>
          </a:p>
          <a:p>
            <a:r>
              <a:rPr lang="en-US" sz="4000" dirty="0" smtClean="0"/>
              <a:t>Answer this bell Ringer on a separate piece of paper: </a:t>
            </a:r>
          </a:p>
          <a:p>
            <a:r>
              <a:rPr lang="en-US" sz="5400" dirty="0" smtClean="0"/>
              <a:t>What is one way to determine the theme of a story? </a:t>
            </a:r>
            <a:endParaRPr lang="en-US" sz="5400" dirty="0"/>
          </a:p>
          <a:p>
            <a:r>
              <a:rPr lang="en-US" dirty="0" smtClean="0"/>
              <a:t>When you finish, you have time to work on </a:t>
            </a:r>
            <a:r>
              <a:rPr lang="en-US" dirty="0" err="1" smtClean="0"/>
              <a:t>Wordly</a:t>
            </a:r>
            <a:r>
              <a:rPr lang="en-US" dirty="0" smtClean="0"/>
              <a:t> Wise    </a:t>
            </a:r>
            <a:endParaRPr lang="en-US" dirty="0"/>
          </a:p>
        </p:txBody>
      </p:sp>
    </p:spTree>
    <p:extLst>
      <p:ext uri="{BB962C8B-B14F-4D97-AF65-F5344CB8AC3E}">
        <p14:creationId xmlns:p14="http://schemas.microsoft.com/office/powerpoint/2010/main" val="1871473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 </a:t>
            </a:r>
            <a:endParaRPr lang="en-US" dirty="0"/>
          </a:p>
        </p:txBody>
      </p:sp>
      <p:sp>
        <p:nvSpPr>
          <p:cNvPr id="3" name="Content Placeholder 2"/>
          <p:cNvSpPr>
            <a:spLocks noGrp="1"/>
          </p:cNvSpPr>
          <p:nvPr>
            <p:ph idx="1"/>
          </p:nvPr>
        </p:nvSpPr>
        <p:spPr/>
        <p:txBody>
          <a:bodyPr>
            <a:noAutofit/>
          </a:bodyPr>
          <a:lstStyle/>
          <a:p>
            <a:pPr marL="0" lvl="0" indent="0">
              <a:lnSpc>
                <a:spcPct val="100000"/>
              </a:lnSpc>
              <a:spcBef>
                <a:spcPts val="0"/>
              </a:spcBef>
              <a:buNone/>
            </a:pPr>
            <a:r>
              <a:rPr lang="en-US" sz="4400" cap="all" dirty="0" smtClean="0"/>
              <a:t>I can create a story based on a theme.  </a:t>
            </a:r>
          </a:p>
          <a:p>
            <a:pPr marL="0" lvl="0" indent="0">
              <a:lnSpc>
                <a:spcPct val="100000"/>
              </a:lnSpc>
              <a:spcBef>
                <a:spcPts val="0"/>
              </a:spcBef>
              <a:buNone/>
            </a:pPr>
            <a:endParaRPr lang="en-US" sz="4400" cap="all" dirty="0"/>
          </a:p>
          <a:p>
            <a:pPr marL="0" lvl="0" indent="0">
              <a:lnSpc>
                <a:spcPct val="100000"/>
              </a:lnSpc>
              <a:spcBef>
                <a:spcPts val="0"/>
              </a:spcBef>
              <a:buNone/>
            </a:pPr>
            <a:endParaRPr lang="en-US" sz="4400" cap="all" dirty="0" smtClean="0"/>
          </a:p>
          <a:p>
            <a:pPr marL="0" lvl="0" indent="0">
              <a:lnSpc>
                <a:spcPct val="100000"/>
              </a:lnSpc>
              <a:spcBef>
                <a:spcPts val="0"/>
              </a:spcBef>
              <a:buNone/>
            </a:pPr>
            <a:r>
              <a:rPr lang="en-US" sz="3600" dirty="0" smtClean="0"/>
              <a:t>RL 6.2: Determine </a:t>
            </a:r>
            <a:r>
              <a:rPr lang="en-US" sz="3600" dirty="0"/>
              <a:t>a theme or central idea of a text and how it is conveyed through particular details; provide a summary of the text distinct from personal opinions or judgments.</a:t>
            </a:r>
          </a:p>
        </p:txBody>
      </p:sp>
      <p:pic>
        <p:nvPicPr>
          <p:cNvPr id="4" name="Picture 3"/>
          <p:cNvPicPr>
            <a:picLocks noChangeAspect="1"/>
          </p:cNvPicPr>
          <p:nvPr/>
        </p:nvPicPr>
        <p:blipFill>
          <a:blip r:embed="rId2"/>
          <a:stretch>
            <a:fillRect/>
          </a:stretch>
        </p:blipFill>
        <p:spPr>
          <a:xfrm>
            <a:off x="10493114" y="0"/>
            <a:ext cx="1698885" cy="1698885"/>
          </a:xfrm>
          <a:prstGeom prst="rect">
            <a:avLst/>
          </a:prstGeom>
        </p:spPr>
      </p:pic>
    </p:spTree>
    <p:extLst>
      <p:ext uri="{BB962C8B-B14F-4D97-AF65-F5344CB8AC3E}">
        <p14:creationId xmlns:p14="http://schemas.microsoft.com/office/powerpoint/2010/main" val="793427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r>
              <a:rPr lang="en-US" sz="6000" dirty="0" smtClean="0"/>
              <a:t>Tuesday</a:t>
            </a:r>
            <a:endParaRPr lang="en-US" sz="6000" dirty="0"/>
          </a:p>
        </p:txBody>
      </p:sp>
      <p:sp>
        <p:nvSpPr>
          <p:cNvPr id="3" name="Content Placeholder 2"/>
          <p:cNvSpPr>
            <a:spLocks noGrp="1"/>
          </p:cNvSpPr>
          <p:nvPr>
            <p:ph idx="1"/>
          </p:nvPr>
        </p:nvSpPr>
        <p:spPr/>
        <p:txBody>
          <a:bodyPr>
            <a:noAutofit/>
          </a:bodyPr>
          <a:lstStyle/>
          <a:p>
            <a:r>
              <a:rPr lang="en-US" sz="4000" dirty="0" smtClean="0"/>
              <a:t>Fill out your agenda</a:t>
            </a:r>
          </a:p>
          <a:p>
            <a:r>
              <a:rPr lang="en-US" sz="4000" dirty="0" smtClean="0"/>
              <a:t>Have your NTI work out if it is finished</a:t>
            </a:r>
          </a:p>
          <a:p>
            <a:r>
              <a:rPr lang="en-US" sz="4000" dirty="0" smtClean="0"/>
              <a:t>Bell Ringer (on a separate piece of paper): </a:t>
            </a:r>
            <a:endParaRPr lang="en-US" sz="4000" dirty="0"/>
          </a:p>
          <a:p>
            <a:r>
              <a:rPr lang="en-US" sz="7200" dirty="0" smtClean="0"/>
              <a:t>What is theme?  Give an example of a theme statement.  </a:t>
            </a:r>
          </a:p>
        </p:txBody>
      </p:sp>
    </p:spTree>
    <p:extLst>
      <p:ext uri="{BB962C8B-B14F-4D97-AF65-F5344CB8AC3E}">
        <p14:creationId xmlns:p14="http://schemas.microsoft.com/office/powerpoint/2010/main" val="1825785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Skit Directions/ Procedures</a:t>
            </a:r>
            <a:endParaRPr lang="en-US" sz="5400" dirty="0"/>
          </a:p>
        </p:txBody>
      </p:sp>
      <p:sp>
        <p:nvSpPr>
          <p:cNvPr id="3" name="Content Placeholder 2"/>
          <p:cNvSpPr>
            <a:spLocks noGrp="1"/>
          </p:cNvSpPr>
          <p:nvPr>
            <p:ph idx="1"/>
          </p:nvPr>
        </p:nvSpPr>
        <p:spPr/>
        <p:txBody>
          <a:bodyPr>
            <a:normAutofit/>
          </a:bodyPr>
          <a:lstStyle/>
          <a:p>
            <a:endParaRPr lang="en-US" sz="4400" dirty="0"/>
          </a:p>
        </p:txBody>
      </p:sp>
    </p:spTree>
    <p:extLst>
      <p:ext uri="{BB962C8B-B14F-4D97-AF65-F5344CB8AC3E}">
        <p14:creationId xmlns:p14="http://schemas.microsoft.com/office/powerpoint/2010/main" val="20542100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alpha val="28000"/>
            </a:srgbClr>
          </a:solidFill>
        </p:spPr>
        <p:txBody>
          <a:bodyPr>
            <a:normAutofit/>
          </a:bodyPr>
          <a:lstStyle/>
          <a:p>
            <a:r>
              <a:rPr lang="en-US" sz="6000" dirty="0" smtClean="0"/>
              <a:t>Tuesday</a:t>
            </a:r>
            <a:endParaRPr lang="en-US" sz="6000" dirty="0"/>
          </a:p>
        </p:txBody>
      </p:sp>
      <p:sp>
        <p:nvSpPr>
          <p:cNvPr id="3" name="Content Placeholder 2"/>
          <p:cNvSpPr>
            <a:spLocks noGrp="1"/>
          </p:cNvSpPr>
          <p:nvPr>
            <p:ph idx="1"/>
          </p:nvPr>
        </p:nvSpPr>
        <p:spPr>
          <a:xfrm>
            <a:off x="838199" y="1825625"/>
            <a:ext cx="11183911" cy="4351338"/>
          </a:xfrm>
        </p:spPr>
        <p:txBody>
          <a:bodyPr>
            <a:noAutofit/>
          </a:bodyPr>
          <a:lstStyle/>
          <a:p>
            <a:r>
              <a:rPr lang="en-US" sz="4000" dirty="0" smtClean="0"/>
              <a:t>Fill out your agenda</a:t>
            </a:r>
          </a:p>
          <a:p>
            <a:r>
              <a:rPr lang="en-US" sz="4000" dirty="0" smtClean="0"/>
              <a:t>Answer this bell Ringer on a separate piece of paper: </a:t>
            </a:r>
          </a:p>
          <a:p>
            <a:r>
              <a:rPr lang="en-US" sz="5400" dirty="0" smtClean="0"/>
              <a:t>What </a:t>
            </a:r>
            <a:r>
              <a:rPr lang="en-US" sz="5400" dirty="0" smtClean="0"/>
              <a:t>is your group theme?  ***SHHHHHH Be sure it stays a secret!  </a:t>
            </a:r>
            <a:endParaRPr lang="en-US" sz="5400" dirty="0" smtClean="0"/>
          </a:p>
        </p:txBody>
      </p:sp>
    </p:spTree>
    <p:extLst>
      <p:ext uri="{BB962C8B-B14F-4D97-AF65-F5344CB8AC3E}">
        <p14:creationId xmlns:p14="http://schemas.microsoft.com/office/powerpoint/2010/main" val="19923217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 </a:t>
            </a:r>
            <a:endParaRPr lang="en-US" dirty="0"/>
          </a:p>
        </p:txBody>
      </p:sp>
      <p:sp>
        <p:nvSpPr>
          <p:cNvPr id="3" name="Content Placeholder 2"/>
          <p:cNvSpPr>
            <a:spLocks noGrp="1"/>
          </p:cNvSpPr>
          <p:nvPr>
            <p:ph idx="1"/>
          </p:nvPr>
        </p:nvSpPr>
        <p:spPr/>
        <p:txBody>
          <a:bodyPr>
            <a:noAutofit/>
          </a:bodyPr>
          <a:lstStyle/>
          <a:p>
            <a:pPr marL="0" lvl="0" indent="0">
              <a:lnSpc>
                <a:spcPct val="100000"/>
              </a:lnSpc>
              <a:spcBef>
                <a:spcPts val="0"/>
              </a:spcBef>
              <a:buNone/>
            </a:pPr>
            <a:r>
              <a:rPr lang="en-US" sz="4400" cap="all" dirty="0" smtClean="0"/>
              <a:t>I can create a story based on a theme.  </a:t>
            </a:r>
          </a:p>
          <a:p>
            <a:pPr marL="0" lvl="0" indent="0">
              <a:lnSpc>
                <a:spcPct val="100000"/>
              </a:lnSpc>
              <a:spcBef>
                <a:spcPts val="0"/>
              </a:spcBef>
              <a:buNone/>
            </a:pPr>
            <a:endParaRPr lang="en-US" sz="4400" cap="all" dirty="0"/>
          </a:p>
          <a:p>
            <a:pPr marL="0" lvl="0" indent="0">
              <a:lnSpc>
                <a:spcPct val="100000"/>
              </a:lnSpc>
              <a:spcBef>
                <a:spcPts val="0"/>
              </a:spcBef>
              <a:buNone/>
            </a:pPr>
            <a:endParaRPr lang="en-US" sz="4400" cap="all" dirty="0" smtClean="0"/>
          </a:p>
          <a:p>
            <a:pPr marL="0" lvl="0" indent="0">
              <a:lnSpc>
                <a:spcPct val="100000"/>
              </a:lnSpc>
              <a:spcBef>
                <a:spcPts val="0"/>
              </a:spcBef>
              <a:buNone/>
            </a:pPr>
            <a:r>
              <a:rPr lang="en-US" sz="3600" dirty="0" smtClean="0"/>
              <a:t>RL 6.2: Determine </a:t>
            </a:r>
            <a:r>
              <a:rPr lang="en-US" sz="3600" dirty="0"/>
              <a:t>a theme or central idea of a text and how it is conveyed through particular details; provide a summary of the text distinct from personal opinions or judgments.</a:t>
            </a:r>
          </a:p>
        </p:txBody>
      </p:sp>
      <p:pic>
        <p:nvPicPr>
          <p:cNvPr id="4" name="Picture 3"/>
          <p:cNvPicPr>
            <a:picLocks noChangeAspect="1"/>
          </p:cNvPicPr>
          <p:nvPr/>
        </p:nvPicPr>
        <p:blipFill>
          <a:blip r:embed="rId2"/>
          <a:stretch>
            <a:fillRect/>
          </a:stretch>
        </p:blipFill>
        <p:spPr>
          <a:xfrm>
            <a:off x="10493114" y="0"/>
            <a:ext cx="1698885" cy="1698885"/>
          </a:xfrm>
          <a:prstGeom prst="rect">
            <a:avLst/>
          </a:prstGeom>
        </p:spPr>
      </p:pic>
    </p:spTree>
    <p:extLst>
      <p:ext uri="{BB962C8B-B14F-4D97-AF65-F5344CB8AC3E}">
        <p14:creationId xmlns:p14="http://schemas.microsoft.com/office/powerpoint/2010/main" val="524338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Group Procedures: </a:t>
            </a:r>
            <a:r>
              <a:rPr lang="en-US" dirty="0"/>
              <a:t/>
            </a:r>
            <a:br>
              <a:rPr lang="en-US" dirty="0"/>
            </a:br>
            <a:endParaRPr lang="en-US" dirty="0"/>
          </a:p>
        </p:txBody>
      </p:sp>
      <p:sp>
        <p:nvSpPr>
          <p:cNvPr id="3" name="Content Placeholder 2"/>
          <p:cNvSpPr>
            <a:spLocks noGrp="1"/>
          </p:cNvSpPr>
          <p:nvPr>
            <p:ph idx="1"/>
          </p:nvPr>
        </p:nvSpPr>
        <p:spPr>
          <a:xfrm>
            <a:off x="838200" y="1043872"/>
            <a:ext cx="10515600" cy="5814127"/>
          </a:xfrm>
        </p:spPr>
        <p:txBody>
          <a:bodyPr>
            <a:normAutofit fontScale="92500" lnSpcReduction="20000"/>
          </a:bodyPr>
          <a:lstStyle/>
          <a:p>
            <a:pPr marL="514350" indent="-514350" fontAlgn="base">
              <a:buFont typeface="+mj-lt"/>
              <a:buAutoNum type="arabicPeriod"/>
            </a:pPr>
            <a:r>
              <a:rPr lang="en-US" b="1" u="sng" dirty="0" smtClean="0"/>
              <a:t>Leader</a:t>
            </a:r>
            <a:r>
              <a:rPr lang="en-US" dirty="0" smtClean="0"/>
              <a:t> </a:t>
            </a:r>
            <a:r>
              <a:rPr lang="en-US" dirty="0"/>
              <a:t>- The leader finds a location for the group.  They are the only student allowed to stand and get materials or get the teacher for help if needed.  The leader is not necessarily in charge, but rather the group’s facilitator and communicator.  </a:t>
            </a:r>
          </a:p>
          <a:p>
            <a:pPr marL="514350" indent="-514350" fontAlgn="base">
              <a:buFont typeface="+mj-lt"/>
              <a:buAutoNum type="arabicPeriod"/>
            </a:pPr>
            <a:r>
              <a:rPr lang="en-US" b="1" u="sng" dirty="0"/>
              <a:t>Spot</a:t>
            </a:r>
            <a:r>
              <a:rPr lang="en-US" dirty="0"/>
              <a:t> - The group stays in one location that has been chosen by the group leader until time is up.  Choose a spot that is helpful for your group to stay on task and focused.  </a:t>
            </a:r>
          </a:p>
          <a:p>
            <a:pPr marL="514350" indent="-514350" fontAlgn="base">
              <a:buFont typeface="+mj-lt"/>
              <a:buAutoNum type="arabicPeriod"/>
            </a:pPr>
            <a:r>
              <a:rPr lang="en-US" b="1" u="sng" dirty="0"/>
              <a:t>To-Do</a:t>
            </a:r>
            <a:r>
              <a:rPr lang="en-US" dirty="0"/>
              <a:t> - The first minute of group time should be spent discussing what do to-do for your project in order.  Then make a short to-do list to plan out your time.  </a:t>
            </a:r>
          </a:p>
          <a:p>
            <a:pPr marL="514350" indent="-514350" fontAlgn="base">
              <a:buFont typeface="+mj-lt"/>
              <a:buAutoNum type="arabicPeriod"/>
            </a:pPr>
            <a:r>
              <a:rPr lang="en-US" b="1" u="sng" dirty="0"/>
              <a:t>Time</a:t>
            </a:r>
            <a:r>
              <a:rPr lang="en-US" dirty="0"/>
              <a:t> - Decide how much time each part of the project would take.  Determine what will be accomplished during the time you have today.  Designate one group member to keep track of the time during class.  </a:t>
            </a:r>
          </a:p>
          <a:p>
            <a:pPr marL="514350" indent="-514350">
              <a:buFont typeface="+mj-lt"/>
              <a:buAutoNum type="arabicPeriod"/>
            </a:pPr>
            <a:r>
              <a:rPr lang="en-US" b="1" u="sng" dirty="0"/>
              <a:t>Check</a:t>
            </a:r>
            <a:r>
              <a:rPr lang="en-US" dirty="0"/>
              <a:t> - Hold each other accountable as a group to make sure everyone is on task.  Check in with the teacher to show your progress, ask questions or get clarification.  Check in with the teacher if your group needs help or to be redirected.  </a:t>
            </a:r>
            <a:endParaRPr lang="en-US" dirty="0"/>
          </a:p>
        </p:txBody>
      </p:sp>
    </p:spTree>
    <p:extLst>
      <p:ext uri="{BB962C8B-B14F-4D97-AF65-F5344CB8AC3E}">
        <p14:creationId xmlns:p14="http://schemas.microsoft.com/office/powerpoint/2010/main" val="2762220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alpha val="28000"/>
            </a:srgbClr>
          </a:solidFill>
        </p:spPr>
        <p:txBody>
          <a:bodyPr>
            <a:normAutofit/>
          </a:bodyPr>
          <a:lstStyle/>
          <a:p>
            <a:r>
              <a:rPr lang="en-US" sz="6000" dirty="0" smtClean="0"/>
              <a:t>Wednesday</a:t>
            </a:r>
            <a:endParaRPr lang="en-US" sz="6000" dirty="0"/>
          </a:p>
        </p:txBody>
      </p:sp>
      <p:sp>
        <p:nvSpPr>
          <p:cNvPr id="3" name="Content Placeholder 2"/>
          <p:cNvSpPr>
            <a:spLocks noGrp="1"/>
          </p:cNvSpPr>
          <p:nvPr>
            <p:ph idx="1"/>
          </p:nvPr>
        </p:nvSpPr>
        <p:spPr>
          <a:xfrm>
            <a:off x="838199" y="1825625"/>
            <a:ext cx="11183911" cy="4351338"/>
          </a:xfrm>
        </p:spPr>
        <p:txBody>
          <a:bodyPr>
            <a:noAutofit/>
          </a:bodyPr>
          <a:lstStyle/>
          <a:p>
            <a:r>
              <a:rPr lang="en-US" sz="4000" dirty="0" smtClean="0"/>
              <a:t>Fill out your agenda</a:t>
            </a:r>
          </a:p>
          <a:p>
            <a:r>
              <a:rPr lang="en-US" sz="4000" dirty="0" smtClean="0"/>
              <a:t>Answer this bell Ringer on a separate piece of paper: </a:t>
            </a:r>
          </a:p>
        </p:txBody>
      </p:sp>
    </p:spTree>
    <p:extLst>
      <p:ext uri="{BB962C8B-B14F-4D97-AF65-F5344CB8AC3E}">
        <p14:creationId xmlns:p14="http://schemas.microsoft.com/office/powerpoint/2010/main" val="1913172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 </a:t>
            </a:r>
            <a:endParaRPr lang="en-US" dirty="0"/>
          </a:p>
        </p:txBody>
      </p:sp>
      <p:sp>
        <p:nvSpPr>
          <p:cNvPr id="3" name="Content Placeholder 2"/>
          <p:cNvSpPr>
            <a:spLocks noGrp="1"/>
          </p:cNvSpPr>
          <p:nvPr>
            <p:ph idx="1"/>
          </p:nvPr>
        </p:nvSpPr>
        <p:spPr/>
        <p:txBody>
          <a:bodyPr>
            <a:noAutofit/>
          </a:bodyPr>
          <a:lstStyle/>
          <a:p>
            <a:pPr marL="0" lvl="0" indent="0">
              <a:lnSpc>
                <a:spcPct val="100000"/>
              </a:lnSpc>
              <a:spcBef>
                <a:spcPts val="0"/>
              </a:spcBef>
              <a:buNone/>
            </a:pPr>
            <a:r>
              <a:rPr lang="en-US" sz="4400" cap="all" dirty="0" smtClean="0"/>
              <a:t>I can determine the theme of a story.  </a:t>
            </a:r>
          </a:p>
          <a:p>
            <a:pPr marL="0" lvl="0" indent="0">
              <a:lnSpc>
                <a:spcPct val="100000"/>
              </a:lnSpc>
              <a:spcBef>
                <a:spcPts val="0"/>
              </a:spcBef>
              <a:buNone/>
            </a:pPr>
            <a:endParaRPr lang="en-US" sz="4400" cap="all" dirty="0"/>
          </a:p>
          <a:p>
            <a:pPr marL="0" lvl="0" indent="0">
              <a:lnSpc>
                <a:spcPct val="100000"/>
              </a:lnSpc>
              <a:spcBef>
                <a:spcPts val="0"/>
              </a:spcBef>
              <a:buNone/>
            </a:pPr>
            <a:endParaRPr lang="en-US" sz="4400" cap="all" dirty="0" smtClean="0"/>
          </a:p>
          <a:p>
            <a:pPr marL="0" lvl="0" indent="0">
              <a:lnSpc>
                <a:spcPct val="100000"/>
              </a:lnSpc>
              <a:spcBef>
                <a:spcPts val="0"/>
              </a:spcBef>
              <a:buNone/>
            </a:pPr>
            <a:r>
              <a:rPr lang="en-US" sz="3600" dirty="0" smtClean="0"/>
              <a:t>RL 6.2: Determine </a:t>
            </a:r>
            <a:r>
              <a:rPr lang="en-US" sz="3600" dirty="0"/>
              <a:t>a theme or central idea of a text and how it is conveyed through particular details; provide a summary of the text distinct from personal opinions or judgments.</a:t>
            </a:r>
          </a:p>
        </p:txBody>
      </p:sp>
      <p:pic>
        <p:nvPicPr>
          <p:cNvPr id="4" name="Picture 3"/>
          <p:cNvPicPr>
            <a:picLocks noChangeAspect="1"/>
          </p:cNvPicPr>
          <p:nvPr/>
        </p:nvPicPr>
        <p:blipFill>
          <a:blip r:embed="rId2"/>
          <a:stretch>
            <a:fillRect/>
          </a:stretch>
        </p:blipFill>
        <p:spPr>
          <a:xfrm>
            <a:off x="10493114" y="0"/>
            <a:ext cx="1698885" cy="1698885"/>
          </a:xfrm>
          <a:prstGeom prst="rect">
            <a:avLst/>
          </a:prstGeom>
        </p:spPr>
      </p:pic>
    </p:spTree>
    <p:extLst>
      <p:ext uri="{BB962C8B-B14F-4D97-AF65-F5344CB8AC3E}">
        <p14:creationId xmlns:p14="http://schemas.microsoft.com/office/powerpoint/2010/main" val="416518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GUESS THAT THEME!  </a:t>
            </a:r>
            <a:endParaRPr lang="en-US" dirty="0"/>
          </a:p>
        </p:txBody>
      </p:sp>
      <p:sp>
        <p:nvSpPr>
          <p:cNvPr id="3" name="Content Placeholder 2"/>
          <p:cNvSpPr>
            <a:spLocks noGrp="1"/>
          </p:cNvSpPr>
          <p:nvPr>
            <p:ph idx="1"/>
          </p:nvPr>
        </p:nvSpPr>
        <p:spPr/>
        <p:txBody>
          <a:bodyPr/>
          <a:lstStyle/>
          <a:p>
            <a:r>
              <a:rPr lang="en-US" dirty="0" smtClean="0"/>
              <a:t>Write details about each group’s skits on your worksheet.  </a:t>
            </a:r>
          </a:p>
          <a:p>
            <a:r>
              <a:rPr lang="en-US" dirty="0" smtClean="0"/>
              <a:t>Be sure to guess their theme by writing it on your paper too.  </a:t>
            </a:r>
            <a:endParaRPr lang="en-US" dirty="0"/>
          </a:p>
        </p:txBody>
      </p:sp>
    </p:spTree>
    <p:extLst>
      <p:ext uri="{BB962C8B-B14F-4D97-AF65-F5344CB8AC3E}">
        <p14:creationId xmlns:p14="http://schemas.microsoft.com/office/powerpoint/2010/main" val="131437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alpha val="28000"/>
            </a:srgbClr>
          </a:solidFill>
        </p:spPr>
        <p:txBody>
          <a:bodyPr>
            <a:normAutofit/>
          </a:bodyPr>
          <a:lstStyle/>
          <a:p>
            <a:r>
              <a:rPr lang="en-US" sz="6000" dirty="0" smtClean="0"/>
              <a:t>Thursday</a:t>
            </a:r>
            <a:endParaRPr lang="en-US" sz="6000" dirty="0"/>
          </a:p>
        </p:txBody>
      </p:sp>
      <p:sp>
        <p:nvSpPr>
          <p:cNvPr id="3" name="Content Placeholder 2"/>
          <p:cNvSpPr>
            <a:spLocks noGrp="1"/>
          </p:cNvSpPr>
          <p:nvPr>
            <p:ph idx="1"/>
          </p:nvPr>
        </p:nvSpPr>
        <p:spPr>
          <a:xfrm>
            <a:off x="838199" y="1825625"/>
            <a:ext cx="11183911" cy="4351338"/>
          </a:xfrm>
        </p:spPr>
        <p:txBody>
          <a:bodyPr>
            <a:noAutofit/>
          </a:bodyPr>
          <a:lstStyle/>
          <a:p>
            <a:r>
              <a:rPr lang="en-US" sz="4000" dirty="0" smtClean="0"/>
              <a:t>Fill out your agenda</a:t>
            </a:r>
          </a:p>
          <a:p>
            <a:r>
              <a:rPr lang="en-US" sz="4000" dirty="0" smtClean="0"/>
              <a:t>Answer this bell Ringer on a separate piece of paper: </a:t>
            </a:r>
          </a:p>
          <a:p>
            <a:r>
              <a:rPr lang="en-US" sz="5400" dirty="0" smtClean="0"/>
              <a:t>What does it feel like to turn another year older?  Explain using examples from your last birthday.  </a:t>
            </a:r>
            <a:endParaRPr lang="en-US" sz="5400" dirty="0"/>
          </a:p>
        </p:txBody>
      </p:sp>
    </p:spTree>
    <p:extLst>
      <p:ext uri="{BB962C8B-B14F-4D97-AF65-F5344CB8AC3E}">
        <p14:creationId xmlns:p14="http://schemas.microsoft.com/office/powerpoint/2010/main" val="1784534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GUESS THAT THEME!  </a:t>
            </a:r>
            <a:endParaRPr lang="en-US" dirty="0"/>
          </a:p>
        </p:txBody>
      </p:sp>
      <p:sp>
        <p:nvSpPr>
          <p:cNvPr id="3" name="Content Placeholder 2"/>
          <p:cNvSpPr>
            <a:spLocks noGrp="1"/>
          </p:cNvSpPr>
          <p:nvPr>
            <p:ph idx="1"/>
          </p:nvPr>
        </p:nvSpPr>
        <p:spPr/>
        <p:txBody>
          <a:bodyPr/>
          <a:lstStyle/>
          <a:p>
            <a:r>
              <a:rPr lang="en-US" dirty="0" smtClean="0"/>
              <a:t>Write details about each group’s skits on your worksheet.  </a:t>
            </a:r>
          </a:p>
          <a:p>
            <a:r>
              <a:rPr lang="en-US" dirty="0" smtClean="0"/>
              <a:t>Be sure to guess their theme by writing it on your paper too.  </a:t>
            </a:r>
            <a:endParaRPr lang="en-US" dirty="0"/>
          </a:p>
        </p:txBody>
      </p:sp>
    </p:spTree>
    <p:extLst>
      <p:ext uri="{BB962C8B-B14F-4D97-AF65-F5344CB8AC3E}">
        <p14:creationId xmlns:p14="http://schemas.microsoft.com/office/powerpoint/2010/main" val="626361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My 13</a:t>
            </a:r>
            <a:r>
              <a:rPr lang="en-US" baseline="30000" dirty="0" smtClean="0"/>
              <a:t>th</a:t>
            </a:r>
            <a:r>
              <a:rPr lang="en-US" dirty="0" smtClean="0"/>
              <a:t> Birthday</a:t>
            </a:r>
            <a:r>
              <a:rPr lang="is-IS" dirty="0" smtClean="0"/>
              <a:t>… </a:t>
            </a:r>
            <a:endParaRPr lang="en-US" dirty="0"/>
          </a:p>
        </p:txBody>
      </p:sp>
      <p:sp>
        <p:nvSpPr>
          <p:cNvPr id="3" name="Content Placeholder 2"/>
          <p:cNvSpPr>
            <a:spLocks noGrp="1"/>
          </p:cNvSpPr>
          <p:nvPr>
            <p:ph idx="1"/>
          </p:nvPr>
        </p:nvSpPr>
        <p:spPr/>
        <p:txBody>
          <a:bodyPr/>
          <a:lstStyle/>
          <a:p>
            <a:r>
              <a:rPr lang="en-US" sz="4000" dirty="0" smtClean="0"/>
              <a:t>What are some ways that we determine theme in a story?</a:t>
            </a:r>
          </a:p>
        </p:txBody>
      </p:sp>
    </p:spTree>
    <p:extLst>
      <p:ext uri="{BB962C8B-B14F-4D97-AF65-F5344CB8AC3E}">
        <p14:creationId xmlns:p14="http://schemas.microsoft.com/office/powerpoint/2010/main" val="972312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 </a:t>
            </a:r>
            <a:endParaRPr lang="en-US" dirty="0"/>
          </a:p>
        </p:txBody>
      </p:sp>
      <p:sp>
        <p:nvSpPr>
          <p:cNvPr id="3" name="Content Placeholder 2"/>
          <p:cNvSpPr>
            <a:spLocks noGrp="1"/>
          </p:cNvSpPr>
          <p:nvPr>
            <p:ph idx="1"/>
          </p:nvPr>
        </p:nvSpPr>
        <p:spPr/>
        <p:txBody>
          <a:bodyPr>
            <a:noAutofit/>
          </a:bodyPr>
          <a:lstStyle/>
          <a:p>
            <a:pPr marL="0" lvl="0" indent="0">
              <a:lnSpc>
                <a:spcPct val="100000"/>
              </a:lnSpc>
              <a:spcBef>
                <a:spcPts val="0"/>
              </a:spcBef>
              <a:buNone/>
            </a:pPr>
            <a:r>
              <a:rPr lang="en-US" sz="4400" cap="all" dirty="0" smtClean="0"/>
              <a:t>I can define and determine the theme.  </a:t>
            </a:r>
          </a:p>
          <a:p>
            <a:pPr marL="0" lvl="0" indent="0">
              <a:lnSpc>
                <a:spcPct val="100000"/>
              </a:lnSpc>
              <a:spcBef>
                <a:spcPts val="0"/>
              </a:spcBef>
              <a:buNone/>
            </a:pPr>
            <a:endParaRPr lang="en-US" sz="4400" cap="all" dirty="0"/>
          </a:p>
          <a:p>
            <a:pPr marL="0" lvl="0" indent="0">
              <a:lnSpc>
                <a:spcPct val="100000"/>
              </a:lnSpc>
              <a:spcBef>
                <a:spcPts val="0"/>
              </a:spcBef>
              <a:buNone/>
            </a:pPr>
            <a:endParaRPr lang="en-US" sz="4400" cap="all" dirty="0" smtClean="0"/>
          </a:p>
          <a:p>
            <a:pPr marL="0" lvl="0" indent="0">
              <a:lnSpc>
                <a:spcPct val="100000"/>
              </a:lnSpc>
              <a:spcBef>
                <a:spcPts val="0"/>
              </a:spcBef>
              <a:buNone/>
            </a:pPr>
            <a:r>
              <a:rPr lang="en-US" sz="3600" dirty="0" smtClean="0"/>
              <a:t>RL 6.2: Determine </a:t>
            </a:r>
            <a:r>
              <a:rPr lang="en-US" sz="3600" dirty="0"/>
              <a:t>a theme or central idea of a text and how it is conveyed through particular details; provide a summary of the text distinct from personal opinions or judgments.</a:t>
            </a:r>
          </a:p>
        </p:txBody>
      </p:sp>
      <p:pic>
        <p:nvPicPr>
          <p:cNvPr id="4" name="Picture 3"/>
          <p:cNvPicPr>
            <a:picLocks noChangeAspect="1"/>
          </p:cNvPicPr>
          <p:nvPr/>
        </p:nvPicPr>
        <p:blipFill>
          <a:blip r:embed="rId2"/>
          <a:stretch>
            <a:fillRect/>
          </a:stretch>
        </p:blipFill>
        <p:spPr>
          <a:xfrm>
            <a:off x="10493114" y="0"/>
            <a:ext cx="1698885" cy="1698885"/>
          </a:xfrm>
          <a:prstGeom prst="rect">
            <a:avLst/>
          </a:prstGeom>
        </p:spPr>
      </p:pic>
    </p:spTree>
    <p:extLst>
      <p:ext uri="{BB962C8B-B14F-4D97-AF65-F5344CB8AC3E}">
        <p14:creationId xmlns:p14="http://schemas.microsoft.com/office/powerpoint/2010/main" val="5898397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 </a:t>
            </a:r>
            <a:endParaRPr lang="en-US" dirty="0"/>
          </a:p>
        </p:txBody>
      </p:sp>
      <p:sp>
        <p:nvSpPr>
          <p:cNvPr id="3" name="Content Placeholder 2"/>
          <p:cNvSpPr>
            <a:spLocks noGrp="1"/>
          </p:cNvSpPr>
          <p:nvPr>
            <p:ph idx="1"/>
          </p:nvPr>
        </p:nvSpPr>
        <p:spPr/>
        <p:txBody>
          <a:bodyPr>
            <a:noAutofit/>
          </a:bodyPr>
          <a:lstStyle/>
          <a:p>
            <a:pPr marL="0" lvl="0" indent="0">
              <a:lnSpc>
                <a:spcPct val="100000"/>
              </a:lnSpc>
              <a:spcBef>
                <a:spcPts val="0"/>
              </a:spcBef>
              <a:buNone/>
            </a:pPr>
            <a:r>
              <a:rPr lang="en-US" sz="4400" cap="all" dirty="0" smtClean="0"/>
              <a:t>I can determine the theme of a story.  </a:t>
            </a:r>
          </a:p>
          <a:p>
            <a:pPr marL="0" lvl="0" indent="0">
              <a:lnSpc>
                <a:spcPct val="100000"/>
              </a:lnSpc>
              <a:spcBef>
                <a:spcPts val="0"/>
              </a:spcBef>
              <a:buNone/>
            </a:pPr>
            <a:endParaRPr lang="en-US" sz="4400" cap="all" dirty="0"/>
          </a:p>
          <a:p>
            <a:pPr marL="0" lvl="0" indent="0">
              <a:lnSpc>
                <a:spcPct val="100000"/>
              </a:lnSpc>
              <a:spcBef>
                <a:spcPts val="0"/>
              </a:spcBef>
              <a:buNone/>
            </a:pPr>
            <a:endParaRPr lang="en-US" sz="4400" cap="all" dirty="0" smtClean="0"/>
          </a:p>
          <a:p>
            <a:pPr marL="0" lvl="0" indent="0">
              <a:lnSpc>
                <a:spcPct val="100000"/>
              </a:lnSpc>
              <a:spcBef>
                <a:spcPts val="0"/>
              </a:spcBef>
              <a:buNone/>
            </a:pPr>
            <a:r>
              <a:rPr lang="en-US" sz="3600" dirty="0" smtClean="0"/>
              <a:t>RL 6.2: Determine </a:t>
            </a:r>
            <a:r>
              <a:rPr lang="en-US" sz="3600" dirty="0"/>
              <a:t>a theme or central idea of a text and how it is conveyed through particular details; provide a summary of the text distinct from personal opinions or judgments.</a:t>
            </a:r>
          </a:p>
        </p:txBody>
      </p:sp>
      <p:pic>
        <p:nvPicPr>
          <p:cNvPr id="4" name="Picture 3"/>
          <p:cNvPicPr>
            <a:picLocks noChangeAspect="1"/>
          </p:cNvPicPr>
          <p:nvPr/>
        </p:nvPicPr>
        <p:blipFill>
          <a:blip r:embed="rId2"/>
          <a:stretch>
            <a:fillRect/>
          </a:stretch>
        </p:blipFill>
        <p:spPr>
          <a:xfrm>
            <a:off x="10493114" y="0"/>
            <a:ext cx="1698885" cy="1698885"/>
          </a:xfrm>
          <a:prstGeom prst="rect">
            <a:avLst/>
          </a:prstGeom>
        </p:spPr>
      </p:pic>
    </p:spTree>
    <p:extLst>
      <p:ext uri="{BB962C8B-B14F-4D97-AF65-F5344CB8AC3E}">
        <p14:creationId xmlns:p14="http://schemas.microsoft.com/office/powerpoint/2010/main" val="922660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81022"/>
          </a:xfrm>
        </p:spPr>
        <p:txBody>
          <a:bodyPr>
            <a:normAutofit fontScale="90000"/>
          </a:bodyPr>
          <a:lstStyle/>
          <a:p>
            <a:r>
              <a:rPr lang="en-US" dirty="0" smtClean="0"/>
              <a:t>“Eleven” by Sandra Cisneros</a:t>
            </a:r>
            <a:br>
              <a:rPr lang="en-US" dirty="0" smtClean="0"/>
            </a:br>
            <a:r>
              <a:rPr lang="en-US" dirty="0" smtClean="0"/>
              <a:t>page 26</a:t>
            </a:r>
            <a:endParaRPr lang="en-US" dirty="0"/>
          </a:p>
        </p:txBody>
      </p:sp>
      <p:sp>
        <p:nvSpPr>
          <p:cNvPr id="3" name="Content Placeholder 2"/>
          <p:cNvSpPr>
            <a:spLocks noGrp="1"/>
          </p:cNvSpPr>
          <p:nvPr>
            <p:ph idx="1"/>
          </p:nvPr>
        </p:nvSpPr>
        <p:spPr>
          <a:xfrm>
            <a:off x="838200" y="1825625"/>
            <a:ext cx="4731619" cy="4351338"/>
          </a:xfrm>
        </p:spPr>
        <p:txBody>
          <a:bodyPr>
            <a:noAutofit/>
          </a:bodyPr>
          <a:lstStyle/>
          <a:p>
            <a:r>
              <a:rPr lang="en-US" sz="4000" dirty="0" smtClean="0"/>
              <a:t>While we read, make a two column chart.  </a:t>
            </a:r>
          </a:p>
          <a:p>
            <a:r>
              <a:rPr lang="en-US" sz="4000" dirty="0" smtClean="0"/>
              <a:t>Write down details from the story that you think may end up helping us determine the theme.  </a:t>
            </a:r>
            <a:endParaRPr lang="en-US" sz="4000" dirty="0"/>
          </a:p>
        </p:txBody>
      </p:sp>
      <p:pic>
        <p:nvPicPr>
          <p:cNvPr id="4" name="Picture 3"/>
          <p:cNvPicPr>
            <a:picLocks noChangeAspect="1"/>
          </p:cNvPicPr>
          <p:nvPr/>
        </p:nvPicPr>
        <p:blipFill>
          <a:blip r:embed="rId2"/>
          <a:stretch>
            <a:fillRect/>
          </a:stretch>
        </p:blipFill>
        <p:spPr>
          <a:xfrm>
            <a:off x="5569819" y="1181023"/>
            <a:ext cx="6622181" cy="4138863"/>
          </a:xfrm>
          <a:prstGeom prst="rect">
            <a:avLst/>
          </a:prstGeom>
        </p:spPr>
      </p:pic>
    </p:spTree>
    <p:extLst>
      <p:ext uri="{BB962C8B-B14F-4D97-AF65-F5344CB8AC3E}">
        <p14:creationId xmlns:p14="http://schemas.microsoft.com/office/powerpoint/2010/main" val="627289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Exit Slip</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4000" dirty="0" smtClean="0"/>
              <a:t>What is a theme of the story “Eleven” ?  </a:t>
            </a:r>
          </a:p>
          <a:p>
            <a:pPr marL="514350" indent="-514350">
              <a:buFont typeface="+mj-lt"/>
              <a:buAutoNum type="arabicPeriod"/>
            </a:pPr>
            <a:r>
              <a:rPr lang="en-US" sz="4000" dirty="0" smtClean="0"/>
              <a:t>How confident are you that your theme is correct?  Rate yourself on a scale of 1-10, then explain your number.  </a:t>
            </a:r>
          </a:p>
          <a:p>
            <a:pPr marL="514350" indent="-514350">
              <a:buFont typeface="+mj-lt"/>
              <a:buAutoNum type="arabicPeriod"/>
            </a:pPr>
            <a:r>
              <a:rPr lang="en-US" sz="4000" dirty="0" smtClean="0"/>
              <a:t>What questions do you still have about finding theme?   </a:t>
            </a:r>
            <a:endParaRPr lang="en-US" sz="4000" dirty="0"/>
          </a:p>
        </p:txBody>
      </p:sp>
    </p:spTree>
    <p:extLst>
      <p:ext uri="{BB962C8B-B14F-4D97-AF65-F5344CB8AC3E}">
        <p14:creationId xmlns:p14="http://schemas.microsoft.com/office/powerpoint/2010/main" val="1951310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alpha val="28000"/>
            </a:srgbClr>
          </a:solidFill>
        </p:spPr>
        <p:txBody>
          <a:bodyPr>
            <a:normAutofit/>
          </a:bodyPr>
          <a:lstStyle/>
          <a:p>
            <a:r>
              <a:rPr lang="en-US" sz="6000" dirty="0" smtClean="0"/>
              <a:t>Friday</a:t>
            </a:r>
            <a:endParaRPr lang="en-US" sz="6000" dirty="0"/>
          </a:p>
        </p:txBody>
      </p:sp>
      <p:sp>
        <p:nvSpPr>
          <p:cNvPr id="3" name="Content Placeholder 2"/>
          <p:cNvSpPr>
            <a:spLocks noGrp="1"/>
          </p:cNvSpPr>
          <p:nvPr>
            <p:ph idx="1"/>
          </p:nvPr>
        </p:nvSpPr>
        <p:spPr>
          <a:xfrm>
            <a:off x="838199" y="1825625"/>
            <a:ext cx="11183911" cy="4351338"/>
          </a:xfrm>
        </p:spPr>
        <p:txBody>
          <a:bodyPr>
            <a:noAutofit/>
          </a:bodyPr>
          <a:lstStyle/>
          <a:p>
            <a:r>
              <a:rPr lang="en-US" sz="4000" dirty="0" smtClean="0"/>
              <a:t>Fill out your </a:t>
            </a:r>
            <a:r>
              <a:rPr lang="en-US" sz="4000" dirty="0" smtClean="0"/>
              <a:t>agenda </a:t>
            </a:r>
          </a:p>
          <a:p>
            <a:r>
              <a:rPr lang="en-US" sz="4000" dirty="0" err="1" smtClean="0"/>
              <a:t>Wordly</a:t>
            </a:r>
            <a:r>
              <a:rPr lang="en-US" sz="4000" dirty="0" smtClean="0"/>
              <a:t> Wise #1 and Bell Ringers DUE TODAY</a:t>
            </a:r>
            <a:endParaRPr lang="en-US" sz="4000" dirty="0" smtClean="0"/>
          </a:p>
          <a:p>
            <a:r>
              <a:rPr lang="en-US" sz="4000" dirty="0" smtClean="0"/>
              <a:t>Answer this bell Ringer on a separate piece of paper: </a:t>
            </a:r>
          </a:p>
          <a:p>
            <a:r>
              <a:rPr lang="en-US" sz="5400" dirty="0" smtClean="0"/>
              <a:t>What was the most memorable part of the story yesterday? Why? </a:t>
            </a:r>
          </a:p>
        </p:txBody>
      </p:sp>
    </p:spTree>
    <p:extLst>
      <p:ext uri="{BB962C8B-B14F-4D97-AF65-F5344CB8AC3E}">
        <p14:creationId xmlns:p14="http://schemas.microsoft.com/office/powerpoint/2010/main" val="173961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 </a:t>
            </a:r>
            <a:endParaRPr lang="en-US" dirty="0"/>
          </a:p>
        </p:txBody>
      </p:sp>
      <p:sp>
        <p:nvSpPr>
          <p:cNvPr id="3" name="Content Placeholder 2"/>
          <p:cNvSpPr>
            <a:spLocks noGrp="1"/>
          </p:cNvSpPr>
          <p:nvPr>
            <p:ph idx="1"/>
          </p:nvPr>
        </p:nvSpPr>
        <p:spPr/>
        <p:txBody>
          <a:bodyPr>
            <a:noAutofit/>
          </a:bodyPr>
          <a:lstStyle/>
          <a:p>
            <a:pPr marL="0" lvl="0" indent="0">
              <a:lnSpc>
                <a:spcPct val="100000"/>
              </a:lnSpc>
              <a:spcBef>
                <a:spcPts val="0"/>
              </a:spcBef>
              <a:buNone/>
            </a:pPr>
            <a:r>
              <a:rPr lang="en-US" sz="4400" cap="all" dirty="0" smtClean="0"/>
              <a:t>I can determine the theme of a story.  </a:t>
            </a:r>
          </a:p>
          <a:p>
            <a:pPr marL="0" lvl="0" indent="0">
              <a:lnSpc>
                <a:spcPct val="100000"/>
              </a:lnSpc>
              <a:spcBef>
                <a:spcPts val="0"/>
              </a:spcBef>
              <a:buNone/>
            </a:pPr>
            <a:endParaRPr lang="en-US" sz="4400" cap="all" dirty="0"/>
          </a:p>
          <a:p>
            <a:pPr marL="0" lvl="0" indent="0">
              <a:lnSpc>
                <a:spcPct val="100000"/>
              </a:lnSpc>
              <a:spcBef>
                <a:spcPts val="0"/>
              </a:spcBef>
              <a:buNone/>
            </a:pPr>
            <a:endParaRPr lang="en-US" sz="4400" cap="all" dirty="0" smtClean="0"/>
          </a:p>
          <a:p>
            <a:pPr marL="0" lvl="0" indent="0">
              <a:lnSpc>
                <a:spcPct val="100000"/>
              </a:lnSpc>
              <a:spcBef>
                <a:spcPts val="0"/>
              </a:spcBef>
              <a:buNone/>
            </a:pPr>
            <a:r>
              <a:rPr lang="en-US" sz="3600" dirty="0" smtClean="0"/>
              <a:t>RL 6.2: Determine </a:t>
            </a:r>
            <a:r>
              <a:rPr lang="en-US" sz="3600" dirty="0"/>
              <a:t>a theme or central idea of a text and how it is conveyed through particular details; provide a summary of the text distinct from personal opinions or judgments.</a:t>
            </a:r>
          </a:p>
        </p:txBody>
      </p:sp>
      <p:pic>
        <p:nvPicPr>
          <p:cNvPr id="4" name="Picture 3"/>
          <p:cNvPicPr>
            <a:picLocks noChangeAspect="1"/>
          </p:cNvPicPr>
          <p:nvPr/>
        </p:nvPicPr>
        <p:blipFill>
          <a:blip r:embed="rId2"/>
          <a:stretch>
            <a:fillRect/>
          </a:stretch>
        </p:blipFill>
        <p:spPr>
          <a:xfrm>
            <a:off x="10493114" y="0"/>
            <a:ext cx="1698885" cy="1698885"/>
          </a:xfrm>
          <a:prstGeom prst="rect">
            <a:avLst/>
          </a:prstGeom>
        </p:spPr>
      </p:pic>
    </p:spTree>
    <p:extLst>
      <p:ext uri="{BB962C8B-B14F-4D97-AF65-F5344CB8AC3E}">
        <p14:creationId xmlns:p14="http://schemas.microsoft.com/office/powerpoint/2010/main" val="1706453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(3.8) on Theme</a:t>
            </a:r>
            <a:endParaRPr lang="en-US" dirty="0"/>
          </a:p>
        </p:txBody>
      </p:sp>
      <p:sp>
        <p:nvSpPr>
          <p:cNvPr id="3" name="Content Placeholder 2"/>
          <p:cNvSpPr>
            <a:spLocks noGrp="1"/>
          </p:cNvSpPr>
          <p:nvPr>
            <p:ph idx="1"/>
          </p:nvPr>
        </p:nvSpPr>
        <p:spPr/>
        <p:txBody>
          <a:bodyPr/>
          <a:lstStyle/>
          <a:p>
            <a:r>
              <a:rPr lang="en-US" dirty="0" smtClean="0"/>
              <a:t>Follow the directions on your quiz. </a:t>
            </a:r>
          </a:p>
          <a:p>
            <a:r>
              <a:rPr lang="en-US" dirty="0" smtClean="0"/>
              <a:t>When you finish, turn it into THEHUB and read silently.  </a:t>
            </a:r>
            <a:endParaRPr lang="en-US" dirty="0"/>
          </a:p>
        </p:txBody>
      </p:sp>
    </p:spTree>
    <p:extLst>
      <p:ext uri="{BB962C8B-B14F-4D97-AF65-F5344CB8AC3E}">
        <p14:creationId xmlns:p14="http://schemas.microsoft.com/office/powerpoint/2010/main" val="560586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next week…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36763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 </a:t>
            </a:r>
            <a:endParaRPr lang="en-US" dirty="0"/>
          </a:p>
        </p:txBody>
      </p:sp>
      <p:sp>
        <p:nvSpPr>
          <p:cNvPr id="3" name="Content Placeholder 2"/>
          <p:cNvSpPr>
            <a:spLocks noGrp="1"/>
          </p:cNvSpPr>
          <p:nvPr>
            <p:ph idx="1"/>
          </p:nvPr>
        </p:nvSpPr>
        <p:spPr/>
        <p:txBody>
          <a:bodyPr>
            <a:noAutofit/>
          </a:bodyPr>
          <a:lstStyle/>
          <a:p>
            <a:pPr marL="0" lvl="0" indent="0">
              <a:lnSpc>
                <a:spcPct val="100000"/>
              </a:lnSpc>
              <a:spcBef>
                <a:spcPts val="0"/>
              </a:spcBef>
              <a:buNone/>
            </a:pPr>
            <a:r>
              <a:rPr lang="en-US" sz="4400" cap="all" dirty="0" smtClean="0"/>
              <a:t>I can determine essential elements of an on-demand writing piece.  </a:t>
            </a:r>
            <a:endParaRPr lang="en-US" sz="3600" dirty="0"/>
          </a:p>
        </p:txBody>
      </p:sp>
      <p:pic>
        <p:nvPicPr>
          <p:cNvPr id="4" name="Picture 3"/>
          <p:cNvPicPr>
            <a:picLocks noChangeAspect="1"/>
          </p:cNvPicPr>
          <p:nvPr/>
        </p:nvPicPr>
        <p:blipFill>
          <a:blip r:embed="rId2"/>
          <a:stretch>
            <a:fillRect/>
          </a:stretch>
        </p:blipFill>
        <p:spPr>
          <a:xfrm>
            <a:off x="10493114" y="0"/>
            <a:ext cx="1698885" cy="1698885"/>
          </a:xfrm>
          <a:prstGeom prst="rect">
            <a:avLst/>
          </a:prstGeom>
        </p:spPr>
      </p:pic>
    </p:spTree>
    <p:extLst>
      <p:ext uri="{BB962C8B-B14F-4D97-AF65-F5344CB8AC3E}">
        <p14:creationId xmlns:p14="http://schemas.microsoft.com/office/powerpoint/2010/main" val="10444600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Scavenger Hunt</a:t>
            </a:r>
            <a:endParaRPr lang="en-US" dirty="0"/>
          </a:p>
        </p:txBody>
      </p:sp>
      <p:sp>
        <p:nvSpPr>
          <p:cNvPr id="3" name="Content Placeholder 2"/>
          <p:cNvSpPr>
            <a:spLocks noGrp="1"/>
          </p:cNvSpPr>
          <p:nvPr>
            <p:ph idx="1"/>
          </p:nvPr>
        </p:nvSpPr>
        <p:spPr/>
        <p:txBody>
          <a:bodyPr/>
          <a:lstStyle/>
          <a:p>
            <a:r>
              <a:rPr lang="en-US" dirty="0" smtClean="0"/>
              <a:t>Complete the Scavenger Hunt for your partner’s paper.  </a:t>
            </a:r>
          </a:p>
          <a:p>
            <a:r>
              <a:rPr lang="en-US" dirty="0" smtClean="0"/>
              <a:t>When you finish, turn in both your paper and </a:t>
            </a:r>
            <a:r>
              <a:rPr lang="en-US" smtClean="0"/>
              <a:t>the on-demand piece you annotated.  </a:t>
            </a:r>
            <a:endParaRPr lang="en-US"/>
          </a:p>
        </p:txBody>
      </p:sp>
    </p:spTree>
    <p:extLst>
      <p:ext uri="{BB962C8B-B14F-4D97-AF65-F5344CB8AC3E}">
        <p14:creationId xmlns:p14="http://schemas.microsoft.com/office/powerpoint/2010/main" val="1211286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Mystery Theme</a:t>
            </a:r>
            <a:endParaRPr lang="en-US" dirty="0"/>
          </a:p>
        </p:txBody>
      </p:sp>
      <p:sp>
        <p:nvSpPr>
          <p:cNvPr id="3" name="Content Placeholder 2"/>
          <p:cNvSpPr>
            <a:spLocks noGrp="1"/>
          </p:cNvSpPr>
          <p:nvPr>
            <p:ph idx="1"/>
          </p:nvPr>
        </p:nvSpPr>
        <p:spPr/>
        <p:txBody>
          <a:bodyPr>
            <a:normAutofit/>
          </a:bodyPr>
          <a:lstStyle/>
          <a:p>
            <a:r>
              <a:rPr lang="en-US" sz="4000" dirty="0" smtClean="0"/>
              <a:t>Read each of the book cover summaries.  </a:t>
            </a:r>
          </a:p>
          <a:p>
            <a:r>
              <a:rPr lang="en-US" sz="4000" dirty="0" smtClean="0"/>
              <a:t>Cut out each of the theme statements.  </a:t>
            </a:r>
          </a:p>
          <a:p>
            <a:r>
              <a:rPr lang="en-US" sz="4000" dirty="0" smtClean="0"/>
              <a:t>Rearrange each theme statement to fit under a particular summary.  </a:t>
            </a:r>
          </a:p>
          <a:p>
            <a:r>
              <a:rPr lang="en-US" sz="4000" dirty="0" smtClean="0"/>
              <a:t>When you are confident in your matches, glue them onto the paper to theme they match.  </a:t>
            </a:r>
            <a:endParaRPr lang="en-US" sz="4000" dirty="0"/>
          </a:p>
        </p:txBody>
      </p:sp>
    </p:spTree>
    <p:extLst>
      <p:ext uri="{BB962C8B-B14F-4D97-AF65-F5344CB8AC3E}">
        <p14:creationId xmlns:p14="http://schemas.microsoft.com/office/powerpoint/2010/main" val="1044762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r>
              <a:rPr lang="en-US" sz="6000" dirty="0" smtClean="0"/>
              <a:t>Wednesday</a:t>
            </a:r>
            <a:endParaRPr lang="en-US" sz="6000" dirty="0"/>
          </a:p>
        </p:txBody>
      </p:sp>
      <p:sp>
        <p:nvSpPr>
          <p:cNvPr id="3" name="Content Placeholder 2"/>
          <p:cNvSpPr>
            <a:spLocks noGrp="1"/>
          </p:cNvSpPr>
          <p:nvPr>
            <p:ph idx="1"/>
          </p:nvPr>
        </p:nvSpPr>
        <p:spPr/>
        <p:txBody>
          <a:bodyPr>
            <a:noAutofit/>
          </a:bodyPr>
          <a:lstStyle/>
          <a:p>
            <a:r>
              <a:rPr lang="en-US" sz="4000" dirty="0" smtClean="0"/>
              <a:t>Fill out your agenda </a:t>
            </a:r>
            <a:r>
              <a:rPr lang="en-US" sz="4000" i="1" dirty="0">
                <a:solidFill>
                  <a:srgbClr val="FF0000"/>
                </a:solidFill>
              </a:rPr>
              <a:t>(NTI work is due tomorrow!) </a:t>
            </a:r>
            <a:endParaRPr lang="en-US" sz="4000" dirty="0" smtClean="0"/>
          </a:p>
          <a:p>
            <a:r>
              <a:rPr lang="en-US" sz="4000" dirty="0" smtClean="0"/>
              <a:t>Answer this bell Ringer on a separate piece of paper: </a:t>
            </a:r>
            <a:endParaRPr lang="en-US" sz="4000" dirty="0"/>
          </a:p>
          <a:p>
            <a:r>
              <a:rPr lang="en-US" sz="7200" dirty="0" smtClean="0"/>
              <a:t>What is your favorite childhood fairytale or story?  Why?    </a:t>
            </a:r>
          </a:p>
        </p:txBody>
      </p:sp>
    </p:spTree>
    <p:extLst>
      <p:ext uri="{BB962C8B-B14F-4D97-AF65-F5344CB8AC3E}">
        <p14:creationId xmlns:p14="http://schemas.microsoft.com/office/powerpoint/2010/main" val="321504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 </a:t>
            </a:r>
            <a:endParaRPr lang="en-US" dirty="0"/>
          </a:p>
        </p:txBody>
      </p:sp>
      <p:sp>
        <p:nvSpPr>
          <p:cNvPr id="3" name="Content Placeholder 2"/>
          <p:cNvSpPr>
            <a:spLocks noGrp="1"/>
          </p:cNvSpPr>
          <p:nvPr>
            <p:ph idx="1"/>
          </p:nvPr>
        </p:nvSpPr>
        <p:spPr/>
        <p:txBody>
          <a:bodyPr>
            <a:noAutofit/>
          </a:bodyPr>
          <a:lstStyle/>
          <a:p>
            <a:pPr marL="0" lvl="0" indent="0">
              <a:lnSpc>
                <a:spcPct val="100000"/>
              </a:lnSpc>
              <a:spcBef>
                <a:spcPts val="0"/>
              </a:spcBef>
              <a:buNone/>
            </a:pPr>
            <a:r>
              <a:rPr lang="en-US" sz="4400" cap="all" dirty="0" smtClean="0"/>
              <a:t>I can determine the theme of a story.  </a:t>
            </a:r>
          </a:p>
          <a:p>
            <a:pPr marL="0" lvl="0" indent="0">
              <a:lnSpc>
                <a:spcPct val="100000"/>
              </a:lnSpc>
              <a:spcBef>
                <a:spcPts val="0"/>
              </a:spcBef>
              <a:buNone/>
            </a:pPr>
            <a:endParaRPr lang="en-US" sz="4400" cap="all" dirty="0"/>
          </a:p>
          <a:p>
            <a:pPr marL="0" lvl="0" indent="0">
              <a:lnSpc>
                <a:spcPct val="100000"/>
              </a:lnSpc>
              <a:spcBef>
                <a:spcPts val="0"/>
              </a:spcBef>
              <a:buNone/>
            </a:pPr>
            <a:endParaRPr lang="en-US" sz="4400" cap="all" dirty="0" smtClean="0"/>
          </a:p>
          <a:p>
            <a:pPr marL="0" lvl="0" indent="0">
              <a:lnSpc>
                <a:spcPct val="100000"/>
              </a:lnSpc>
              <a:spcBef>
                <a:spcPts val="0"/>
              </a:spcBef>
              <a:buNone/>
            </a:pPr>
            <a:r>
              <a:rPr lang="en-US" sz="3600" dirty="0" smtClean="0"/>
              <a:t>RL 6.2: Determine </a:t>
            </a:r>
            <a:r>
              <a:rPr lang="en-US" sz="3600" dirty="0"/>
              <a:t>a theme or central idea of a text and how it is conveyed through particular details; provide a summary of the text distinct from personal opinions or judgments.</a:t>
            </a:r>
          </a:p>
        </p:txBody>
      </p:sp>
      <p:pic>
        <p:nvPicPr>
          <p:cNvPr id="4" name="Picture 3"/>
          <p:cNvPicPr>
            <a:picLocks noChangeAspect="1"/>
          </p:cNvPicPr>
          <p:nvPr/>
        </p:nvPicPr>
        <p:blipFill>
          <a:blip r:embed="rId2"/>
          <a:stretch>
            <a:fillRect/>
          </a:stretch>
        </p:blipFill>
        <p:spPr>
          <a:xfrm>
            <a:off x="10493114" y="0"/>
            <a:ext cx="1698885" cy="1698885"/>
          </a:xfrm>
          <a:prstGeom prst="rect">
            <a:avLst/>
          </a:prstGeom>
        </p:spPr>
      </p:pic>
    </p:spTree>
    <p:extLst>
      <p:ext uri="{BB962C8B-B14F-4D97-AF65-F5344CB8AC3E}">
        <p14:creationId xmlns:p14="http://schemas.microsoft.com/office/powerpoint/2010/main" val="457141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Fairytale Themes</a:t>
            </a:r>
            <a:endParaRPr lang="en-US" dirty="0"/>
          </a:p>
        </p:txBody>
      </p:sp>
      <p:sp>
        <p:nvSpPr>
          <p:cNvPr id="3" name="Content Placeholder 2"/>
          <p:cNvSpPr>
            <a:spLocks noGrp="1"/>
          </p:cNvSpPr>
          <p:nvPr>
            <p:ph idx="1"/>
          </p:nvPr>
        </p:nvSpPr>
        <p:spPr/>
        <p:txBody>
          <a:bodyPr/>
          <a:lstStyle/>
          <a:p>
            <a:r>
              <a:rPr lang="en-US" dirty="0" smtClean="0"/>
              <a:t>The true story of the 3 little pigs</a:t>
            </a:r>
          </a:p>
          <a:p>
            <a:endParaRPr lang="en-US" dirty="0"/>
          </a:p>
          <a:p>
            <a:r>
              <a:rPr lang="en-US" dirty="0">
                <a:hlinkClick r:id="rId2"/>
              </a:rPr>
              <a:t>https://</a:t>
            </a:r>
            <a:r>
              <a:rPr lang="en-US" dirty="0" smtClean="0">
                <a:hlinkClick r:id="rId2"/>
              </a:rPr>
              <a:t>www.youtube.com/watch?v=m75aEhm-BYw</a:t>
            </a:r>
            <a:r>
              <a:rPr lang="en-US" dirty="0" smtClean="0"/>
              <a:t> </a:t>
            </a:r>
            <a:endParaRPr lang="en-US" dirty="0"/>
          </a:p>
        </p:txBody>
      </p:sp>
    </p:spTree>
    <p:extLst>
      <p:ext uri="{BB962C8B-B14F-4D97-AF65-F5344CB8AC3E}">
        <p14:creationId xmlns:p14="http://schemas.microsoft.com/office/powerpoint/2010/main" val="1297771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04537"/>
          </a:xfrm>
        </p:spPr>
        <p:txBody>
          <a:bodyPr/>
          <a:lstStyle/>
          <a:p>
            <a:pPr algn="ctr"/>
            <a:r>
              <a:rPr lang="en-US" b="1" dirty="0" smtClean="0"/>
              <a:t>Group Choice Story</a:t>
            </a:r>
            <a:endParaRPr lang="en-US" b="1" dirty="0"/>
          </a:p>
        </p:txBody>
      </p:sp>
      <p:sp>
        <p:nvSpPr>
          <p:cNvPr id="3" name="Content Placeholder 2"/>
          <p:cNvSpPr>
            <a:spLocks noGrp="1"/>
          </p:cNvSpPr>
          <p:nvPr>
            <p:ph idx="1"/>
          </p:nvPr>
        </p:nvSpPr>
        <p:spPr>
          <a:xfrm>
            <a:off x="284813" y="704538"/>
            <a:ext cx="11907187" cy="5472425"/>
          </a:xfrm>
        </p:spPr>
        <p:txBody>
          <a:bodyPr>
            <a:noAutofit/>
          </a:bodyPr>
          <a:lstStyle/>
          <a:p>
            <a:r>
              <a:rPr lang="en-US" sz="4000" dirty="0" smtClean="0"/>
              <a:t>Decide on a story, </a:t>
            </a:r>
            <a:r>
              <a:rPr lang="en-US" sz="4000" dirty="0" err="1" smtClean="0"/>
              <a:t>tv</a:t>
            </a:r>
            <a:r>
              <a:rPr lang="en-US" sz="4000" dirty="0" smtClean="0"/>
              <a:t> show, movie, or book that your group wants to find the theme of.  </a:t>
            </a:r>
          </a:p>
          <a:p>
            <a:r>
              <a:rPr lang="en-US" sz="4000" dirty="0" smtClean="0"/>
              <a:t>Complete the last section of your worksheet.  </a:t>
            </a:r>
          </a:p>
          <a:p>
            <a:r>
              <a:rPr lang="en-US" sz="4000" dirty="0"/>
              <a:t>Y</a:t>
            </a:r>
            <a:r>
              <a:rPr lang="en-US" sz="4000" dirty="0" smtClean="0"/>
              <a:t>ou will present your story, details, and theme.  </a:t>
            </a:r>
            <a:endParaRPr lang="en-US" sz="4000" dirty="0"/>
          </a:p>
          <a:p>
            <a:r>
              <a:rPr lang="en-US" sz="4000" dirty="0" smtClean="0"/>
              <a:t>If everyone finishes the worksheet, you may use your devices to find a short clip or video (no more than 5 minutes long) that shows your story.  </a:t>
            </a:r>
          </a:p>
          <a:p>
            <a:r>
              <a:rPr lang="en-US" sz="4000" dirty="0" smtClean="0"/>
              <a:t>**In order to be able to play the video to the class, you must email it to Mrs. Schneider today for approval.  </a:t>
            </a:r>
          </a:p>
        </p:txBody>
      </p:sp>
    </p:spTree>
    <p:extLst>
      <p:ext uri="{BB962C8B-B14F-4D97-AF65-F5344CB8AC3E}">
        <p14:creationId xmlns:p14="http://schemas.microsoft.com/office/powerpoint/2010/main" val="776423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04537"/>
          </a:xfrm>
        </p:spPr>
        <p:txBody>
          <a:bodyPr/>
          <a:lstStyle/>
          <a:p>
            <a:pPr algn="ctr"/>
            <a:r>
              <a:rPr lang="en-US" b="1" dirty="0" smtClean="0"/>
              <a:t>Group Choice Story</a:t>
            </a:r>
            <a:endParaRPr lang="en-US" b="1" dirty="0"/>
          </a:p>
        </p:txBody>
      </p:sp>
      <p:sp>
        <p:nvSpPr>
          <p:cNvPr id="3" name="Content Placeholder 2"/>
          <p:cNvSpPr>
            <a:spLocks noGrp="1"/>
          </p:cNvSpPr>
          <p:nvPr>
            <p:ph idx="1"/>
          </p:nvPr>
        </p:nvSpPr>
        <p:spPr>
          <a:xfrm>
            <a:off x="284813" y="704538"/>
            <a:ext cx="11907187" cy="5472425"/>
          </a:xfrm>
        </p:spPr>
        <p:txBody>
          <a:bodyPr>
            <a:noAutofit/>
          </a:bodyPr>
          <a:lstStyle/>
          <a:p>
            <a:r>
              <a:rPr lang="en-US" sz="4000" dirty="0" smtClean="0"/>
              <a:t>While other groups present their stories, take notes on your chart.  </a:t>
            </a:r>
          </a:p>
          <a:p>
            <a:r>
              <a:rPr lang="en-US" sz="4000" dirty="0" smtClean="0"/>
              <a:t>Be sure to clearly identify the theme statement of each story. </a:t>
            </a:r>
          </a:p>
          <a:p>
            <a:endParaRPr lang="en-US" sz="4000" dirty="0"/>
          </a:p>
          <a:p>
            <a:r>
              <a:rPr lang="en-US" sz="4000" dirty="0" smtClean="0"/>
              <a:t>When you finish, answer the reflection questions.</a:t>
            </a:r>
          </a:p>
          <a:p>
            <a:endParaRPr lang="en-US" sz="4000" dirty="0"/>
          </a:p>
        </p:txBody>
      </p:sp>
    </p:spTree>
    <p:extLst>
      <p:ext uri="{BB962C8B-B14F-4D97-AF65-F5344CB8AC3E}">
        <p14:creationId xmlns:p14="http://schemas.microsoft.com/office/powerpoint/2010/main" val="1228662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1992</TotalTime>
  <Words>1306</Words>
  <Application>Microsoft Office PowerPoint</Application>
  <PresentationFormat>Widescreen</PresentationFormat>
  <Paragraphs>162</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6th Grade Odyssey 1/30-2/3</vt:lpstr>
      <vt:lpstr>Tuesday</vt:lpstr>
      <vt:lpstr>Learning Target </vt:lpstr>
      <vt:lpstr>Mystery Theme</vt:lpstr>
      <vt:lpstr>Wednesday</vt:lpstr>
      <vt:lpstr>Learning Target </vt:lpstr>
      <vt:lpstr>Fairytale Themes</vt:lpstr>
      <vt:lpstr>Group Choice Story</vt:lpstr>
      <vt:lpstr>Group Choice Story</vt:lpstr>
      <vt:lpstr>Thursday</vt:lpstr>
      <vt:lpstr>Group Choice Story</vt:lpstr>
      <vt:lpstr>Learning Target </vt:lpstr>
      <vt:lpstr>Guess that THEME!   Skit Directions/ Procedures</vt:lpstr>
      <vt:lpstr>Friday</vt:lpstr>
      <vt:lpstr>GRADE YOUR Bell Ringers</vt:lpstr>
      <vt:lpstr>Learning Target </vt:lpstr>
      <vt:lpstr>QUIZ</vt:lpstr>
      <vt:lpstr>Monday</vt:lpstr>
      <vt:lpstr>Learning Target </vt:lpstr>
      <vt:lpstr>Skit Directions/ Procedures</vt:lpstr>
      <vt:lpstr>Tuesday</vt:lpstr>
      <vt:lpstr>Learning Target </vt:lpstr>
      <vt:lpstr>Group Procedures:  </vt:lpstr>
      <vt:lpstr>Wednesday</vt:lpstr>
      <vt:lpstr>Learning Target </vt:lpstr>
      <vt:lpstr>GUESS THAT THEME!  </vt:lpstr>
      <vt:lpstr>Thursday</vt:lpstr>
      <vt:lpstr>GUESS THAT THEME!  </vt:lpstr>
      <vt:lpstr>My 13th Birthday… </vt:lpstr>
      <vt:lpstr>Learning Target </vt:lpstr>
      <vt:lpstr>“Eleven” by Sandra Cisneros page 26</vt:lpstr>
      <vt:lpstr>THEME: Exit Slip</vt:lpstr>
      <vt:lpstr>Friday</vt:lpstr>
      <vt:lpstr>Learning Target </vt:lpstr>
      <vt:lpstr>QUIZ (3.8) on Theme</vt:lpstr>
      <vt:lpstr>Coming next week… </vt:lpstr>
      <vt:lpstr>Learning Target </vt:lpstr>
      <vt:lpstr>Scavenger Hunt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6th Grade Odyssey 1/30-2/3</dc:title>
  <dc:creator>Schneider, Candice</dc:creator>
  <cp:lastModifiedBy>Schneider, Candice</cp:lastModifiedBy>
  <cp:revision>28</cp:revision>
  <dcterms:created xsi:type="dcterms:W3CDTF">2017-01-28T15:37:56Z</dcterms:created>
  <dcterms:modified xsi:type="dcterms:W3CDTF">2017-02-07T14:07:50Z</dcterms:modified>
</cp:coreProperties>
</file>